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21"/>
  </p:notesMasterIdLst>
  <p:handoutMasterIdLst>
    <p:handoutMasterId r:id="rId22"/>
  </p:handoutMasterIdLst>
  <p:sldIdLst>
    <p:sldId id="384" r:id="rId5"/>
    <p:sldId id="388" r:id="rId6"/>
    <p:sldId id="390" r:id="rId7"/>
    <p:sldId id="393" r:id="rId8"/>
    <p:sldId id="394" r:id="rId9"/>
    <p:sldId id="392" r:id="rId10"/>
    <p:sldId id="391" r:id="rId11"/>
    <p:sldId id="397" r:id="rId12"/>
    <p:sldId id="396" r:id="rId13"/>
    <p:sldId id="413" r:id="rId14"/>
    <p:sldId id="414" r:id="rId15"/>
    <p:sldId id="415" r:id="rId16"/>
    <p:sldId id="395" r:id="rId17"/>
    <p:sldId id="389" r:id="rId18"/>
    <p:sldId id="402" r:id="rId19"/>
    <p:sldId id="404" r:id="rId20"/>
  </p:sldIdLst>
  <p:sldSz cx="9144000" cy="5143500" type="screen16x9"/>
  <p:notesSz cx="6858000" cy="9144000"/>
  <p:defaultTextStyle>
    <a:defPPr>
      <a:defRPr lang="en-US"/>
    </a:defPPr>
    <a:lvl1pPr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1pPr>
    <a:lvl2pPr marL="4572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2pPr>
    <a:lvl3pPr marL="9144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3pPr>
    <a:lvl4pPr marL="13716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4pPr>
    <a:lvl5pPr marL="18288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5pPr>
    <a:lvl6pPr marL="2286000" algn="l" defTabSz="457200" rtl="0" eaLnBrk="1" latinLnBrk="0" hangingPunct="1">
      <a:defRPr sz="1200" kern="1200">
        <a:solidFill>
          <a:schemeClr val="bg1"/>
        </a:solidFill>
        <a:latin typeface="Arial" charset="0"/>
        <a:ea typeface="ＭＳ Ｐゴシック" charset="-128"/>
        <a:cs typeface="ＭＳ Ｐゴシック" charset="-128"/>
      </a:defRPr>
    </a:lvl6pPr>
    <a:lvl7pPr marL="2743200" algn="l" defTabSz="457200" rtl="0" eaLnBrk="1" latinLnBrk="0" hangingPunct="1">
      <a:defRPr sz="1200" kern="1200">
        <a:solidFill>
          <a:schemeClr val="bg1"/>
        </a:solidFill>
        <a:latin typeface="Arial" charset="0"/>
        <a:ea typeface="ＭＳ Ｐゴシック" charset="-128"/>
        <a:cs typeface="ＭＳ Ｐゴシック" charset="-128"/>
      </a:defRPr>
    </a:lvl7pPr>
    <a:lvl8pPr marL="3200400" algn="l" defTabSz="457200" rtl="0" eaLnBrk="1" latinLnBrk="0" hangingPunct="1">
      <a:defRPr sz="1200" kern="1200">
        <a:solidFill>
          <a:schemeClr val="bg1"/>
        </a:solidFill>
        <a:latin typeface="Arial" charset="0"/>
        <a:ea typeface="ＭＳ Ｐゴシック" charset="-128"/>
        <a:cs typeface="ＭＳ Ｐゴシック" charset="-128"/>
      </a:defRPr>
    </a:lvl8pPr>
    <a:lvl9pPr marL="3657600" algn="l" defTabSz="457200" rtl="0" eaLnBrk="1" latinLnBrk="0" hangingPunct="1">
      <a:defRPr sz="1200" kern="1200">
        <a:solidFill>
          <a:schemeClr val="bg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1488">
          <p15:clr>
            <a:srgbClr val="A4A3A4"/>
          </p15:clr>
        </p15:guide>
        <p15:guide id="2" pos="2880">
          <p15:clr>
            <a:srgbClr val="A4A3A4"/>
          </p15:clr>
        </p15:guide>
        <p15:guide id="3" pos="432">
          <p15:clr>
            <a:srgbClr val="A4A3A4"/>
          </p15:clr>
        </p15:guide>
        <p15:guide id="4" pos="5280">
          <p15:clr>
            <a:srgbClr val="A4A3A4"/>
          </p15:clr>
        </p15:guide>
        <p15:guide id="5" pos="720">
          <p15:clr>
            <a:srgbClr val="A4A3A4"/>
          </p15:clr>
        </p15:guide>
        <p15:guide id="6" pos="981">
          <p15:clr>
            <a:srgbClr val="A4A3A4"/>
          </p15:clr>
        </p15:guide>
        <p15:guide id="7" orient="horz" pos="111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D1D1D1"/>
    <a:srgbClr val="F4F4F4"/>
    <a:srgbClr val="F7092C"/>
    <a:srgbClr val="7BBE49"/>
    <a:srgbClr val="2A7E41"/>
    <a:srgbClr val="F2D362"/>
    <a:srgbClr val="2446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6405" autoAdjust="0"/>
  </p:normalViewPr>
  <p:slideViewPr>
    <p:cSldViewPr showGuides="1">
      <p:cViewPr varScale="1">
        <p:scale>
          <a:sx n="157" d="100"/>
          <a:sy n="157" d="100"/>
        </p:scale>
        <p:origin x="156" y="384"/>
      </p:cViewPr>
      <p:guideLst>
        <p:guide orient="horz" pos="1488"/>
        <p:guide pos="2880"/>
        <p:guide pos="432"/>
        <p:guide pos="5280"/>
        <p:guide pos="720"/>
        <p:guide pos="981"/>
        <p:guide orient="horz" pos="11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144" d="100"/>
          <a:sy n="144" d="100"/>
        </p:scale>
        <p:origin x="-387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ca Medina" userId="c1629d1c-3f82-4770-8d02-108930b5c0b7" providerId="ADAL" clId="{32962947-C2DE-440B-AE7A-D4E900EB96B8}"/>
    <pc:docChg chg="undo custSel addSld delSld modSld">
      <pc:chgData name="Veronica Medina" userId="c1629d1c-3f82-4770-8d02-108930b5c0b7" providerId="ADAL" clId="{32962947-C2DE-440B-AE7A-D4E900EB96B8}" dt="2022-01-07T22:20:39.267" v="4404" actId="47"/>
      <pc:docMkLst>
        <pc:docMk/>
      </pc:docMkLst>
      <pc:sldChg chg="modSp mod">
        <pc:chgData name="Veronica Medina" userId="c1629d1c-3f82-4770-8d02-108930b5c0b7" providerId="ADAL" clId="{32962947-C2DE-440B-AE7A-D4E900EB96B8}" dt="2022-01-07T22:16:28.750" v="3572" actId="20577"/>
        <pc:sldMkLst>
          <pc:docMk/>
          <pc:sldMk cId="2996776206" sldId="389"/>
        </pc:sldMkLst>
        <pc:spChg chg="mod">
          <ac:chgData name="Veronica Medina" userId="c1629d1c-3f82-4770-8d02-108930b5c0b7" providerId="ADAL" clId="{32962947-C2DE-440B-AE7A-D4E900EB96B8}" dt="2022-01-07T22:16:28.750" v="3572" actId="20577"/>
          <ac:spMkLst>
            <pc:docMk/>
            <pc:sldMk cId="2996776206" sldId="389"/>
            <ac:spMk id="13" creationId="{D3300F26-E428-4B3A-9277-98411267F4D5}"/>
          </ac:spMkLst>
        </pc:spChg>
      </pc:sldChg>
      <pc:sldChg chg="modSp mod">
        <pc:chgData name="Veronica Medina" userId="c1629d1c-3f82-4770-8d02-108930b5c0b7" providerId="ADAL" clId="{32962947-C2DE-440B-AE7A-D4E900EB96B8}" dt="2022-01-07T22:12:42.444" v="2822" actId="113"/>
        <pc:sldMkLst>
          <pc:docMk/>
          <pc:sldMk cId="614069418" sldId="395"/>
        </pc:sldMkLst>
        <pc:spChg chg="mod">
          <ac:chgData name="Veronica Medina" userId="c1629d1c-3f82-4770-8d02-108930b5c0b7" providerId="ADAL" clId="{32962947-C2DE-440B-AE7A-D4E900EB96B8}" dt="2022-01-07T22:12:42.444" v="2822" actId="113"/>
          <ac:spMkLst>
            <pc:docMk/>
            <pc:sldMk cId="614069418" sldId="395"/>
            <ac:spMk id="11" creationId="{89047804-2DBF-4FDE-98F7-5C24DA5AECA5}"/>
          </ac:spMkLst>
        </pc:spChg>
      </pc:sldChg>
      <pc:sldChg chg="del">
        <pc:chgData name="Veronica Medina" userId="c1629d1c-3f82-4770-8d02-108930b5c0b7" providerId="ADAL" clId="{32962947-C2DE-440B-AE7A-D4E900EB96B8}" dt="2022-01-07T22:20:29.860" v="4393" actId="47"/>
        <pc:sldMkLst>
          <pc:docMk/>
          <pc:sldMk cId="3176754373" sldId="398"/>
        </pc:sldMkLst>
      </pc:sldChg>
      <pc:sldChg chg="del">
        <pc:chgData name="Veronica Medina" userId="c1629d1c-3f82-4770-8d02-108930b5c0b7" providerId="ADAL" clId="{32962947-C2DE-440B-AE7A-D4E900EB96B8}" dt="2022-01-07T22:20:28.787" v="4392" actId="47"/>
        <pc:sldMkLst>
          <pc:docMk/>
          <pc:sldMk cId="3956384778" sldId="399"/>
        </pc:sldMkLst>
      </pc:sldChg>
      <pc:sldChg chg="del">
        <pc:chgData name="Veronica Medina" userId="c1629d1c-3f82-4770-8d02-108930b5c0b7" providerId="ADAL" clId="{32962947-C2DE-440B-AE7A-D4E900EB96B8}" dt="2022-01-07T22:20:27.487" v="4391" actId="2696"/>
        <pc:sldMkLst>
          <pc:docMk/>
          <pc:sldMk cId="3087274019" sldId="400"/>
        </pc:sldMkLst>
      </pc:sldChg>
      <pc:sldChg chg="del">
        <pc:chgData name="Veronica Medina" userId="c1629d1c-3f82-4770-8d02-108930b5c0b7" providerId="ADAL" clId="{32962947-C2DE-440B-AE7A-D4E900EB96B8}" dt="2022-01-07T22:20:25.406" v="4390" actId="2696"/>
        <pc:sldMkLst>
          <pc:docMk/>
          <pc:sldMk cId="1341515391" sldId="401"/>
        </pc:sldMkLst>
      </pc:sldChg>
      <pc:sldChg chg="modSp mod">
        <pc:chgData name="Veronica Medina" userId="c1629d1c-3f82-4770-8d02-108930b5c0b7" providerId="ADAL" clId="{32962947-C2DE-440B-AE7A-D4E900EB96B8}" dt="2022-01-07T22:19:32.349" v="4389" actId="20577"/>
        <pc:sldMkLst>
          <pc:docMk/>
          <pc:sldMk cId="1969282813" sldId="402"/>
        </pc:sldMkLst>
        <pc:spChg chg="mod">
          <ac:chgData name="Veronica Medina" userId="c1629d1c-3f82-4770-8d02-108930b5c0b7" providerId="ADAL" clId="{32962947-C2DE-440B-AE7A-D4E900EB96B8}" dt="2022-01-07T22:19:32.349" v="4389" actId="20577"/>
          <ac:spMkLst>
            <pc:docMk/>
            <pc:sldMk cId="1969282813" sldId="402"/>
            <ac:spMk id="13" creationId="{D3300F26-E428-4B3A-9277-98411267F4D5}"/>
          </ac:spMkLst>
        </pc:spChg>
      </pc:sldChg>
      <pc:sldChg chg="del">
        <pc:chgData name="Veronica Medina" userId="c1629d1c-3f82-4770-8d02-108930b5c0b7" providerId="ADAL" clId="{32962947-C2DE-440B-AE7A-D4E900EB96B8}" dt="2022-01-07T22:20:30.443" v="4394" actId="47"/>
        <pc:sldMkLst>
          <pc:docMk/>
          <pc:sldMk cId="1821021828" sldId="403"/>
        </pc:sldMkLst>
      </pc:sldChg>
      <pc:sldChg chg="add del">
        <pc:chgData name="Veronica Medina" userId="c1629d1c-3f82-4770-8d02-108930b5c0b7" providerId="ADAL" clId="{32962947-C2DE-440B-AE7A-D4E900EB96B8}" dt="2022-01-07T22:20:39.267" v="4404" actId="47"/>
        <pc:sldMkLst>
          <pc:docMk/>
          <pc:sldMk cId="3104862639" sldId="404"/>
        </pc:sldMkLst>
      </pc:sldChg>
      <pc:sldChg chg="del">
        <pc:chgData name="Veronica Medina" userId="c1629d1c-3f82-4770-8d02-108930b5c0b7" providerId="ADAL" clId="{32962947-C2DE-440B-AE7A-D4E900EB96B8}" dt="2022-01-07T22:20:34.277" v="4401" actId="47"/>
        <pc:sldMkLst>
          <pc:docMk/>
          <pc:sldMk cId="1299981392" sldId="405"/>
        </pc:sldMkLst>
      </pc:sldChg>
      <pc:sldChg chg="del">
        <pc:chgData name="Veronica Medina" userId="c1629d1c-3f82-4770-8d02-108930b5c0b7" providerId="ADAL" clId="{32962947-C2DE-440B-AE7A-D4E900EB96B8}" dt="2022-01-07T22:20:33.616" v="4400" actId="47"/>
        <pc:sldMkLst>
          <pc:docMk/>
          <pc:sldMk cId="2114076848" sldId="406"/>
        </pc:sldMkLst>
      </pc:sldChg>
      <pc:sldChg chg="del">
        <pc:chgData name="Veronica Medina" userId="c1629d1c-3f82-4770-8d02-108930b5c0b7" providerId="ADAL" clId="{32962947-C2DE-440B-AE7A-D4E900EB96B8}" dt="2022-01-07T22:20:33.090" v="4399" actId="47"/>
        <pc:sldMkLst>
          <pc:docMk/>
          <pc:sldMk cId="4057190024" sldId="407"/>
        </pc:sldMkLst>
      </pc:sldChg>
      <pc:sldChg chg="del">
        <pc:chgData name="Veronica Medina" userId="c1629d1c-3f82-4770-8d02-108930b5c0b7" providerId="ADAL" clId="{32962947-C2DE-440B-AE7A-D4E900EB96B8}" dt="2022-01-07T22:20:32.572" v="4398" actId="47"/>
        <pc:sldMkLst>
          <pc:docMk/>
          <pc:sldMk cId="634629105" sldId="408"/>
        </pc:sldMkLst>
      </pc:sldChg>
      <pc:sldChg chg="del">
        <pc:chgData name="Veronica Medina" userId="c1629d1c-3f82-4770-8d02-108930b5c0b7" providerId="ADAL" clId="{32962947-C2DE-440B-AE7A-D4E900EB96B8}" dt="2022-01-07T22:20:32.040" v="4397" actId="47"/>
        <pc:sldMkLst>
          <pc:docMk/>
          <pc:sldMk cId="3401317534" sldId="409"/>
        </pc:sldMkLst>
      </pc:sldChg>
      <pc:sldChg chg="del">
        <pc:chgData name="Veronica Medina" userId="c1629d1c-3f82-4770-8d02-108930b5c0b7" providerId="ADAL" clId="{32962947-C2DE-440B-AE7A-D4E900EB96B8}" dt="2022-01-07T22:20:31.443" v="4396" actId="47"/>
        <pc:sldMkLst>
          <pc:docMk/>
          <pc:sldMk cId="1953044556" sldId="410"/>
        </pc:sldMkLst>
      </pc:sldChg>
      <pc:sldChg chg="del">
        <pc:chgData name="Veronica Medina" userId="c1629d1c-3f82-4770-8d02-108930b5c0b7" providerId="ADAL" clId="{32962947-C2DE-440B-AE7A-D4E900EB96B8}" dt="2022-01-07T22:20:30.908" v="4395" actId="47"/>
        <pc:sldMkLst>
          <pc:docMk/>
          <pc:sldMk cId="3531959683" sldId="411"/>
        </pc:sldMkLst>
      </pc:sldChg>
      <pc:sldChg chg="del">
        <pc:chgData name="Veronica Medina" userId="c1629d1c-3f82-4770-8d02-108930b5c0b7" providerId="ADAL" clId="{32962947-C2DE-440B-AE7A-D4E900EB96B8}" dt="2022-01-07T22:20:34.862" v="4402" actId="47"/>
        <pc:sldMkLst>
          <pc:docMk/>
          <pc:sldMk cId="1628985752" sldId="412"/>
        </pc:sldMkLst>
      </pc:sldChg>
      <pc:sldChg chg="modSp mod">
        <pc:chgData name="Veronica Medina" userId="c1629d1c-3f82-4770-8d02-108930b5c0b7" providerId="ADAL" clId="{32962947-C2DE-440B-AE7A-D4E900EB96B8}" dt="2022-01-07T22:02:21.100" v="451" actId="20577"/>
        <pc:sldMkLst>
          <pc:docMk/>
          <pc:sldMk cId="1570195311" sldId="413"/>
        </pc:sldMkLst>
        <pc:spChg chg="mod">
          <ac:chgData name="Veronica Medina" userId="c1629d1c-3f82-4770-8d02-108930b5c0b7" providerId="ADAL" clId="{32962947-C2DE-440B-AE7A-D4E900EB96B8}" dt="2022-01-07T22:02:21.100" v="451" actId="20577"/>
          <ac:spMkLst>
            <pc:docMk/>
            <pc:sldMk cId="1570195311" sldId="413"/>
            <ac:spMk id="11" creationId="{89047804-2DBF-4FDE-98F7-5C24DA5AECA5}"/>
          </ac:spMkLst>
        </pc:spChg>
      </pc:sldChg>
      <pc:sldChg chg="modSp mod">
        <pc:chgData name="Veronica Medina" userId="c1629d1c-3f82-4770-8d02-108930b5c0b7" providerId="ADAL" clId="{32962947-C2DE-440B-AE7A-D4E900EB96B8}" dt="2022-01-07T22:04:29.501" v="1024" actId="20577"/>
        <pc:sldMkLst>
          <pc:docMk/>
          <pc:sldMk cId="774035015" sldId="414"/>
        </pc:sldMkLst>
        <pc:spChg chg="mod">
          <ac:chgData name="Veronica Medina" userId="c1629d1c-3f82-4770-8d02-108930b5c0b7" providerId="ADAL" clId="{32962947-C2DE-440B-AE7A-D4E900EB96B8}" dt="2022-01-07T22:04:29.501" v="1024" actId="20577"/>
          <ac:spMkLst>
            <pc:docMk/>
            <pc:sldMk cId="774035015" sldId="414"/>
            <ac:spMk id="11" creationId="{89047804-2DBF-4FDE-98F7-5C24DA5AECA5}"/>
          </ac:spMkLst>
        </pc:spChg>
      </pc:sldChg>
      <pc:sldChg chg="modSp mod">
        <pc:chgData name="Veronica Medina" userId="c1629d1c-3f82-4770-8d02-108930b5c0b7" providerId="ADAL" clId="{32962947-C2DE-440B-AE7A-D4E900EB96B8}" dt="2022-01-07T22:07:02.406" v="1623" actId="33524"/>
        <pc:sldMkLst>
          <pc:docMk/>
          <pc:sldMk cId="3135880071" sldId="415"/>
        </pc:sldMkLst>
        <pc:spChg chg="mod">
          <ac:chgData name="Veronica Medina" userId="c1629d1c-3f82-4770-8d02-108930b5c0b7" providerId="ADAL" clId="{32962947-C2DE-440B-AE7A-D4E900EB96B8}" dt="2022-01-07T22:07:02.406" v="1623" actId="33524"/>
          <ac:spMkLst>
            <pc:docMk/>
            <pc:sldMk cId="3135880071" sldId="415"/>
            <ac:spMk id="11" creationId="{89047804-2DBF-4FDE-98F7-5C24DA5AECA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solidFill>
                  <a:schemeClr val="tx1"/>
                </a:solidFill>
                <a:latin typeface="Arial" charset="0"/>
                <a:ea typeface="ＭＳ Ｐゴシック" charset="-128"/>
                <a:cs typeface="ＭＳ Ｐゴシック" charset="-128"/>
              </a:defRPr>
            </a:lvl1pPr>
          </a:lstStyle>
          <a:p>
            <a:pPr>
              <a:defRPr/>
            </a:pPr>
            <a:endParaRPr lang="en-US" dirty="0"/>
          </a:p>
        </p:txBody>
      </p:sp>
      <p:sp>
        <p:nvSpPr>
          <p:cNvPr id="3174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ea typeface="ＭＳ Ｐゴシック" charset="-128"/>
                <a:cs typeface="ＭＳ Ｐゴシック" charset="-128"/>
              </a:defRPr>
            </a:lvl1pPr>
          </a:lstStyle>
          <a:p>
            <a:pPr>
              <a:defRPr/>
            </a:pPr>
            <a:endParaRPr lang="en-US" dirty="0"/>
          </a:p>
        </p:txBody>
      </p:sp>
      <p:sp>
        <p:nvSpPr>
          <p:cNvPr id="3174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000">
                <a:solidFill>
                  <a:schemeClr val="tx1"/>
                </a:solidFill>
                <a:latin typeface="Arial" charset="0"/>
                <a:ea typeface="ＭＳ Ｐゴシック" charset="-128"/>
                <a:cs typeface="ＭＳ Ｐゴシック" charset="-128"/>
              </a:defRPr>
            </a:lvl1pPr>
          </a:lstStyle>
          <a:p>
            <a:pPr>
              <a:defRPr/>
            </a:pPr>
            <a:endParaRPr lang="en-US" dirty="0"/>
          </a:p>
        </p:txBody>
      </p:sp>
      <p:sp>
        <p:nvSpPr>
          <p:cNvPr id="3174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solidFill>
                  <a:schemeClr val="tx1"/>
                </a:solidFill>
                <a:latin typeface="Arial" charset="0"/>
                <a:ea typeface="ＭＳ Ｐゴシック" charset="-128"/>
                <a:cs typeface="ＭＳ Ｐゴシック" charset="-128"/>
              </a:defRPr>
            </a:lvl1pPr>
          </a:lstStyle>
          <a:p>
            <a:pPr>
              <a:defRPr/>
            </a:pPr>
            <a:fld id="{DEA8CCA5-0865-E648-80F1-6D199FD55835}" type="slidenum">
              <a:rPr lang="en-US"/>
              <a:pPr>
                <a:defRPr/>
              </a:pPr>
              <a:t>‹#›</a:t>
            </a:fld>
            <a:endParaRPr lang="en-US"/>
          </a:p>
        </p:txBody>
      </p:sp>
    </p:spTree>
    <p:extLst>
      <p:ext uri="{BB962C8B-B14F-4D97-AF65-F5344CB8AC3E}">
        <p14:creationId xmlns:p14="http://schemas.microsoft.com/office/powerpoint/2010/main" val="38534747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a:solidFill>
                  <a:schemeClr val="tx1"/>
                </a:solidFill>
                <a:latin typeface="Arial" charset="0"/>
                <a:ea typeface="ＭＳ Ｐゴシック" charset="-128"/>
                <a:cs typeface="ＭＳ Ｐゴシック" charset="-128"/>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a:solidFill>
                  <a:schemeClr val="tx1"/>
                </a:solidFill>
                <a:latin typeface="Arial" charset="0"/>
                <a:ea typeface="ＭＳ Ｐゴシック" charset="-128"/>
                <a:cs typeface="ＭＳ Ｐゴシック" charset="-128"/>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a:solidFill>
                  <a:schemeClr val="tx1"/>
                </a:solidFill>
                <a:latin typeface="Arial" charset="0"/>
                <a:ea typeface="ＭＳ Ｐゴシック" charset="-128"/>
                <a:cs typeface="ＭＳ Ｐゴシック" charset="-128"/>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a:solidFill>
                  <a:schemeClr val="tx1"/>
                </a:solidFill>
                <a:latin typeface="Arial" charset="0"/>
                <a:ea typeface="ＭＳ Ｐゴシック" charset="-128"/>
                <a:cs typeface="ＭＳ Ｐゴシック" charset="-128"/>
              </a:defRPr>
            </a:lvl1pPr>
          </a:lstStyle>
          <a:p>
            <a:pPr>
              <a:defRPr/>
            </a:pPr>
            <a:fld id="{756FA5F3-902D-2A46-A9CC-2BC535031338}" type="slidenum">
              <a:rPr lang="en-US"/>
              <a:pPr>
                <a:defRPr/>
              </a:pPr>
              <a:t>‹#›</a:t>
            </a:fld>
            <a:endParaRPr lang="en-US"/>
          </a:p>
        </p:txBody>
      </p:sp>
    </p:spTree>
    <p:extLst>
      <p:ext uri="{BB962C8B-B14F-4D97-AF65-F5344CB8AC3E}">
        <p14:creationId xmlns:p14="http://schemas.microsoft.com/office/powerpoint/2010/main" val="2683420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1">
    <p:spTree>
      <p:nvGrpSpPr>
        <p:cNvPr id="1" name=""/>
        <p:cNvGrpSpPr/>
        <p:nvPr/>
      </p:nvGrpSpPr>
      <p:grpSpPr>
        <a:xfrm>
          <a:off x="0" y="0"/>
          <a:ext cx="0" cy="0"/>
          <a:chOff x="0" y="0"/>
          <a:chExt cx="0" cy="0"/>
        </a:xfrm>
      </p:grpSpPr>
      <p:sp>
        <p:nvSpPr>
          <p:cNvPr id="2" name="Title 1"/>
          <p:cNvSpPr>
            <a:spLocks noGrp="1"/>
          </p:cNvSpPr>
          <p:nvPr>
            <p:ph type="title"/>
          </p:nvPr>
        </p:nvSpPr>
        <p:spPr>
          <a:xfrm>
            <a:off x="722313" y="2159794"/>
            <a:ext cx="7772400" cy="1021556"/>
          </a:xfrm>
        </p:spPr>
        <p:txBody>
          <a:bodyPr anchor="t"/>
          <a:lstStyle>
            <a:lvl1pPr algn="l">
              <a:defRPr sz="4000" b="1" cap="all">
                <a:effectLst>
                  <a:outerShdw blurRad="50800" dist="38100" dir="2700000" algn="tl" rotWithShape="0">
                    <a:srgbClr val="000000">
                      <a:alpha val="43000"/>
                    </a:srgbClr>
                  </a:outerShdw>
                </a:effectLst>
              </a:defRPr>
            </a:lvl1pPr>
          </a:lstStyle>
          <a:p>
            <a:r>
              <a:rPr lang="en-US" dirty="0"/>
              <a:t>Click to edit Master title style</a:t>
            </a:r>
          </a:p>
        </p:txBody>
      </p:sp>
      <p:sp>
        <p:nvSpPr>
          <p:cNvPr id="3" name="Text Placeholder 2"/>
          <p:cNvSpPr>
            <a:spLocks noGrp="1"/>
          </p:cNvSpPr>
          <p:nvPr>
            <p:ph type="body" idx="1"/>
          </p:nvPr>
        </p:nvSpPr>
        <p:spPr>
          <a:xfrm>
            <a:off x="722313" y="1034653"/>
            <a:ext cx="7772400" cy="1125140"/>
          </a:xfrm>
        </p:spPr>
        <p:txBody>
          <a:bodyPr anchor="b"/>
          <a:lstStyle>
            <a:lvl1pPr marL="0" indent="0">
              <a:buNone/>
              <a:defRPr sz="2000">
                <a:effectLst>
                  <a:outerShdw blurRad="50800" dist="38100" dir="2700000" algn="tl" rotWithShape="0">
                    <a:srgbClr val="000000">
                      <a:alpha val="43000"/>
                    </a:srgbClr>
                  </a:outerShdw>
                </a:effectLs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3323570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14300"/>
            <a:ext cx="1943100" cy="271819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14300"/>
            <a:ext cx="5676900" cy="27181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Title 1"/>
          <p:cNvSpPr>
            <a:spLocks noGrp="1"/>
          </p:cNvSpPr>
          <p:nvPr>
            <p:ph type="title"/>
          </p:nvPr>
        </p:nvSpPr>
        <p:spPr>
          <a:xfrm>
            <a:off x="722313" y="2159794"/>
            <a:ext cx="7772400" cy="1021556"/>
          </a:xfrm>
        </p:spPr>
        <p:txBody>
          <a:bodyPr anchor="t"/>
          <a:lstStyle>
            <a:lvl1pPr algn="l">
              <a:defRPr sz="4000" b="1" cap="all">
                <a:effectLst>
                  <a:outerShdw blurRad="50800" dist="38100" dir="2700000" algn="tl" rotWithShape="0">
                    <a:srgbClr val="000000">
                      <a:alpha val="43000"/>
                    </a:srgbClr>
                  </a:outerShdw>
                </a:effectLst>
              </a:defRPr>
            </a:lvl1pPr>
          </a:lstStyle>
          <a:p>
            <a:r>
              <a:rPr lang="en-US" dirty="0"/>
              <a:t>Click to edit Master title style</a:t>
            </a:r>
          </a:p>
        </p:txBody>
      </p:sp>
      <p:sp>
        <p:nvSpPr>
          <p:cNvPr id="5" name="Text Placeholder 2"/>
          <p:cNvSpPr>
            <a:spLocks noGrp="1"/>
          </p:cNvSpPr>
          <p:nvPr>
            <p:ph type="body" idx="1"/>
          </p:nvPr>
        </p:nvSpPr>
        <p:spPr>
          <a:xfrm>
            <a:off x="722313" y="1034653"/>
            <a:ext cx="7772400" cy="1125140"/>
          </a:xfrm>
        </p:spPr>
        <p:txBody>
          <a:bodyPr anchor="b"/>
          <a:lstStyle>
            <a:lvl1pPr marL="0" indent="0">
              <a:buNone/>
              <a:defRPr sz="2000">
                <a:effectLst>
                  <a:outerShdw blurRad="50800" dist="38100" dir="2700000" algn="tl" rotWithShape="0">
                    <a:srgbClr val="000000">
                      <a:alpha val="43000"/>
                    </a:srgbClr>
                  </a:outerShdw>
                </a:effectLs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16_867-Generic_PowerPoint-16to9_Layout1.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35879" cy="5143500"/>
          </a:xfrm>
          <a:prstGeom prst="rect">
            <a:avLst/>
          </a:prstGeom>
        </p:spPr>
      </p:pic>
      <p:sp>
        <p:nvSpPr>
          <p:cNvPr id="2" name="Title 1"/>
          <p:cNvSpPr>
            <a:spLocks noGrp="1"/>
          </p:cNvSpPr>
          <p:nvPr>
            <p:ph type="title"/>
          </p:nvPr>
        </p:nvSpPr>
        <p:spPr>
          <a:xfrm>
            <a:off x="685800" y="438150"/>
            <a:ext cx="5029200" cy="857250"/>
          </a:xfrm>
        </p:spPr>
        <p:txBody>
          <a:bodyPr/>
          <a:lstStyle/>
          <a:p>
            <a:r>
              <a:rPr lang="en-US" dirty="0"/>
              <a:t>Click to edit Master title style</a:t>
            </a:r>
          </a:p>
        </p:txBody>
      </p:sp>
      <p:sp>
        <p:nvSpPr>
          <p:cNvPr id="18" name="Text Placeholder 17"/>
          <p:cNvSpPr>
            <a:spLocks noGrp="1"/>
          </p:cNvSpPr>
          <p:nvPr>
            <p:ph type="body" sz="quarter" idx="10"/>
          </p:nvPr>
        </p:nvSpPr>
        <p:spPr>
          <a:xfrm>
            <a:off x="685800" y="1428750"/>
            <a:ext cx="5029200" cy="2971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idx="11"/>
          </p:nvPr>
        </p:nvSpPr>
        <p:spPr>
          <a:xfrm rot="21345362">
            <a:off x="6446028" y="1685375"/>
            <a:ext cx="2178400" cy="1303020"/>
          </a:xfrm>
          <a:solidFill>
            <a:srgbClr val="FFFFFF">
              <a:shade val="85000"/>
            </a:srgbClr>
          </a:solidFill>
          <a:ln w="88900" cap="sq">
            <a:solidFill>
              <a:schemeClr val="bg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9" name="Picture Placeholder 2"/>
          <p:cNvSpPr>
            <a:spLocks noGrp="1"/>
          </p:cNvSpPr>
          <p:nvPr>
            <p:ph type="pic" idx="12"/>
          </p:nvPr>
        </p:nvSpPr>
        <p:spPr>
          <a:xfrm rot="297885">
            <a:off x="6394420" y="3149924"/>
            <a:ext cx="2178400" cy="1303020"/>
          </a:xfrm>
          <a:solidFill>
            <a:srgbClr val="FFFFFF">
              <a:shade val="85000"/>
            </a:srgbClr>
          </a:solidFill>
          <a:ln w="88900" cap="sq">
            <a:solidFill>
              <a:schemeClr val="bg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0" name="Picture Placeholder 2"/>
          <p:cNvSpPr>
            <a:spLocks noGrp="1"/>
          </p:cNvSpPr>
          <p:nvPr>
            <p:ph type="pic" idx="1"/>
          </p:nvPr>
        </p:nvSpPr>
        <p:spPr>
          <a:xfrm rot="207395">
            <a:off x="6310424" y="273583"/>
            <a:ext cx="2178400" cy="1303020"/>
          </a:xfrm>
          <a:solidFill>
            <a:srgbClr val="FFFFFF">
              <a:shade val="85000"/>
            </a:srgbClr>
          </a:solidFill>
          <a:ln w="88900" cap="sq">
            <a:solidFill>
              <a:schemeClr val="bg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4" name="Picture 3" descr="16_867-Generic_PowerPoint-16to9_Layout2.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35879" cy="5143500"/>
          </a:xfrm>
          <a:prstGeom prst="rect">
            <a:avLst/>
          </a:prstGeom>
        </p:spPr>
      </p:pic>
      <p:sp>
        <p:nvSpPr>
          <p:cNvPr id="20" name="Picture Placeholder 2"/>
          <p:cNvSpPr>
            <a:spLocks noGrp="1"/>
          </p:cNvSpPr>
          <p:nvPr>
            <p:ph type="pic" idx="11"/>
          </p:nvPr>
        </p:nvSpPr>
        <p:spPr>
          <a:xfrm rot="21345362">
            <a:off x="6446028" y="1685375"/>
            <a:ext cx="2178400" cy="1303020"/>
          </a:xfrm>
          <a:solidFill>
            <a:srgbClr val="FFFFFF">
              <a:shade val="85000"/>
            </a:srgbClr>
          </a:solidFill>
          <a:ln w="88900" cap="sq">
            <a:solidFill>
              <a:srgbClr val="0058B3"/>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21" name="Picture Placeholder 2"/>
          <p:cNvSpPr>
            <a:spLocks noGrp="1"/>
          </p:cNvSpPr>
          <p:nvPr>
            <p:ph type="pic" idx="12"/>
          </p:nvPr>
        </p:nvSpPr>
        <p:spPr>
          <a:xfrm rot="297885">
            <a:off x="6394420" y="3149924"/>
            <a:ext cx="2178400" cy="1303020"/>
          </a:xfrm>
          <a:solidFill>
            <a:srgbClr val="FFFFFF">
              <a:shade val="85000"/>
            </a:srgbClr>
          </a:solidFill>
          <a:ln w="88900" cap="sq">
            <a:solidFill>
              <a:srgbClr val="0058B3"/>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9" name="Picture Placeholder 2"/>
          <p:cNvSpPr>
            <a:spLocks noGrp="1"/>
          </p:cNvSpPr>
          <p:nvPr>
            <p:ph type="pic" idx="1"/>
          </p:nvPr>
        </p:nvSpPr>
        <p:spPr>
          <a:xfrm rot="207395">
            <a:off x="6310424" y="273583"/>
            <a:ext cx="2178400" cy="1303020"/>
          </a:xfrm>
          <a:solidFill>
            <a:srgbClr val="FFFFFF">
              <a:shade val="85000"/>
            </a:srgbClr>
          </a:solidFill>
          <a:ln w="88900" cap="sq">
            <a:solidFill>
              <a:srgbClr val="0058B3"/>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1" name="Title 1"/>
          <p:cNvSpPr>
            <a:spLocks noGrp="1"/>
          </p:cNvSpPr>
          <p:nvPr>
            <p:ph type="title"/>
          </p:nvPr>
        </p:nvSpPr>
        <p:spPr>
          <a:xfrm>
            <a:off x="685800" y="438150"/>
            <a:ext cx="5029200" cy="857250"/>
          </a:xfrm>
        </p:spPr>
        <p:txBody>
          <a:bodyPr/>
          <a:lstStyle>
            <a:lvl1pPr>
              <a:defRPr>
                <a:solidFill>
                  <a:schemeClr val="bg1"/>
                </a:solidFill>
              </a:defRPr>
            </a:lvl1pPr>
          </a:lstStyle>
          <a:p>
            <a:r>
              <a:rPr lang="en-US" dirty="0"/>
              <a:t>Click to edit Master title style</a:t>
            </a:r>
          </a:p>
        </p:txBody>
      </p:sp>
      <p:sp>
        <p:nvSpPr>
          <p:cNvPr id="12" name="Text Placeholder 17"/>
          <p:cNvSpPr>
            <a:spLocks noGrp="1"/>
          </p:cNvSpPr>
          <p:nvPr>
            <p:ph type="body" sz="quarter" idx="10"/>
          </p:nvPr>
        </p:nvSpPr>
        <p:spPr>
          <a:xfrm>
            <a:off x="685800" y="1428750"/>
            <a:ext cx="5029200" cy="2971800"/>
          </a:xfrm>
        </p:spPr>
        <p:txBody>
          <a:bodyPr/>
          <a:lstStyle>
            <a:lvl1pPr>
              <a:buClr>
                <a:schemeClr val="bg1"/>
              </a:buClr>
              <a:defRPr>
                <a:solidFill>
                  <a:srgbClr val="FFFFFF"/>
                </a:solidFill>
              </a:defRPr>
            </a:lvl1pPr>
            <a:lvl2pPr>
              <a:buClr>
                <a:schemeClr val="bg1"/>
              </a:buClr>
              <a:defRPr>
                <a:solidFill>
                  <a:srgbClr val="FFFFFF"/>
                </a:solidFill>
              </a:defRPr>
            </a:lvl2pPr>
            <a:lvl3pPr>
              <a:buClr>
                <a:schemeClr val="bg1"/>
              </a:buClr>
              <a:defRPr>
                <a:solidFill>
                  <a:srgbClr val="FFFFFF"/>
                </a:solidFill>
              </a:defRPr>
            </a:lvl3pPr>
            <a:lvl4pPr>
              <a:buClr>
                <a:schemeClr val="bg1"/>
              </a:buClr>
              <a:defRPr>
                <a:solidFill>
                  <a:srgbClr val="FFFFFF"/>
                </a:solidFill>
              </a:defRPr>
            </a:lvl4pPr>
            <a:lvl5pPr>
              <a:buClr>
                <a:schemeClr val="bg1"/>
              </a:buCl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257301"/>
            <a:ext cx="3810000" cy="15751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57301"/>
            <a:ext cx="3810000" cy="15751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685800" y="228600"/>
            <a:ext cx="77724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3"/>
          <p:cNvSpPr>
            <a:spLocks noGrp="1" noChangeArrowheads="1"/>
          </p:cNvSpPr>
          <p:nvPr>
            <p:ph type="body" idx="1"/>
          </p:nvPr>
        </p:nvSpPr>
        <p:spPr bwMode="auto">
          <a:xfrm>
            <a:off x="685800" y="1257301"/>
            <a:ext cx="7772400" cy="15751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descr="16_867-Generic_PowerPoint-16to9_BLUEfooter.png"/>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4187" y="4402836"/>
            <a:ext cx="9144000" cy="740664"/>
          </a:xfrm>
          <a:prstGeom prst="rect">
            <a:avLst/>
          </a:prstGeom>
        </p:spPr>
      </p:pic>
    </p:spTree>
  </p:cSld>
  <p:clrMap bg1="lt1" tx1="dk1" bg2="lt2" tx2="dk2" accent1="accent1" accent2="accent2" accent3="accent3" accent4="accent4" accent5="accent5" accent6="accent6" hlink="hlink" folHlink="folHlink"/>
  <p:sldLayoutIdLst>
    <p:sldLayoutId id="2147483773" r:id="rId1"/>
    <p:sldLayoutId id="2147483759" r:id="rId2"/>
    <p:sldLayoutId id="2147483761" r:id="rId3"/>
    <p:sldLayoutId id="2147483770" r:id="rId4"/>
    <p:sldLayoutId id="2147483772" r:id="rId5"/>
    <p:sldLayoutId id="2147483760"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Lst>
  <p:hf sldNum="0" hdr="0" ftr="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2pPr>
      <a:lvl3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3pPr>
      <a:lvl4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4pPr>
      <a:lvl5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5pPr>
      <a:lvl6pPr marL="4572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6pPr>
      <a:lvl7pPr marL="9144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7pPr>
      <a:lvl8pPr marL="13716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8pPr>
      <a:lvl9pPr marL="18288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9pPr>
    </p:titleStyle>
    <p:bodyStyle>
      <a:lvl1pPr marL="342900" indent="-342900" algn="l" rtl="0" eaLnBrk="0" fontAlgn="base" hangingPunct="0">
        <a:lnSpc>
          <a:spcPct val="140000"/>
        </a:lnSpc>
        <a:spcBef>
          <a:spcPct val="20000"/>
        </a:spcBef>
        <a:spcAft>
          <a:spcPct val="0"/>
        </a:spcAft>
        <a:buClr>
          <a:schemeClr val="accent1"/>
        </a:buClr>
        <a:buSzPct val="90000"/>
        <a:buFont typeface="Webdings" charset="2"/>
        <a:buChar char="&lt;"/>
        <a:defRPr sz="24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har char="–"/>
        <a:defRPr sz="2000">
          <a:solidFill>
            <a:schemeClr val="tx1"/>
          </a:solidFill>
          <a:latin typeface="+mn-lt"/>
          <a:ea typeface="+mn-ea"/>
        </a:defRPr>
      </a:lvl2pPr>
      <a:lvl3pPr marL="1143000" indent="-228600" algn="l" rtl="0" eaLnBrk="0" fontAlgn="base" hangingPunct="0">
        <a:lnSpc>
          <a:spcPct val="120000"/>
        </a:lnSpc>
        <a:spcBef>
          <a:spcPct val="20000"/>
        </a:spcBef>
        <a:spcAft>
          <a:spcPct val="0"/>
        </a:spcAft>
        <a:buChar char="•"/>
        <a:defRPr>
          <a:solidFill>
            <a:schemeClr val="tx1"/>
          </a:solidFill>
          <a:latin typeface="+mn-lt"/>
          <a:ea typeface="+mn-ea"/>
        </a:defRPr>
      </a:lvl3pPr>
      <a:lvl4pPr marL="1600200" indent="-228600" algn="l" rtl="0" eaLnBrk="0" fontAlgn="base" hangingPunct="0">
        <a:lnSpc>
          <a:spcPct val="120000"/>
        </a:lnSpc>
        <a:spcBef>
          <a:spcPct val="20000"/>
        </a:spcBef>
        <a:spcAft>
          <a:spcPct val="0"/>
        </a:spcAft>
        <a:buChar char="–"/>
        <a:defRPr sz="1600">
          <a:solidFill>
            <a:schemeClr val="tx1"/>
          </a:solidFill>
          <a:latin typeface="+mn-lt"/>
          <a:ea typeface="+mn-ea"/>
        </a:defRPr>
      </a:lvl4pPr>
      <a:lvl5pPr marL="2057400" indent="-228600" algn="l" rtl="0" eaLnBrk="0" fontAlgn="base" hangingPunct="0">
        <a:lnSpc>
          <a:spcPct val="120000"/>
        </a:lnSpc>
        <a:spcBef>
          <a:spcPct val="20000"/>
        </a:spcBef>
        <a:spcAft>
          <a:spcPct val="0"/>
        </a:spcAft>
        <a:buChar char="»"/>
        <a:defRPr sz="1600">
          <a:solidFill>
            <a:schemeClr val="tx1"/>
          </a:solidFill>
          <a:latin typeface="+mn-lt"/>
          <a:ea typeface="+mn-ea"/>
        </a:defRPr>
      </a:lvl5pPr>
      <a:lvl6pPr marL="2514600" indent="-228600" algn="l" rtl="0" fontAlgn="base">
        <a:lnSpc>
          <a:spcPct val="120000"/>
        </a:lnSpc>
        <a:spcBef>
          <a:spcPct val="20000"/>
        </a:spcBef>
        <a:spcAft>
          <a:spcPct val="0"/>
        </a:spcAft>
        <a:buChar char="»"/>
        <a:defRPr sz="1600">
          <a:solidFill>
            <a:schemeClr val="tx1"/>
          </a:solidFill>
          <a:latin typeface="+mn-lt"/>
          <a:ea typeface="+mn-ea"/>
        </a:defRPr>
      </a:lvl6pPr>
      <a:lvl7pPr marL="2971800" indent="-228600" algn="l" rtl="0" fontAlgn="base">
        <a:lnSpc>
          <a:spcPct val="120000"/>
        </a:lnSpc>
        <a:spcBef>
          <a:spcPct val="20000"/>
        </a:spcBef>
        <a:spcAft>
          <a:spcPct val="0"/>
        </a:spcAft>
        <a:buChar char="»"/>
        <a:defRPr sz="1600">
          <a:solidFill>
            <a:schemeClr val="tx1"/>
          </a:solidFill>
          <a:latin typeface="+mn-lt"/>
          <a:ea typeface="+mn-ea"/>
        </a:defRPr>
      </a:lvl7pPr>
      <a:lvl8pPr marL="3429000" indent="-228600" algn="l" rtl="0" fontAlgn="base">
        <a:lnSpc>
          <a:spcPct val="120000"/>
        </a:lnSpc>
        <a:spcBef>
          <a:spcPct val="20000"/>
        </a:spcBef>
        <a:spcAft>
          <a:spcPct val="0"/>
        </a:spcAft>
        <a:buChar char="»"/>
        <a:defRPr sz="1600">
          <a:solidFill>
            <a:schemeClr val="tx1"/>
          </a:solidFill>
          <a:latin typeface="+mn-lt"/>
          <a:ea typeface="+mn-ea"/>
        </a:defRPr>
      </a:lvl8pPr>
      <a:lvl9pPr marL="3886200" indent="-228600" algn="l" rtl="0" fontAlgn="base">
        <a:lnSpc>
          <a:spcPct val="120000"/>
        </a:lnSpc>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www.financialliteracy101.org/" TargetMode="External"/><Relationship Id="rId2" Type="http://schemas.openxmlformats.org/officeDocument/2006/relationships/hyperlink" Target="mailto:vmedina2@csusb.edu" TargetMode="External"/><Relationship Id="rId1" Type="http://schemas.openxmlformats.org/officeDocument/2006/relationships/slideLayout" Target="../slideLayouts/slideLayout6.xml"/><Relationship Id="rId4" Type="http://schemas.openxmlformats.org/officeDocument/2006/relationships/hyperlink" Target="https://www.csusb.edu/howl-progra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5750"/>
            <a:ext cx="7772400" cy="857250"/>
          </a:xfrm>
        </p:spPr>
        <p:txBody>
          <a:bodyPr wrap="square" anchor="ctr">
            <a:noAutofit/>
          </a:bodyPr>
          <a:lstStyle/>
          <a:p>
            <a:pPr>
              <a:lnSpc>
                <a:spcPct val="90000"/>
              </a:lnSpc>
            </a:pPr>
            <a:r>
              <a:rPr lang="en-US" sz="3600" dirty="0"/>
              <a:t>Step-by-Step Guide on How to Make a Budget</a:t>
            </a:r>
          </a:p>
        </p:txBody>
      </p:sp>
      <p:pic>
        <p:nvPicPr>
          <p:cNvPr id="1026" name="Picture 2" descr="Image result for budget">
            <a:extLst>
              <a:ext uri="{FF2B5EF4-FFF2-40B4-BE49-F238E27FC236}">
                <a16:creationId xmlns:a16="http://schemas.microsoft.com/office/drawing/2014/main" id="{63C467BA-30E1-4A11-ABF1-49CDFE21983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62200" y="1352550"/>
            <a:ext cx="4271367" cy="2857500"/>
          </a:xfrm>
          <a:prstGeom prst="rect">
            <a:avLst/>
          </a:prstGeom>
          <a:solidFill>
            <a:srgbClr val="FFFFFF"/>
          </a:solidFill>
        </p:spPr>
      </p:pic>
    </p:spTree>
    <p:extLst>
      <p:ext uri="{BB962C8B-B14F-4D97-AF65-F5344CB8AC3E}">
        <p14:creationId xmlns:p14="http://schemas.microsoft.com/office/powerpoint/2010/main" val="2023448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a:lstStyle/>
          <a:p>
            <a:r>
              <a:rPr lang="en-US" dirty="0"/>
              <a:t>50/30/20 Plan</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685800" y="1257301"/>
            <a:ext cx="7772400" cy="2857500"/>
          </a:xfrm>
        </p:spPr>
        <p:txBody>
          <a:bodyPr/>
          <a:lstStyle/>
          <a:p>
            <a:pPr marL="0" indent="0">
              <a:buNone/>
            </a:pPr>
            <a:r>
              <a:rPr lang="en-US" sz="1400" dirty="0"/>
              <a:t>The 50/30/20 budget is all about simplicity. Instead of creating several categories for each type of expense you incur, you allocate 50% of your take-home pay to necessities, such as housing, utilities and car payments; 30% to discretionary spending; and 20% to your financial priorities, including savings and paying down debt.</a:t>
            </a:r>
          </a:p>
          <a:p>
            <a:pPr marL="0" indent="0">
              <a:buNone/>
            </a:pPr>
            <a:endParaRPr lang="en-US" sz="1400" dirty="0"/>
          </a:p>
          <a:p>
            <a:pPr marL="0" indent="0">
              <a:buNone/>
            </a:pPr>
            <a:r>
              <a:rPr lang="en-US" sz="1400" dirty="0"/>
              <a:t>This is a great way to start saving and planning for the future.</a:t>
            </a:r>
          </a:p>
        </p:txBody>
      </p:sp>
    </p:spTree>
    <p:extLst>
      <p:ext uri="{BB962C8B-B14F-4D97-AF65-F5344CB8AC3E}">
        <p14:creationId xmlns:p14="http://schemas.microsoft.com/office/powerpoint/2010/main" val="1570195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a:lstStyle/>
          <a:p>
            <a:r>
              <a:rPr lang="en-US" dirty="0"/>
              <a:t>The Two-Account Plan</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685800" y="1257301"/>
            <a:ext cx="7772400" cy="2857500"/>
          </a:xfrm>
        </p:spPr>
        <p:txBody>
          <a:bodyPr/>
          <a:lstStyle/>
          <a:p>
            <a:pPr marL="0" indent="0">
              <a:buNone/>
            </a:pPr>
            <a:r>
              <a:rPr lang="en-US" sz="1400" dirty="0"/>
              <a:t>With the two-account plan, you add up your fixed monthly expenses and divide that amount by the number of paychecks you receive each month.  Deposit that fixed-expense amount into one bank account when you get paid, and the remainder goes into a second account for your discretionary spending. </a:t>
            </a:r>
          </a:p>
          <a:p>
            <a:pPr marL="0" indent="0">
              <a:buNone/>
            </a:pPr>
            <a:endParaRPr lang="en-US" sz="1400" dirty="0"/>
          </a:p>
          <a:p>
            <a:pPr marL="0" indent="0">
              <a:buNone/>
            </a:pPr>
            <a:r>
              <a:rPr lang="en-US" sz="1400" dirty="0"/>
              <a:t>This approach is best if you only user cash and your debit card for purchases because you’ll always know what your effective balance is.  But this looser approach to tracking expenses could make it harder to manage your budget as effectively as you’d like. </a:t>
            </a:r>
          </a:p>
        </p:txBody>
      </p:sp>
    </p:spTree>
    <p:extLst>
      <p:ext uri="{BB962C8B-B14F-4D97-AF65-F5344CB8AC3E}">
        <p14:creationId xmlns:p14="http://schemas.microsoft.com/office/powerpoint/2010/main" val="774035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a:lstStyle/>
          <a:p>
            <a:r>
              <a:rPr lang="en-US" dirty="0"/>
              <a:t>Zero-Based Budgeting Plan</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685800" y="1257301"/>
            <a:ext cx="7772400" cy="2857500"/>
          </a:xfrm>
        </p:spPr>
        <p:txBody>
          <a:bodyPr/>
          <a:lstStyle/>
          <a:p>
            <a:pPr marL="0" indent="0">
              <a:buNone/>
            </a:pPr>
            <a:r>
              <a:rPr lang="en-US" sz="1400" dirty="0"/>
              <a:t>With a zero-based budget, the idea is to assign every dollar to something, essentially making your expenses equal your take-home pay.  This approach is like the envelope system, but it doesn’t require you to use cash for everything. </a:t>
            </a:r>
          </a:p>
          <a:p>
            <a:pPr marL="0" indent="0">
              <a:buNone/>
            </a:pPr>
            <a:endParaRPr lang="en-US" sz="1400" dirty="0"/>
          </a:p>
          <a:p>
            <a:pPr marL="0" indent="0">
              <a:buNone/>
            </a:pPr>
            <a:r>
              <a:rPr lang="en-US" sz="1400" dirty="0"/>
              <a:t>The zero-based budgeting method requires you to be detail-oriented, and there is less room for error, so it may be best used after you’ve been budgeting for a while.  This level of detail gives you an incredible view of where your money is going but be sure to keep at least a small emergency fund in case your costs go up or you’re hit with a large expense. </a:t>
            </a:r>
          </a:p>
        </p:txBody>
      </p:sp>
    </p:spTree>
    <p:extLst>
      <p:ext uri="{BB962C8B-B14F-4D97-AF65-F5344CB8AC3E}">
        <p14:creationId xmlns:p14="http://schemas.microsoft.com/office/powerpoint/2010/main" val="3135880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a:lstStyle/>
          <a:p>
            <a:r>
              <a:rPr lang="en-US" dirty="0"/>
              <a:t>How to Stick to Your Budget</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685800" y="1257301"/>
            <a:ext cx="7772400" cy="2857500"/>
          </a:xfrm>
        </p:spPr>
        <p:txBody>
          <a:bodyPr/>
          <a:lstStyle/>
          <a:p>
            <a:pPr marL="0" indent="0">
              <a:buNone/>
            </a:pPr>
            <a:r>
              <a:rPr lang="en-US" sz="1400" dirty="0"/>
              <a:t>Creating a budget may be the easiest part of budgeting.  Keeping track of and limiting your expense month after month so you can stick to your budget is usually the hard part.  Here are some tips for staying with a budget:</a:t>
            </a:r>
          </a:p>
          <a:p>
            <a:pPr lvl="1"/>
            <a:r>
              <a:rPr lang="en-US" sz="1000" b="1" dirty="0"/>
              <a:t>Be realistic: </a:t>
            </a:r>
            <a:r>
              <a:rPr lang="en-US" sz="1000" dirty="0"/>
              <a:t>As mentioned before, setting realistic goals is crucial because it helps you avoid falling short.  This is especially important when you’re starting out and need all the motivation you can get. </a:t>
            </a:r>
          </a:p>
          <a:p>
            <a:pPr lvl="1"/>
            <a:r>
              <a:rPr lang="en-US" sz="1000" b="1" dirty="0"/>
              <a:t>Plan ahead: </a:t>
            </a:r>
            <a:r>
              <a:rPr lang="en-US" sz="1000" dirty="0"/>
              <a:t>It’s almost a guarantee that life won’t go as you planned, so it’s important to keep an emergency savings jus tin case.  Also, keep in mind that some recurring charges don’t happen every month.  If you have any expenses that occur quarterly or annually – think car expenses and holiday shopping – make sure to plan for those. </a:t>
            </a:r>
          </a:p>
          <a:p>
            <a:pPr lvl="1"/>
            <a:r>
              <a:rPr lang="en-US" sz="1000" b="1" dirty="0"/>
              <a:t>Use credit cards responsibly: </a:t>
            </a:r>
            <a:r>
              <a:rPr lang="en-US" sz="1000" dirty="0"/>
              <a:t>You don’t have to use credit cards if you don’t want to.  If you do, though, it’s critical that you use your credit cars responsibly.  This includes tracking your expenses, so you stay within your budget.  Keep your balances low and pay them off in full each month to avoid late payments and an accumulation of debt. </a:t>
            </a:r>
          </a:p>
          <a:p>
            <a:pPr marL="0" indent="0">
              <a:buNone/>
            </a:pPr>
            <a:endParaRPr lang="en-US" sz="1400" dirty="0"/>
          </a:p>
        </p:txBody>
      </p:sp>
    </p:spTree>
    <p:extLst>
      <p:ext uri="{BB962C8B-B14F-4D97-AF65-F5344CB8AC3E}">
        <p14:creationId xmlns:p14="http://schemas.microsoft.com/office/powerpoint/2010/main" val="614069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wrap="square" anchor="ctr">
            <a:normAutofit fontScale="90000"/>
          </a:bodyPr>
          <a:lstStyle/>
          <a:p>
            <a:r>
              <a:rPr lang="en-US" dirty="0"/>
              <a:t>How Creating a Budget Can Help Your Credit</a:t>
            </a:r>
          </a:p>
        </p:txBody>
      </p:sp>
      <p:sp>
        <p:nvSpPr>
          <p:cNvPr id="13" name="Content Placeholder 2">
            <a:extLst>
              <a:ext uri="{FF2B5EF4-FFF2-40B4-BE49-F238E27FC236}">
                <a16:creationId xmlns:a16="http://schemas.microsoft.com/office/drawing/2014/main" id="{D3300F26-E428-4B3A-9277-98411267F4D5}"/>
              </a:ext>
            </a:extLst>
          </p:cNvPr>
          <p:cNvSpPr>
            <a:spLocks noGrp="1"/>
          </p:cNvSpPr>
          <p:nvPr>
            <p:ph sz="half" idx="1"/>
          </p:nvPr>
        </p:nvSpPr>
        <p:spPr>
          <a:xfrm>
            <a:off x="685800" y="1257301"/>
            <a:ext cx="7924800" cy="2857500"/>
          </a:xfrm>
        </p:spPr>
        <p:txBody>
          <a:bodyPr wrap="square" anchor="t">
            <a:normAutofit/>
          </a:bodyPr>
          <a:lstStyle/>
          <a:p>
            <a:pPr marL="0" indent="0">
              <a:lnSpc>
                <a:spcPct val="130000"/>
              </a:lnSpc>
              <a:buNone/>
            </a:pPr>
            <a:r>
              <a:rPr lang="en-US" sz="1100" dirty="0"/>
              <a:t>As you work to create and maintain a budget, you may start to see some improvements with your credit score.  Budgeting can have a positive impact on your credit history for a few reasons:</a:t>
            </a:r>
          </a:p>
          <a:p>
            <a:pPr marL="0" indent="0">
              <a:lnSpc>
                <a:spcPct val="130000"/>
              </a:lnSpc>
              <a:buNone/>
            </a:pPr>
            <a:endParaRPr lang="en-US" sz="1100" dirty="0"/>
          </a:p>
          <a:p>
            <a:pPr lvl="1">
              <a:lnSpc>
                <a:spcPct val="130000"/>
              </a:lnSpc>
            </a:pPr>
            <a:r>
              <a:rPr lang="en-US" sz="1000" dirty="0"/>
              <a:t>It can help you pay down existing debt more quickly</a:t>
            </a:r>
          </a:p>
          <a:p>
            <a:pPr lvl="1">
              <a:lnSpc>
                <a:spcPct val="130000"/>
              </a:lnSpc>
            </a:pPr>
            <a:r>
              <a:rPr lang="en-US" sz="1000" dirty="0"/>
              <a:t>It can help you avoid high balances and keep your credit utilization low</a:t>
            </a:r>
          </a:p>
          <a:p>
            <a:pPr lvl="1">
              <a:lnSpc>
                <a:spcPct val="130000"/>
              </a:lnSpc>
            </a:pPr>
            <a:r>
              <a:rPr lang="en-US" sz="1000" dirty="0"/>
              <a:t>It can help ensure you always have enough cash to make your debt payments on time </a:t>
            </a:r>
          </a:p>
          <a:p>
            <a:pPr lvl="1">
              <a:lnSpc>
                <a:spcPct val="130000"/>
              </a:lnSpc>
            </a:pPr>
            <a:r>
              <a:rPr lang="en-US" sz="1000" dirty="0"/>
              <a:t>It can allow you to save more money and avoid unnecessary debt</a:t>
            </a:r>
          </a:p>
          <a:p>
            <a:pPr lvl="1">
              <a:lnSpc>
                <a:spcPct val="130000"/>
              </a:lnSpc>
            </a:pPr>
            <a:endParaRPr lang="en-US" sz="700" dirty="0"/>
          </a:p>
          <a:p>
            <a:pPr marL="0" indent="0">
              <a:lnSpc>
                <a:spcPct val="130000"/>
              </a:lnSpc>
              <a:buNone/>
            </a:pPr>
            <a:r>
              <a:rPr lang="en-US" sz="1100" dirty="0"/>
              <a:t>Because every financial situation is different, there’s no way to definitively say how budgeting will help improve your credit.  As your overall financial situation improves, it’s possible you’ll see a better credit history evolve. </a:t>
            </a:r>
          </a:p>
          <a:p>
            <a:pPr marL="0" indent="0">
              <a:lnSpc>
                <a:spcPct val="130000"/>
              </a:lnSpc>
              <a:buNone/>
            </a:pPr>
            <a:r>
              <a:rPr lang="en-US" sz="1100" dirty="0"/>
              <a:t>	</a:t>
            </a:r>
          </a:p>
        </p:txBody>
      </p:sp>
    </p:spTree>
    <p:extLst>
      <p:ext uri="{BB962C8B-B14F-4D97-AF65-F5344CB8AC3E}">
        <p14:creationId xmlns:p14="http://schemas.microsoft.com/office/powerpoint/2010/main" val="2996776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a:lstStyle/>
          <a:p>
            <a:r>
              <a:rPr lang="en-US" dirty="0"/>
              <a:t>Above All Things, Remember Your Goals</a:t>
            </a:r>
          </a:p>
        </p:txBody>
      </p:sp>
      <p:sp>
        <p:nvSpPr>
          <p:cNvPr id="13" name="Content Placeholder 2">
            <a:extLst>
              <a:ext uri="{FF2B5EF4-FFF2-40B4-BE49-F238E27FC236}">
                <a16:creationId xmlns:a16="http://schemas.microsoft.com/office/drawing/2014/main" id="{D3300F26-E428-4B3A-9277-98411267F4D5}"/>
              </a:ext>
            </a:extLst>
          </p:cNvPr>
          <p:cNvSpPr>
            <a:spLocks noGrp="1"/>
          </p:cNvSpPr>
          <p:nvPr>
            <p:ph idx="1"/>
          </p:nvPr>
        </p:nvSpPr>
        <p:spPr>
          <a:xfrm>
            <a:off x="685800" y="1257301"/>
            <a:ext cx="7772400" cy="2857500"/>
          </a:xfrm>
        </p:spPr>
        <p:txBody>
          <a:bodyPr/>
          <a:lstStyle/>
          <a:p>
            <a:pPr marL="0" indent="0">
              <a:buNone/>
            </a:pPr>
            <a:r>
              <a:rPr lang="en-US" sz="1400" dirty="0"/>
              <a:t>Making a budget can be an important step in the right direction for you.  It’ll show you where your money is going and where you may have room to spend less so you can save for a car, a home or whatever your financial goals are.  But budgeting for the sake of budgeting isn’t fun. As you work with your budget each month, remind yourself of the reasons why you’re doing it.  Also, evaluate your progress periodically to make sure you’re on track to meeting your goals. </a:t>
            </a:r>
          </a:p>
          <a:p>
            <a:pPr marL="0" indent="0">
              <a:buNone/>
            </a:pPr>
            <a:endParaRPr lang="en-US" sz="1400" dirty="0"/>
          </a:p>
          <a:p>
            <a:pPr marL="0" indent="0">
              <a:buNone/>
            </a:pPr>
            <a:r>
              <a:rPr lang="en-US" sz="1400" dirty="0"/>
              <a:t>As you gain more control over your personal finances, it’s also a good idea to keep track of your credit.  Create an Experian account for free access to your Experian credit report and FICO Score based on Experian data.  A robust credit history and high credit scores can open doors that can make the financial future you dream about a reality</a:t>
            </a:r>
          </a:p>
        </p:txBody>
      </p:sp>
    </p:spTree>
    <p:extLst>
      <p:ext uri="{BB962C8B-B14F-4D97-AF65-F5344CB8AC3E}">
        <p14:creationId xmlns:p14="http://schemas.microsoft.com/office/powerpoint/2010/main" val="1969282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a:lstStyle/>
          <a:p>
            <a:r>
              <a:rPr lang="en-US" dirty="0"/>
              <a:t>Contact </a:t>
            </a:r>
            <a:r>
              <a:rPr lang="en-US" dirty="0" err="1"/>
              <a:t>Informaiton</a:t>
            </a:r>
            <a:endParaRPr lang="en-US" dirty="0"/>
          </a:p>
        </p:txBody>
      </p:sp>
      <p:sp>
        <p:nvSpPr>
          <p:cNvPr id="13" name="Content Placeholder 2">
            <a:extLst>
              <a:ext uri="{FF2B5EF4-FFF2-40B4-BE49-F238E27FC236}">
                <a16:creationId xmlns:a16="http://schemas.microsoft.com/office/drawing/2014/main" id="{D3300F26-E428-4B3A-9277-98411267F4D5}"/>
              </a:ext>
            </a:extLst>
          </p:cNvPr>
          <p:cNvSpPr>
            <a:spLocks noGrp="1"/>
          </p:cNvSpPr>
          <p:nvPr>
            <p:ph idx="1"/>
          </p:nvPr>
        </p:nvSpPr>
        <p:spPr>
          <a:xfrm>
            <a:off x="685800" y="1257301"/>
            <a:ext cx="7772400" cy="2857500"/>
          </a:xfrm>
        </p:spPr>
        <p:txBody>
          <a:bodyPr/>
          <a:lstStyle/>
          <a:p>
            <a:pPr marL="0" indent="0" algn="ctr">
              <a:buNone/>
            </a:pPr>
            <a:r>
              <a:rPr lang="en-US" sz="1400" b="1" dirty="0"/>
              <a:t>Veronica Medina</a:t>
            </a:r>
          </a:p>
          <a:p>
            <a:pPr marL="0" indent="0" algn="ctr">
              <a:buNone/>
            </a:pPr>
            <a:r>
              <a:rPr lang="en-US" sz="1400" dirty="0"/>
              <a:t>Financial Aid Wellness Coordinator</a:t>
            </a:r>
          </a:p>
          <a:p>
            <a:pPr marL="0" indent="0" algn="ctr">
              <a:buNone/>
            </a:pPr>
            <a:r>
              <a:rPr lang="en-US" sz="1400" dirty="0"/>
              <a:t>Phone : (909) 537-3438</a:t>
            </a:r>
          </a:p>
          <a:p>
            <a:pPr marL="0" indent="0" algn="ctr">
              <a:buNone/>
            </a:pPr>
            <a:r>
              <a:rPr lang="en-US" sz="1400" dirty="0"/>
              <a:t>Office : (909) 537-5227</a:t>
            </a:r>
          </a:p>
          <a:p>
            <a:pPr marL="0" indent="0" algn="ctr">
              <a:buNone/>
            </a:pPr>
            <a:r>
              <a:rPr lang="en-US" sz="1400" dirty="0"/>
              <a:t>Fax : (909) 537-7024</a:t>
            </a:r>
          </a:p>
          <a:p>
            <a:pPr marL="0" indent="0" algn="ctr">
              <a:buNone/>
            </a:pPr>
            <a:r>
              <a:rPr lang="en-US" sz="1400" dirty="0"/>
              <a:t>Email : </a:t>
            </a:r>
            <a:r>
              <a:rPr lang="en-US" sz="1400" dirty="0">
                <a:hlinkClick r:id="rId2"/>
              </a:rPr>
              <a:t>vmedina2@csusb.edu</a:t>
            </a:r>
            <a:r>
              <a:rPr lang="en-US" sz="1400" dirty="0"/>
              <a:t> </a:t>
            </a:r>
          </a:p>
          <a:p>
            <a:pPr marL="0" indent="0" algn="ctr">
              <a:buNone/>
            </a:pPr>
            <a:r>
              <a:rPr lang="en-US" sz="1400" dirty="0"/>
              <a:t>Website : </a:t>
            </a:r>
            <a:r>
              <a:rPr lang="en-US" sz="1400" dirty="0">
                <a:hlinkClick r:id="rId3"/>
              </a:rPr>
              <a:t>Financial Literacy Education Programs for College Students (financialliteracy101.org)</a:t>
            </a:r>
            <a:endParaRPr lang="en-US" sz="1400" dirty="0"/>
          </a:p>
          <a:p>
            <a:pPr marL="0" indent="0" algn="ctr">
              <a:buNone/>
            </a:pPr>
            <a:r>
              <a:rPr lang="en-US" sz="1400" dirty="0"/>
              <a:t>HOWL Website : </a:t>
            </a:r>
            <a:r>
              <a:rPr lang="en-US" sz="1400" dirty="0">
                <a:hlinkClick r:id="rId4"/>
              </a:rPr>
              <a:t>HOWL Program | CSUSB</a:t>
            </a:r>
            <a:endParaRPr lang="en-US" sz="1400" dirty="0"/>
          </a:p>
          <a:p>
            <a:pPr marL="0" indent="0">
              <a:buNone/>
            </a:pPr>
            <a:endParaRPr lang="en-US" sz="1400" dirty="0"/>
          </a:p>
        </p:txBody>
      </p:sp>
    </p:spTree>
    <p:extLst>
      <p:ext uri="{BB962C8B-B14F-4D97-AF65-F5344CB8AC3E}">
        <p14:creationId xmlns:p14="http://schemas.microsoft.com/office/powerpoint/2010/main" val="3104862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AC688BE-38C6-4684-A4B3-5364BD89A37F}"/>
              </a:ext>
            </a:extLst>
          </p:cNvPr>
          <p:cNvSpPr>
            <a:spLocks noGrp="1"/>
          </p:cNvSpPr>
          <p:nvPr>
            <p:ph type="ctrTitle"/>
          </p:nvPr>
        </p:nvSpPr>
        <p:spPr>
          <a:xfrm>
            <a:off x="381000" y="209550"/>
            <a:ext cx="7772400" cy="838200"/>
          </a:xfrm>
        </p:spPr>
        <p:txBody>
          <a:bodyPr/>
          <a:lstStyle/>
          <a:p>
            <a:r>
              <a:rPr lang="en-US" dirty="0"/>
              <a:t>Budget Tools</a:t>
            </a:r>
          </a:p>
        </p:txBody>
      </p:sp>
      <p:sp>
        <p:nvSpPr>
          <p:cNvPr id="6" name="Subtitle 5">
            <a:extLst>
              <a:ext uri="{FF2B5EF4-FFF2-40B4-BE49-F238E27FC236}">
                <a16:creationId xmlns:a16="http://schemas.microsoft.com/office/drawing/2014/main" id="{E28E20B9-B5CB-47C4-8603-DAD503769CC1}"/>
              </a:ext>
            </a:extLst>
          </p:cNvPr>
          <p:cNvSpPr>
            <a:spLocks noGrp="1"/>
          </p:cNvSpPr>
          <p:nvPr>
            <p:ph type="subTitle" idx="1"/>
          </p:nvPr>
        </p:nvSpPr>
        <p:spPr>
          <a:xfrm>
            <a:off x="1143000" y="1047750"/>
            <a:ext cx="6400800" cy="3429000"/>
          </a:xfrm>
        </p:spPr>
        <p:txBody>
          <a:bodyPr/>
          <a:lstStyle/>
          <a:p>
            <a:pPr marL="342900" indent="-342900" algn="l">
              <a:buFont typeface="+mj-lt"/>
              <a:buAutoNum type="arabicPeriod"/>
            </a:pPr>
            <a:r>
              <a:rPr lang="en-US" sz="1800" dirty="0"/>
              <a:t>Determine Your Income</a:t>
            </a:r>
          </a:p>
          <a:p>
            <a:pPr marL="342900" indent="-342900" algn="l">
              <a:buFont typeface="+mj-lt"/>
              <a:buAutoNum type="arabicPeriod"/>
            </a:pPr>
            <a:r>
              <a:rPr lang="en-US" sz="1800" dirty="0"/>
              <a:t>Calculate Your Monthly Expenses</a:t>
            </a:r>
          </a:p>
          <a:p>
            <a:pPr marL="342900" indent="-342900" algn="l">
              <a:buFont typeface="+mj-lt"/>
              <a:buAutoNum type="arabicPeriod"/>
            </a:pPr>
            <a:r>
              <a:rPr lang="en-US" sz="1800" dirty="0"/>
              <a:t>Set Realistic Goals</a:t>
            </a:r>
          </a:p>
          <a:p>
            <a:pPr marL="342900" indent="-342900" algn="l">
              <a:buFont typeface="+mj-lt"/>
              <a:buAutoNum type="arabicPeriod"/>
            </a:pPr>
            <a:r>
              <a:rPr lang="en-US" sz="1800" dirty="0"/>
              <a:t>Track Your Spending</a:t>
            </a:r>
          </a:p>
          <a:p>
            <a:pPr marL="342900" indent="-342900" algn="l">
              <a:buFont typeface="+mj-lt"/>
              <a:buAutoNum type="arabicPeriod"/>
            </a:pPr>
            <a:r>
              <a:rPr lang="en-US" sz="1800" dirty="0"/>
              <a:t>Pick a Budgeting Plan</a:t>
            </a:r>
          </a:p>
          <a:p>
            <a:pPr marL="1257300" lvl="2" indent="-342900" algn="l">
              <a:buFont typeface="+mj-lt"/>
              <a:buAutoNum type="alphaUcPeriod"/>
            </a:pPr>
            <a:r>
              <a:rPr lang="en-US" sz="1200" dirty="0"/>
              <a:t>How to Stick to Your Budget </a:t>
            </a:r>
          </a:p>
          <a:p>
            <a:pPr marL="1257300" lvl="2" indent="-342900" algn="l">
              <a:buFont typeface="+mj-lt"/>
              <a:buAutoNum type="alphaUcPeriod"/>
            </a:pPr>
            <a:r>
              <a:rPr lang="en-US" sz="1200" dirty="0"/>
              <a:t>Above All Things, Remember Your Goals</a:t>
            </a:r>
          </a:p>
        </p:txBody>
      </p:sp>
    </p:spTree>
    <p:extLst>
      <p:ext uri="{BB962C8B-B14F-4D97-AF65-F5344CB8AC3E}">
        <p14:creationId xmlns:p14="http://schemas.microsoft.com/office/powerpoint/2010/main" val="650164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a:lstStyle/>
          <a:p>
            <a:r>
              <a:rPr lang="en-US" dirty="0"/>
              <a:t>Understanding Your Budget</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266700" y="1352550"/>
            <a:ext cx="8610600" cy="2857500"/>
          </a:xfrm>
        </p:spPr>
        <p:txBody>
          <a:bodyPr/>
          <a:lstStyle/>
          <a:p>
            <a:pPr marL="0" indent="0">
              <a:buNone/>
            </a:pPr>
            <a:r>
              <a:rPr lang="en-US" sz="1400" dirty="0"/>
              <a:t>Making a budget and sticking to it is one of the best ways to understand where your money goes every month – and what changes you could make to help you reach our financial goals.  When making a budget, the goal is to avoid spending more than you earn.  That sounds simple enough, but actual budgeting can get complicated fast.  There are several approaches to making a budget, and the right way to do it depends on your priorities, preferences and goals.  </a:t>
            </a:r>
          </a:p>
          <a:p>
            <a:pPr marL="0" indent="0">
              <a:buNone/>
            </a:pPr>
            <a:endParaRPr lang="en-US" sz="1400" dirty="0"/>
          </a:p>
          <a:p>
            <a:pPr marL="0" indent="0">
              <a:buNone/>
            </a:pPr>
            <a:r>
              <a:rPr lang="en-US" sz="1400" dirty="0"/>
              <a:t>Follow these steps when making a budget to ensure that it fits your lifestyle and financial goals. </a:t>
            </a:r>
          </a:p>
        </p:txBody>
      </p:sp>
    </p:spTree>
    <p:extLst>
      <p:ext uri="{BB962C8B-B14F-4D97-AF65-F5344CB8AC3E}">
        <p14:creationId xmlns:p14="http://schemas.microsoft.com/office/powerpoint/2010/main" val="2945294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wrap="square" anchor="ctr">
            <a:normAutofit/>
          </a:bodyPr>
          <a:lstStyle/>
          <a:p>
            <a:r>
              <a:rPr lang="en-US" dirty="0"/>
              <a:t>1. Determine Your Income</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sz="half" idx="1"/>
          </p:nvPr>
        </p:nvSpPr>
        <p:spPr>
          <a:xfrm>
            <a:off x="685800" y="1123950"/>
            <a:ext cx="7086600" cy="3352800"/>
          </a:xfrm>
        </p:spPr>
        <p:txBody>
          <a:bodyPr wrap="square" anchor="t">
            <a:normAutofit lnSpcReduction="10000"/>
          </a:bodyPr>
          <a:lstStyle/>
          <a:p>
            <a:pPr>
              <a:lnSpc>
                <a:spcPct val="130000"/>
              </a:lnSpc>
            </a:pPr>
            <a:r>
              <a:rPr lang="en-US" sz="1300" dirty="0"/>
              <a:t>This first step is easy if your pay doesn’t change much from month to month</a:t>
            </a:r>
          </a:p>
          <a:p>
            <a:pPr>
              <a:lnSpc>
                <a:spcPct val="130000"/>
              </a:lnSpc>
            </a:pPr>
            <a:r>
              <a:rPr lang="en-US" sz="1300" dirty="0"/>
              <a:t>If you get paid monthly, that’s your number</a:t>
            </a:r>
          </a:p>
          <a:p>
            <a:pPr>
              <a:lnSpc>
                <a:spcPct val="130000"/>
              </a:lnSpc>
            </a:pPr>
            <a:r>
              <a:rPr lang="en-US" sz="1300" dirty="0"/>
              <a:t>If you’re paid every other week, multiply your net pay by two</a:t>
            </a:r>
          </a:p>
          <a:p>
            <a:pPr>
              <a:lnSpc>
                <a:spcPct val="130000"/>
              </a:lnSpc>
            </a:pPr>
            <a:r>
              <a:rPr lang="en-US" sz="1300" dirty="0"/>
              <a:t>Depending on your pay schedule, there may be some months where your paydays line up, so you earn an extra check within the same month</a:t>
            </a:r>
          </a:p>
          <a:p>
            <a:pPr>
              <a:lnSpc>
                <a:spcPct val="130000"/>
              </a:lnSpc>
            </a:pPr>
            <a:r>
              <a:rPr lang="en-US" sz="1300" dirty="0"/>
              <a:t>If that is the case it is a good idea to budget for the norm, whether that’s two or four paychecks a month, you can always make adjustments during those months when you receive an extra one</a:t>
            </a:r>
          </a:p>
          <a:p>
            <a:pPr>
              <a:lnSpc>
                <a:spcPct val="130000"/>
              </a:lnSpc>
            </a:pPr>
            <a:r>
              <a:rPr lang="en-US" sz="1300" dirty="0"/>
              <a:t>If your wages fluctuate, consider taking the past three to six months and averaging what you earned during that time</a:t>
            </a:r>
          </a:p>
          <a:p>
            <a:pPr>
              <a:lnSpc>
                <a:spcPct val="130000"/>
              </a:lnSpc>
            </a:pPr>
            <a:r>
              <a:rPr lang="en-US" sz="1300" dirty="0"/>
              <a:t>Focus on your take-home pay instead of your gross income because that’s the amount that winds up in your bank account</a:t>
            </a:r>
          </a:p>
          <a:p>
            <a:pPr marL="0" indent="0">
              <a:lnSpc>
                <a:spcPct val="130000"/>
              </a:lnSpc>
              <a:buNone/>
            </a:pPr>
            <a:endParaRPr lang="en-US" sz="1300" dirty="0"/>
          </a:p>
        </p:txBody>
      </p:sp>
    </p:spTree>
    <p:extLst>
      <p:ext uri="{BB962C8B-B14F-4D97-AF65-F5344CB8AC3E}">
        <p14:creationId xmlns:p14="http://schemas.microsoft.com/office/powerpoint/2010/main" val="13813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52272" y="133350"/>
            <a:ext cx="7772400" cy="581406"/>
          </a:xfrm>
        </p:spPr>
        <p:txBody>
          <a:bodyPr/>
          <a:lstStyle/>
          <a:p>
            <a:r>
              <a:rPr lang="en-US" dirty="0"/>
              <a:t>2. Calculate Your Monthly Expenses</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655320" y="590550"/>
            <a:ext cx="8196072" cy="4343400"/>
          </a:xfrm>
        </p:spPr>
        <p:txBody>
          <a:bodyPr/>
          <a:lstStyle/>
          <a:p>
            <a:r>
              <a:rPr lang="en-US" sz="1300" dirty="0"/>
              <a:t>Once you understand your income, you’ll want to similarly run the numbers for your expenses</a:t>
            </a:r>
          </a:p>
          <a:p>
            <a:r>
              <a:rPr lang="en-US" sz="1300" dirty="0"/>
              <a:t>Start by looking at your bank and credit card statements over the past three to six months to get an idea of what you typically spend each month</a:t>
            </a:r>
          </a:p>
          <a:p>
            <a:r>
              <a:rPr lang="en-US" sz="1300" dirty="0"/>
              <a:t>Then break those expenses into categories such as necessities vs discretionary spending </a:t>
            </a:r>
          </a:p>
          <a:p>
            <a:r>
              <a:rPr lang="en-US" sz="1300" dirty="0"/>
              <a:t>Create as many or as few categories as you like (such as rent, utilities and insurance)</a:t>
            </a:r>
          </a:p>
          <a:p>
            <a:r>
              <a:rPr lang="en-US" sz="1300" dirty="0"/>
              <a:t>With discretionary spending, it may be better to break down your categories more fully </a:t>
            </a:r>
          </a:p>
          <a:p>
            <a:r>
              <a:rPr lang="en-US" sz="1300" dirty="0"/>
              <a:t>Eating out and entertainment don’t always go together, so you may want to calculate each amount individually</a:t>
            </a:r>
          </a:p>
          <a:p>
            <a:r>
              <a:rPr lang="en-US" sz="1300" dirty="0"/>
              <a:t>The more comprehensive your expense categories are, the easier it will be to understand where your money is going and how to manage it better</a:t>
            </a:r>
          </a:p>
          <a:p>
            <a:r>
              <a:rPr lang="en-US" sz="1300" dirty="0"/>
              <a:t>Monthly expenses can vary drastically from month to month, which complicates things</a:t>
            </a:r>
          </a:p>
          <a:p>
            <a:r>
              <a:rPr lang="en-US" sz="1300" dirty="0"/>
              <a:t>To better stay on track, it’s important to plan ahead for big or annual expenses as much as you can, including for things like car registration renewal, tax bills and home maintenance</a:t>
            </a:r>
          </a:p>
          <a:p>
            <a:endParaRPr lang="en-US" sz="1400" dirty="0"/>
          </a:p>
          <a:p>
            <a:endParaRPr lang="en-US" sz="1400" dirty="0"/>
          </a:p>
        </p:txBody>
      </p:sp>
    </p:spTree>
    <p:extLst>
      <p:ext uri="{BB962C8B-B14F-4D97-AF65-F5344CB8AC3E}">
        <p14:creationId xmlns:p14="http://schemas.microsoft.com/office/powerpoint/2010/main" val="1045942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133350"/>
            <a:ext cx="7772400" cy="590550"/>
          </a:xfrm>
        </p:spPr>
        <p:txBody>
          <a:bodyPr/>
          <a:lstStyle/>
          <a:p>
            <a:r>
              <a:rPr lang="en-US" dirty="0"/>
              <a:t>3. Set Realistic Goals</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652272" y="692658"/>
            <a:ext cx="7772400" cy="3143249"/>
          </a:xfrm>
        </p:spPr>
        <p:txBody>
          <a:bodyPr/>
          <a:lstStyle/>
          <a:p>
            <a:r>
              <a:rPr lang="en-US" sz="1400" dirty="0"/>
              <a:t>Once you know how you’ve been spending your money, take some time to set goals on how you want to manage your money going forward</a:t>
            </a:r>
          </a:p>
          <a:p>
            <a:r>
              <a:rPr lang="en-US" sz="1400" dirty="0"/>
              <a:t>For example, if you’re hoping to pay down your debt faster, set a goal for how much you’ll put toward debt each month, then set goals to cut spending in certain categories to make sure it happens</a:t>
            </a:r>
          </a:p>
          <a:p>
            <a:r>
              <a:rPr lang="en-US" sz="1400" dirty="0"/>
              <a:t>It’s crucial with this step to be realistic with your goals</a:t>
            </a:r>
          </a:p>
          <a:p>
            <a:r>
              <a:rPr lang="en-US" sz="1400" dirty="0"/>
              <a:t>There’s nothing wrong with being ambitious about your budget, but if you fail hard in the first month or two, you may lose interest</a:t>
            </a:r>
          </a:p>
          <a:p>
            <a:r>
              <a:rPr lang="en-US" sz="1400" dirty="0"/>
              <a:t>Set goals that require you to stretch a little, but keep in mind that I can take time to develop the habits you want to have</a:t>
            </a:r>
          </a:p>
          <a:p>
            <a:r>
              <a:rPr lang="en-US" sz="1400" dirty="0"/>
              <a:t>It’s easy to underestimate certain expenses, even if you have past data to back up your assumptions, so make adjustments as you get used to the process</a:t>
            </a:r>
          </a:p>
        </p:txBody>
      </p:sp>
    </p:spTree>
    <p:extLst>
      <p:ext uri="{BB962C8B-B14F-4D97-AF65-F5344CB8AC3E}">
        <p14:creationId xmlns:p14="http://schemas.microsoft.com/office/powerpoint/2010/main" val="2963821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wrap="square" anchor="ctr">
            <a:normAutofit/>
          </a:bodyPr>
          <a:lstStyle/>
          <a:p>
            <a:r>
              <a:rPr lang="en-US" dirty="0"/>
              <a:t>4. Track Your Spending</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sz="half" idx="2"/>
          </p:nvPr>
        </p:nvSpPr>
        <p:spPr>
          <a:xfrm>
            <a:off x="762000" y="1066800"/>
            <a:ext cx="7696200" cy="3409950"/>
          </a:xfrm>
        </p:spPr>
        <p:txBody>
          <a:bodyPr wrap="square" anchor="t">
            <a:normAutofit fontScale="92500" lnSpcReduction="20000"/>
          </a:bodyPr>
          <a:lstStyle/>
          <a:p>
            <a:pPr>
              <a:lnSpc>
                <a:spcPct val="130000"/>
              </a:lnSpc>
            </a:pPr>
            <a:r>
              <a:rPr lang="en-US" sz="1400" dirty="0"/>
              <a:t>Tracking your income and setting goals for how you want to spend your money is one thing, but it won’t do much good if you don’t keep track of your spending</a:t>
            </a:r>
          </a:p>
          <a:p>
            <a:pPr>
              <a:lnSpc>
                <a:spcPct val="130000"/>
              </a:lnSpc>
            </a:pPr>
            <a:r>
              <a:rPr lang="en-US" sz="1400" dirty="0"/>
              <a:t>Keeping track of spending can be tough, especially if you tend to make several purchases a day</a:t>
            </a:r>
          </a:p>
          <a:p>
            <a:pPr>
              <a:lnSpc>
                <a:spcPct val="130000"/>
              </a:lnSpc>
            </a:pPr>
            <a:r>
              <a:rPr lang="en-US" sz="1400" dirty="0"/>
              <a:t>Using multiple credit cards, making purchases in cash and throwing away receipts can even further complicate the process</a:t>
            </a:r>
          </a:p>
          <a:p>
            <a:pPr>
              <a:lnSpc>
                <a:spcPct val="130000"/>
              </a:lnSpc>
            </a:pPr>
            <a:r>
              <a:rPr lang="en-US" sz="1400" dirty="0"/>
              <a:t>Consider using budgeting software such as Mint or You Need a Budget to aid the process</a:t>
            </a:r>
          </a:p>
          <a:p>
            <a:pPr>
              <a:lnSpc>
                <a:spcPct val="130000"/>
              </a:lnSpc>
            </a:pPr>
            <a:r>
              <a:rPr lang="en-US" sz="1400" dirty="0"/>
              <a:t>These programs link up with your financial accounts and can import your income and transactions into one place</a:t>
            </a:r>
          </a:p>
          <a:p>
            <a:pPr>
              <a:lnSpc>
                <a:spcPct val="130000"/>
              </a:lnSpc>
            </a:pPr>
            <a:r>
              <a:rPr lang="en-US" sz="1400" dirty="0"/>
              <a:t>From there, you can categorize each purchase to see how what you’ve spent compares with what you’ve budgeted for the month</a:t>
            </a:r>
          </a:p>
          <a:p>
            <a:pPr>
              <a:lnSpc>
                <a:spcPct val="130000"/>
              </a:lnSpc>
            </a:pPr>
            <a:r>
              <a:rPr lang="en-US" sz="1400" dirty="0"/>
              <a:t>Based on what you see, you’ll be better equipped to adjust your behavior accordingly</a:t>
            </a:r>
          </a:p>
          <a:p>
            <a:pPr>
              <a:lnSpc>
                <a:spcPct val="130000"/>
              </a:lnSpc>
            </a:pPr>
            <a:r>
              <a:rPr lang="en-US" sz="1400" dirty="0"/>
              <a:t>In addition to the added accountability, tracking your spending can help you test your assumptions and goals and give you an idea of how to adjust them in future months</a:t>
            </a:r>
          </a:p>
          <a:p>
            <a:pPr>
              <a:lnSpc>
                <a:spcPct val="130000"/>
              </a:lnSpc>
            </a:pPr>
            <a:endParaRPr lang="en-US" sz="1100" dirty="0"/>
          </a:p>
        </p:txBody>
      </p:sp>
    </p:spTree>
    <p:extLst>
      <p:ext uri="{BB962C8B-B14F-4D97-AF65-F5344CB8AC3E}">
        <p14:creationId xmlns:p14="http://schemas.microsoft.com/office/powerpoint/2010/main" val="2696191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a:lstStyle/>
          <a:p>
            <a:r>
              <a:rPr lang="en-US" dirty="0"/>
              <a:t>5. Pick a Budgeting Plan</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685800" y="1257301"/>
            <a:ext cx="7772400" cy="2857500"/>
          </a:xfrm>
        </p:spPr>
        <p:txBody>
          <a:bodyPr/>
          <a:lstStyle/>
          <a:p>
            <a:r>
              <a:rPr lang="en-US" sz="1400" dirty="0"/>
              <a:t>Now that you have the basics down, it’s time to start thinking about whether you want to use a specific budgeting plan beyond what’s already been discussed </a:t>
            </a:r>
          </a:p>
          <a:p>
            <a:r>
              <a:rPr lang="en-US" sz="1400" dirty="0"/>
              <a:t>Here are four common budgeting methods to consider</a:t>
            </a:r>
          </a:p>
          <a:p>
            <a:r>
              <a:rPr lang="en-US" sz="1400" dirty="0"/>
              <a:t>As you read each, think about how it resonates with your money management style and pick the one that you think will be most effective for you:</a:t>
            </a:r>
          </a:p>
          <a:p>
            <a:pPr lvl="1"/>
            <a:r>
              <a:rPr lang="en-US" sz="1000" dirty="0"/>
              <a:t>Envelope System</a:t>
            </a:r>
          </a:p>
          <a:p>
            <a:pPr lvl="1"/>
            <a:r>
              <a:rPr lang="en-US" sz="1000" dirty="0"/>
              <a:t>50/30/20 Plan</a:t>
            </a:r>
          </a:p>
          <a:p>
            <a:pPr lvl="1"/>
            <a:r>
              <a:rPr lang="en-US" sz="1000" dirty="0"/>
              <a:t>The Two-Account Plan</a:t>
            </a:r>
          </a:p>
          <a:p>
            <a:pPr lvl="1"/>
            <a:r>
              <a:rPr lang="en-US" sz="1000" dirty="0"/>
              <a:t>Zero-Based Budgeting Plan</a:t>
            </a:r>
          </a:p>
        </p:txBody>
      </p:sp>
    </p:spTree>
    <p:extLst>
      <p:ext uri="{BB962C8B-B14F-4D97-AF65-F5344CB8AC3E}">
        <p14:creationId xmlns:p14="http://schemas.microsoft.com/office/powerpoint/2010/main" val="3277567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a:lstStyle/>
          <a:p>
            <a:r>
              <a:rPr lang="en-US" dirty="0"/>
              <a:t>Envelope System</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685800" y="1257301"/>
            <a:ext cx="7772400" cy="2857500"/>
          </a:xfrm>
        </p:spPr>
        <p:txBody>
          <a:bodyPr/>
          <a:lstStyle/>
          <a:p>
            <a:pPr marL="0" indent="0">
              <a:buNone/>
            </a:pPr>
            <a:r>
              <a:rPr lang="en-US" sz="1400" dirty="0"/>
              <a:t>With this classic approach, you allocate your money for each spending category, then put that amount of cash in an envelope with the name of the category. </a:t>
            </a:r>
          </a:p>
          <a:p>
            <a:pPr marL="0" indent="0">
              <a:buNone/>
            </a:pPr>
            <a:endParaRPr lang="en-US" sz="1400" dirty="0"/>
          </a:p>
          <a:p>
            <a:pPr marL="0" indent="0">
              <a:buNone/>
            </a:pPr>
            <a:r>
              <a:rPr lang="en-US" sz="1400" dirty="0"/>
              <a:t>When you’ve spent all your cash from a particular envelope, you’re out of money for that given category for the rest of the month – unless you shift money from another envelope.  Just keep in mind that not all bills can be paid in cash, so account for that.</a:t>
            </a:r>
          </a:p>
        </p:txBody>
      </p:sp>
    </p:spTree>
    <p:extLst>
      <p:ext uri="{BB962C8B-B14F-4D97-AF65-F5344CB8AC3E}">
        <p14:creationId xmlns:p14="http://schemas.microsoft.com/office/powerpoint/2010/main" val="2505624245"/>
      </p:ext>
    </p:extLst>
  </p:cSld>
  <p:clrMapOvr>
    <a:masterClrMapping/>
  </p:clrMapOvr>
</p:sld>
</file>

<file path=ppt/theme/theme1.xml><?xml version="1.0" encoding="utf-8"?>
<a:theme xmlns:a="http://schemas.openxmlformats.org/drawingml/2006/main" name="Blank Presentation">
  <a:themeElements>
    <a:clrScheme name="CSUSB">
      <a:dk1>
        <a:sysClr val="windowText" lastClr="000000"/>
      </a:dk1>
      <a:lt1>
        <a:sysClr val="window" lastClr="FFFFFF"/>
      </a:lt1>
      <a:dk2>
        <a:srgbClr val="00375F"/>
      </a:dk2>
      <a:lt2>
        <a:srgbClr val="EEECE1"/>
      </a:lt2>
      <a:accent1>
        <a:srgbClr val="0058B3"/>
      </a:accent1>
      <a:accent2>
        <a:srgbClr val="8C0E1E"/>
      </a:accent2>
      <a:accent3>
        <a:srgbClr val="61B035"/>
      </a:accent3>
      <a:accent4>
        <a:srgbClr val="E47C23"/>
      </a:accent4>
      <a:accent5>
        <a:srgbClr val="219ED0"/>
      </a:accent5>
      <a:accent6>
        <a:srgbClr val="006A2F"/>
      </a:accent6>
      <a:hlink>
        <a:srgbClr val="002B8A"/>
      </a:hlink>
      <a:folHlink>
        <a:srgbClr val="00247A"/>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bg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bg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0802A85004D7D469DC37E9AD6101F21" ma:contentTypeVersion="13" ma:contentTypeDescription="Create a new document." ma:contentTypeScope="" ma:versionID="4213953b936563c4bf849c69f8542d01">
  <xsd:schema xmlns:xsd="http://www.w3.org/2001/XMLSchema" xmlns:xs="http://www.w3.org/2001/XMLSchema" xmlns:p="http://schemas.microsoft.com/office/2006/metadata/properties" xmlns:ns3="58b0cecb-1f3b-4ad5-b474-ff423e791fa3" xmlns:ns4="42c581d6-c6e4-412f-b074-befd4b54cf03" targetNamespace="http://schemas.microsoft.com/office/2006/metadata/properties" ma:root="true" ma:fieldsID="a4cf0bbfc2ece8b916c2d313ac184980" ns3:_="" ns4:_="">
    <xsd:import namespace="58b0cecb-1f3b-4ad5-b474-ff423e791fa3"/>
    <xsd:import namespace="42c581d6-c6e4-412f-b074-befd4b54cf03"/>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b0cecb-1f3b-4ad5-b474-ff423e791f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2c581d6-c6e4-412f-b074-befd4b54cf0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0B09F9-E2A4-4C05-A0D0-6A158DBD9674}">
  <ds:schemaRefs>
    <ds:schemaRef ds:uri="http://schemas.microsoft.com/office/2006/documentManagement/types"/>
    <ds:schemaRef ds:uri="58b0cecb-1f3b-4ad5-b474-ff423e791fa3"/>
    <ds:schemaRef ds:uri="http://schemas.microsoft.com/office/2006/metadata/properties"/>
    <ds:schemaRef ds:uri="http://www.w3.org/XML/1998/namespace"/>
    <ds:schemaRef ds:uri="http://purl.org/dc/elements/1.1/"/>
    <ds:schemaRef ds:uri="42c581d6-c6e4-412f-b074-befd4b54cf03"/>
    <ds:schemaRef ds:uri="http://purl.org/dc/terms/"/>
    <ds:schemaRef ds:uri="http://schemas.openxmlformats.org/package/2006/metadata/core-properti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5DF67389-F8F8-4489-8558-8F8CCFF964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b0cecb-1f3b-4ad5-b474-ff423e791fa3"/>
    <ds:schemaRef ds:uri="42c581d6-c6e4-412f-b074-befd4b54cf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3C19490-24E3-473D-8104-32C3F959DD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4712</TotalTime>
  <Words>1869</Words>
  <Application>Microsoft Office PowerPoint</Application>
  <PresentationFormat>On-screen Show (16:9)</PresentationFormat>
  <Paragraphs>99</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Webdings</vt:lpstr>
      <vt:lpstr>Blank Presentation</vt:lpstr>
      <vt:lpstr>Step-by-Step Guide on How to Make a Budget</vt:lpstr>
      <vt:lpstr>Budget Tools</vt:lpstr>
      <vt:lpstr>Understanding Your Budget</vt:lpstr>
      <vt:lpstr>1. Determine Your Income</vt:lpstr>
      <vt:lpstr>2. Calculate Your Monthly Expenses</vt:lpstr>
      <vt:lpstr>3. Set Realistic Goals</vt:lpstr>
      <vt:lpstr>4. Track Your Spending</vt:lpstr>
      <vt:lpstr>5. Pick a Budgeting Plan</vt:lpstr>
      <vt:lpstr>Envelope System</vt:lpstr>
      <vt:lpstr>50/30/20 Plan</vt:lpstr>
      <vt:lpstr>The Two-Account Plan</vt:lpstr>
      <vt:lpstr>Zero-Based Budgeting Plan</vt:lpstr>
      <vt:lpstr>How to Stick to Your Budget</vt:lpstr>
      <vt:lpstr>How Creating a Budget Can Help Your Credit</vt:lpstr>
      <vt:lpstr>Above All Things, Remember Your Goals</vt:lpstr>
      <vt:lpstr>Contact Informaiton</vt:lpstr>
    </vt:vector>
  </TitlesOfParts>
  <Company>Public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Public Affairs</dc:creator>
  <cp:lastModifiedBy>Veronica Medina</cp:lastModifiedBy>
  <cp:revision>378</cp:revision>
  <cp:lastPrinted>2013-08-01T21:27:40Z</cp:lastPrinted>
  <dcterms:created xsi:type="dcterms:W3CDTF">2014-01-06T17:52:42Z</dcterms:created>
  <dcterms:modified xsi:type="dcterms:W3CDTF">2022-01-07T22:20:56Z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0x010100E0802A85004D7D469DC37E9AD6101F21</vt:lpwstr>
  </property>
</Properties>
</file>