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8" r:id="rId3"/>
    <p:sldId id="259" r:id="rId4"/>
    <p:sldId id="279" r:id="rId5"/>
    <p:sldId id="260" r:id="rId6"/>
    <p:sldId id="262" r:id="rId7"/>
    <p:sldId id="263" r:id="rId8"/>
    <p:sldId id="269" r:id="rId9"/>
    <p:sldId id="267" r:id="rId10"/>
    <p:sldId id="265" r:id="rId11"/>
    <p:sldId id="268" r:id="rId12"/>
    <p:sldId id="277" r:id="rId13"/>
    <p:sldId id="271" r:id="rId14"/>
    <p:sldId id="257" r:id="rId15"/>
    <p:sldId id="272" r:id="rId16"/>
    <p:sldId id="273" r:id="rId17"/>
    <p:sldId id="274" r:id="rId18"/>
    <p:sldId id="275" r:id="rId19"/>
    <p:sldId id="280" r:id="rId20"/>
    <p:sldId id="278" r:id="rId2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A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4190B-BA11-44A8-84FA-E9A75D0D3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1DC39D1-B66D-4BD5-BCC3-FD6472ED87DA}">
      <dgm:prSet phldrT="[Text]"/>
      <dgm:spPr>
        <a:solidFill>
          <a:schemeClr val="accent1">
            <a:lumMod val="50000"/>
          </a:schemeClr>
        </a:solidFill>
      </dgm:spPr>
      <dgm:t>
        <a:bodyPr/>
        <a:lstStyle/>
        <a:p>
          <a:r>
            <a:rPr lang="en-US" dirty="0" smtClean="0"/>
            <a:t>SUSTAIN.</a:t>
          </a:r>
          <a:endParaRPr lang="en-US" dirty="0"/>
        </a:p>
      </dgm:t>
    </dgm:pt>
    <dgm:pt modelId="{0E9D6D3A-AA75-4CA3-9073-ACD3F1E5F023}" type="parTrans" cxnId="{D96F7410-F5E5-4605-8616-C40735942EA2}">
      <dgm:prSet/>
      <dgm:spPr/>
      <dgm:t>
        <a:bodyPr/>
        <a:lstStyle/>
        <a:p>
          <a:endParaRPr lang="en-US"/>
        </a:p>
      </dgm:t>
    </dgm:pt>
    <dgm:pt modelId="{DF753A1C-93A3-4BFE-A42D-9EE8534DCB4C}" type="sibTrans" cxnId="{D96F7410-F5E5-4605-8616-C40735942EA2}">
      <dgm:prSet/>
      <dgm:spPr/>
      <dgm:t>
        <a:bodyPr/>
        <a:lstStyle/>
        <a:p>
          <a:endParaRPr lang="en-US"/>
        </a:p>
      </dgm:t>
    </dgm:pt>
    <dgm:pt modelId="{C787CA48-327F-40AE-B701-D871069F20E4}">
      <dgm:prSet phldrT="[Text]"/>
      <dgm:spPr>
        <a:solidFill>
          <a:schemeClr val="accent2">
            <a:lumMod val="50000"/>
          </a:schemeClr>
        </a:solidFill>
      </dgm:spPr>
      <dgm:t>
        <a:bodyPr/>
        <a:lstStyle/>
        <a:p>
          <a:r>
            <a:rPr lang="en-US" dirty="0" smtClean="0"/>
            <a:t>CSU</a:t>
          </a:r>
        </a:p>
        <a:p>
          <a:r>
            <a:rPr lang="en-US" dirty="0" smtClean="0"/>
            <a:t>HQ</a:t>
          </a:r>
          <a:endParaRPr lang="en-US" dirty="0"/>
        </a:p>
      </dgm:t>
    </dgm:pt>
    <dgm:pt modelId="{C84F73AB-F176-4290-84B6-D28B8D6CD36F}" type="parTrans" cxnId="{CDB75D1D-B472-4634-B4E6-AB78994F516E}">
      <dgm:prSet/>
      <dgm:spPr>
        <a:solidFill>
          <a:schemeClr val="accent2">
            <a:lumMod val="75000"/>
          </a:schemeClr>
        </a:solidFill>
      </dgm:spPr>
      <dgm:t>
        <a:bodyPr/>
        <a:lstStyle/>
        <a:p>
          <a:endParaRPr lang="en-US"/>
        </a:p>
      </dgm:t>
    </dgm:pt>
    <dgm:pt modelId="{1442569E-4B35-41D7-BD07-004F22C1D262}" type="sibTrans" cxnId="{CDB75D1D-B472-4634-B4E6-AB78994F516E}">
      <dgm:prSet/>
      <dgm:spPr/>
      <dgm:t>
        <a:bodyPr/>
        <a:lstStyle/>
        <a:p>
          <a:endParaRPr lang="en-US"/>
        </a:p>
      </dgm:t>
    </dgm:pt>
    <dgm:pt modelId="{2FEF1BF5-FC6A-4497-98DC-6AE144C3846A}">
      <dgm:prSet phldrT="[Text]"/>
      <dgm:spPr>
        <a:solidFill>
          <a:schemeClr val="accent2">
            <a:lumMod val="50000"/>
          </a:schemeClr>
        </a:solidFill>
      </dgm:spPr>
      <dgm:t>
        <a:bodyPr/>
        <a:lstStyle/>
        <a:p>
          <a:r>
            <a:rPr lang="en-US" dirty="0" smtClean="0"/>
            <a:t>CSUSB</a:t>
          </a:r>
          <a:endParaRPr lang="en-US" dirty="0"/>
        </a:p>
      </dgm:t>
    </dgm:pt>
    <dgm:pt modelId="{32C0E74D-0117-46B0-988B-F4E61503537F}" type="parTrans" cxnId="{3AB3D173-5B89-458A-A3DC-8DD77C91A3C6}">
      <dgm:prSet/>
      <dgm:spPr>
        <a:solidFill>
          <a:schemeClr val="accent2">
            <a:lumMod val="75000"/>
          </a:schemeClr>
        </a:solidFill>
      </dgm:spPr>
      <dgm:t>
        <a:bodyPr/>
        <a:lstStyle/>
        <a:p>
          <a:endParaRPr lang="en-US"/>
        </a:p>
      </dgm:t>
    </dgm:pt>
    <dgm:pt modelId="{A914DE69-F76C-4CA4-8160-0EC3BD5B639C}" type="sibTrans" cxnId="{3AB3D173-5B89-458A-A3DC-8DD77C91A3C6}">
      <dgm:prSet/>
      <dgm:spPr/>
      <dgm:t>
        <a:bodyPr/>
        <a:lstStyle/>
        <a:p>
          <a:endParaRPr lang="en-US"/>
        </a:p>
      </dgm:t>
    </dgm:pt>
    <dgm:pt modelId="{0954CEDA-4147-424E-A3C2-2561020491F8}">
      <dgm:prSet phldrT="[Text]"/>
      <dgm:spPr>
        <a:solidFill>
          <a:schemeClr val="accent2">
            <a:lumMod val="50000"/>
          </a:schemeClr>
        </a:solidFill>
      </dgm:spPr>
      <dgm:t>
        <a:bodyPr/>
        <a:lstStyle/>
        <a:p>
          <a:r>
            <a:rPr lang="en-US" dirty="0" smtClean="0"/>
            <a:t>UN GLOBAL COMPACT</a:t>
          </a:r>
          <a:endParaRPr lang="en-US" dirty="0"/>
        </a:p>
      </dgm:t>
    </dgm:pt>
    <dgm:pt modelId="{27B29079-C24F-48F5-B100-5291CA5DB710}" type="parTrans" cxnId="{27A82DC1-A72C-464A-90BE-3E28BF823E40}">
      <dgm:prSet/>
      <dgm:spPr>
        <a:solidFill>
          <a:schemeClr val="accent2">
            <a:lumMod val="75000"/>
          </a:schemeClr>
        </a:solidFill>
      </dgm:spPr>
      <dgm:t>
        <a:bodyPr/>
        <a:lstStyle/>
        <a:p>
          <a:endParaRPr lang="en-US"/>
        </a:p>
      </dgm:t>
    </dgm:pt>
    <dgm:pt modelId="{FC580EF4-1777-46E0-8816-F29AE89613C1}" type="sibTrans" cxnId="{27A82DC1-A72C-464A-90BE-3E28BF823E40}">
      <dgm:prSet/>
      <dgm:spPr/>
      <dgm:t>
        <a:bodyPr/>
        <a:lstStyle/>
        <a:p>
          <a:endParaRPr lang="en-US"/>
        </a:p>
      </dgm:t>
    </dgm:pt>
    <dgm:pt modelId="{42441786-3142-48A2-94E3-F16D9785227D}">
      <dgm:prSet/>
      <dgm:spPr>
        <a:solidFill>
          <a:schemeClr val="accent2">
            <a:lumMod val="50000"/>
          </a:schemeClr>
        </a:solidFill>
      </dgm:spPr>
      <dgm:t>
        <a:bodyPr/>
        <a:lstStyle/>
        <a:p>
          <a:r>
            <a:rPr lang="en-US" dirty="0" smtClean="0"/>
            <a:t>JHB COLLEGE</a:t>
          </a:r>
          <a:endParaRPr lang="en-US" dirty="0"/>
        </a:p>
      </dgm:t>
    </dgm:pt>
    <dgm:pt modelId="{3E8AE080-7E30-4E86-AF28-7D70F5505F4A}" type="parTrans" cxnId="{76859179-0C4F-47E3-AEFA-EA783AD8B8C8}">
      <dgm:prSet/>
      <dgm:spPr>
        <a:solidFill>
          <a:schemeClr val="accent2">
            <a:lumMod val="75000"/>
          </a:schemeClr>
        </a:solidFill>
      </dgm:spPr>
      <dgm:t>
        <a:bodyPr/>
        <a:lstStyle/>
        <a:p>
          <a:endParaRPr lang="en-US"/>
        </a:p>
      </dgm:t>
    </dgm:pt>
    <dgm:pt modelId="{5D9DE20E-C40F-437F-8769-6EA3EFE1E648}" type="sibTrans" cxnId="{76859179-0C4F-47E3-AEFA-EA783AD8B8C8}">
      <dgm:prSet/>
      <dgm:spPr/>
      <dgm:t>
        <a:bodyPr/>
        <a:lstStyle/>
        <a:p>
          <a:endParaRPr lang="en-US"/>
        </a:p>
      </dgm:t>
    </dgm:pt>
    <dgm:pt modelId="{ED22A33E-3B91-4D90-9108-440E132A2B07}" type="pres">
      <dgm:prSet presAssocID="{A964190B-BA11-44A8-84FA-E9A75D0D3227}" presName="cycle" presStyleCnt="0">
        <dgm:presLayoutVars>
          <dgm:chMax val="1"/>
          <dgm:dir/>
          <dgm:animLvl val="ctr"/>
          <dgm:resizeHandles val="exact"/>
        </dgm:presLayoutVars>
      </dgm:prSet>
      <dgm:spPr/>
      <dgm:t>
        <a:bodyPr/>
        <a:lstStyle/>
        <a:p>
          <a:endParaRPr lang="en-US"/>
        </a:p>
      </dgm:t>
    </dgm:pt>
    <dgm:pt modelId="{91A3BAAB-E46A-4580-BF7B-EBB319AAD190}" type="pres">
      <dgm:prSet presAssocID="{B1DC39D1-B66D-4BD5-BCC3-FD6472ED87DA}" presName="centerShape" presStyleLbl="node0" presStyleIdx="0" presStyleCnt="1" custScaleX="113379"/>
      <dgm:spPr/>
      <dgm:t>
        <a:bodyPr/>
        <a:lstStyle/>
        <a:p>
          <a:endParaRPr lang="en-US"/>
        </a:p>
      </dgm:t>
    </dgm:pt>
    <dgm:pt modelId="{4EAE0914-9A52-4436-BD32-4BCD040EECD3}" type="pres">
      <dgm:prSet presAssocID="{C84F73AB-F176-4290-84B6-D28B8D6CD36F}" presName="parTrans" presStyleLbl="bgSibTrans2D1" presStyleIdx="0" presStyleCnt="4"/>
      <dgm:spPr/>
      <dgm:t>
        <a:bodyPr/>
        <a:lstStyle/>
        <a:p>
          <a:endParaRPr lang="en-US"/>
        </a:p>
      </dgm:t>
    </dgm:pt>
    <dgm:pt modelId="{50BE805F-62C2-4D05-86AF-D6B4CBB3D2D6}" type="pres">
      <dgm:prSet presAssocID="{C787CA48-327F-40AE-B701-D871069F20E4}" presName="node" presStyleLbl="node1" presStyleIdx="0" presStyleCnt="4">
        <dgm:presLayoutVars>
          <dgm:bulletEnabled val="1"/>
        </dgm:presLayoutVars>
      </dgm:prSet>
      <dgm:spPr/>
      <dgm:t>
        <a:bodyPr/>
        <a:lstStyle/>
        <a:p>
          <a:endParaRPr lang="en-US"/>
        </a:p>
      </dgm:t>
    </dgm:pt>
    <dgm:pt modelId="{0616A5D2-3867-48C7-AD3B-7746F60A27C2}" type="pres">
      <dgm:prSet presAssocID="{32C0E74D-0117-46B0-988B-F4E61503537F}" presName="parTrans" presStyleLbl="bgSibTrans2D1" presStyleIdx="1" presStyleCnt="4"/>
      <dgm:spPr/>
      <dgm:t>
        <a:bodyPr/>
        <a:lstStyle/>
        <a:p>
          <a:endParaRPr lang="en-US"/>
        </a:p>
      </dgm:t>
    </dgm:pt>
    <dgm:pt modelId="{73FBCC26-2752-4798-AC9A-EDBC5FB727A3}" type="pres">
      <dgm:prSet presAssocID="{2FEF1BF5-FC6A-4497-98DC-6AE144C3846A}" presName="node" presStyleLbl="node1" presStyleIdx="1" presStyleCnt="4">
        <dgm:presLayoutVars>
          <dgm:bulletEnabled val="1"/>
        </dgm:presLayoutVars>
      </dgm:prSet>
      <dgm:spPr/>
      <dgm:t>
        <a:bodyPr/>
        <a:lstStyle/>
        <a:p>
          <a:endParaRPr lang="en-US"/>
        </a:p>
      </dgm:t>
    </dgm:pt>
    <dgm:pt modelId="{DDDC8D21-60FF-4CA4-98BD-757C9178FAE8}" type="pres">
      <dgm:prSet presAssocID="{3E8AE080-7E30-4E86-AF28-7D70F5505F4A}" presName="parTrans" presStyleLbl="bgSibTrans2D1" presStyleIdx="2" presStyleCnt="4"/>
      <dgm:spPr/>
      <dgm:t>
        <a:bodyPr/>
        <a:lstStyle/>
        <a:p>
          <a:endParaRPr lang="en-US"/>
        </a:p>
      </dgm:t>
    </dgm:pt>
    <dgm:pt modelId="{42E26A66-0358-4B36-920C-408FFB98BFF6}" type="pres">
      <dgm:prSet presAssocID="{42441786-3142-48A2-94E3-F16D9785227D}" presName="node" presStyleLbl="node1" presStyleIdx="2" presStyleCnt="4">
        <dgm:presLayoutVars>
          <dgm:bulletEnabled val="1"/>
        </dgm:presLayoutVars>
      </dgm:prSet>
      <dgm:spPr/>
      <dgm:t>
        <a:bodyPr/>
        <a:lstStyle/>
        <a:p>
          <a:endParaRPr lang="en-US"/>
        </a:p>
      </dgm:t>
    </dgm:pt>
    <dgm:pt modelId="{DF69A7ED-E00A-4A32-A444-B926FBE8E6B4}" type="pres">
      <dgm:prSet presAssocID="{27B29079-C24F-48F5-B100-5291CA5DB710}" presName="parTrans" presStyleLbl="bgSibTrans2D1" presStyleIdx="3" presStyleCnt="4"/>
      <dgm:spPr/>
      <dgm:t>
        <a:bodyPr/>
        <a:lstStyle/>
        <a:p>
          <a:endParaRPr lang="en-US"/>
        </a:p>
      </dgm:t>
    </dgm:pt>
    <dgm:pt modelId="{213CC77B-A358-4D46-B8AF-0B074D360355}" type="pres">
      <dgm:prSet presAssocID="{0954CEDA-4147-424E-A3C2-2561020491F8}" presName="node" presStyleLbl="node1" presStyleIdx="3" presStyleCnt="4">
        <dgm:presLayoutVars>
          <dgm:bulletEnabled val="1"/>
        </dgm:presLayoutVars>
      </dgm:prSet>
      <dgm:spPr/>
      <dgm:t>
        <a:bodyPr/>
        <a:lstStyle/>
        <a:p>
          <a:endParaRPr lang="en-US"/>
        </a:p>
      </dgm:t>
    </dgm:pt>
  </dgm:ptLst>
  <dgm:cxnLst>
    <dgm:cxn modelId="{A58B9473-E63F-48B4-8B3A-696DA36B5C1B}" type="presOf" srcId="{0954CEDA-4147-424E-A3C2-2561020491F8}" destId="{213CC77B-A358-4D46-B8AF-0B074D360355}" srcOrd="0" destOrd="0" presId="urn:microsoft.com/office/officeart/2005/8/layout/radial4"/>
    <dgm:cxn modelId="{77EE6903-69B8-4E38-80C0-92A4CEF12176}" type="presOf" srcId="{3E8AE080-7E30-4E86-AF28-7D70F5505F4A}" destId="{DDDC8D21-60FF-4CA4-98BD-757C9178FAE8}" srcOrd="0" destOrd="0" presId="urn:microsoft.com/office/officeart/2005/8/layout/radial4"/>
    <dgm:cxn modelId="{594D6FF8-0EAA-4071-9D66-07EB2D13D3F2}" type="presOf" srcId="{42441786-3142-48A2-94E3-F16D9785227D}" destId="{42E26A66-0358-4B36-920C-408FFB98BFF6}" srcOrd="0" destOrd="0" presId="urn:microsoft.com/office/officeart/2005/8/layout/radial4"/>
    <dgm:cxn modelId="{CDB75D1D-B472-4634-B4E6-AB78994F516E}" srcId="{B1DC39D1-B66D-4BD5-BCC3-FD6472ED87DA}" destId="{C787CA48-327F-40AE-B701-D871069F20E4}" srcOrd="0" destOrd="0" parTransId="{C84F73AB-F176-4290-84B6-D28B8D6CD36F}" sibTransId="{1442569E-4B35-41D7-BD07-004F22C1D262}"/>
    <dgm:cxn modelId="{0455545C-3C1A-40B6-BB8F-7CF2FEB109A0}" type="presOf" srcId="{B1DC39D1-B66D-4BD5-BCC3-FD6472ED87DA}" destId="{91A3BAAB-E46A-4580-BF7B-EBB319AAD190}" srcOrd="0" destOrd="0" presId="urn:microsoft.com/office/officeart/2005/8/layout/radial4"/>
    <dgm:cxn modelId="{26546FA7-C06B-4DD8-A2F4-6E1413AFBAF7}" type="presOf" srcId="{27B29079-C24F-48F5-B100-5291CA5DB710}" destId="{DF69A7ED-E00A-4A32-A444-B926FBE8E6B4}" srcOrd="0" destOrd="0" presId="urn:microsoft.com/office/officeart/2005/8/layout/radial4"/>
    <dgm:cxn modelId="{76859179-0C4F-47E3-AEFA-EA783AD8B8C8}" srcId="{B1DC39D1-B66D-4BD5-BCC3-FD6472ED87DA}" destId="{42441786-3142-48A2-94E3-F16D9785227D}" srcOrd="2" destOrd="0" parTransId="{3E8AE080-7E30-4E86-AF28-7D70F5505F4A}" sibTransId="{5D9DE20E-C40F-437F-8769-6EA3EFE1E648}"/>
    <dgm:cxn modelId="{CF25A538-ECA6-4AF5-B15F-96E28ABCD108}" type="presOf" srcId="{2FEF1BF5-FC6A-4497-98DC-6AE144C3846A}" destId="{73FBCC26-2752-4798-AC9A-EDBC5FB727A3}" srcOrd="0" destOrd="0" presId="urn:microsoft.com/office/officeart/2005/8/layout/radial4"/>
    <dgm:cxn modelId="{D2C79C15-89C8-46A5-A54B-E21DD25CD45D}" type="presOf" srcId="{32C0E74D-0117-46B0-988B-F4E61503537F}" destId="{0616A5D2-3867-48C7-AD3B-7746F60A27C2}" srcOrd="0" destOrd="0" presId="urn:microsoft.com/office/officeart/2005/8/layout/radial4"/>
    <dgm:cxn modelId="{C2A9AC86-6D73-4F4C-AE80-D6D4ADB95453}" type="presOf" srcId="{A964190B-BA11-44A8-84FA-E9A75D0D3227}" destId="{ED22A33E-3B91-4D90-9108-440E132A2B07}" srcOrd="0" destOrd="0" presId="urn:microsoft.com/office/officeart/2005/8/layout/radial4"/>
    <dgm:cxn modelId="{27A82DC1-A72C-464A-90BE-3E28BF823E40}" srcId="{B1DC39D1-B66D-4BD5-BCC3-FD6472ED87DA}" destId="{0954CEDA-4147-424E-A3C2-2561020491F8}" srcOrd="3" destOrd="0" parTransId="{27B29079-C24F-48F5-B100-5291CA5DB710}" sibTransId="{FC580EF4-1777-46E0-8816-F29AE89613C1}"/>
    <dgm:cxn modelId="{3AB3D173-5B89-458A-A3DC-8DD77C91A3C6}" srcId="{B1DC39D1-B66D-4BD5-BCC3-FD6472ED87DA}" destId="{2FEF1BF5-FC6A-4497-98DC-6AE144C3846A}" srcOrd="1" destOrd="0" parTransId="{32C0E74D-0117-46B0-988B-F4E61503537F}" sibTransId="{A914DE69-F76C-4CA4-8160-0EC3BD5B639C}"/>
    <dgm:cxn modelId="{15335125-A764-41BE-88B1-2879D7BF6B42}" type="presOf" srcId="{C787CA48-327F-40AE-B701-D871069F20E4}" destId="{50BE805F-62C2-4D05-86AF-D6B4CBB3D2D6}" srcOrd="0" destOrd="0" presId="urn:microsoft.com/office/officeart/2005/8/layout/radial4"/>
    <dgm:cxn modelId="{D96F7410-F5E5-4605-8616-C40735942EA2}" srcId="{A964190B-BA11-44A8-84FA-E9A75D0D3227}" destId="{B1DC39D1-B66D-4BD5-BCC3-FD6472ED87DA}" srcOrd="0" destOrd="0" parTransId="{0E9D6D3A-AA75-4CA3-9073-ACD3F1E5F023}" sibTransId="{DF753A1C-93A3-4BFE-A42D-9EE8534DCB4C}"/>
    <dgm:cxn modelId="{3309798B-8E2D-4D0D-9EC0-FFA02E089087}" type="presOf" srcId="{C84F73AB-F176-4290-84B6-D28B8D6CD36F}" destId="{4EAE0914-9A52-4436-BD32-4BCD040EECD3}" srcOrd="0" destOrd="0" presId="urn:microsoft.com/office/officeart/2005/8/layout/radial4"/>
    <dgm:cxn modelId="{56A0DC1B-EB38-4C9A-962D-132955750D58}" type="presParOf" srcId="{ED22A33E-3B91-4D90-9108-440E132A2B07}" destId="{91A3BAAB-E46A-4580-BF7B-EBB319AAD190}" srcOrd="0" destOrd="0" presId="urn:microsoft.com/office/officeart/2005/8/layout/radial4"/>
    <dgm:cxn modelId="{A9B69AEB-5958-4C3C-B242-E3D8315CCCCC}" type="presParOf" srcId="{ED22A33E-3B91-4D90-9108-440E132A2B07}" destId="{4EAE0914-9A52-4436-BD32-4BCD040EECD3}" srcOrd="1" destOrd="0" presId="urn:microsoft.com/office/officeart/2005/8/layout/radial4"/>
    <dgm:cxn modelId="{9037916A-DCA3-4890-AECF-9BA1D53B2CC8}" type="presParOf" srcId="{ED22A33E-3B91-4D90-9108-440E132A2B07}" destId="{50BE805F-62C2-4D05-86AF-D6B4CBB3D2D6}" srcOrd="2" destOrd="0" presId="urn:microsoft.com/office/officeart/2005/8/layout/radial4"/>
    <dgm:cxn modelId="{2DD8D71F-F62C-46BD-8774-B59410F8870C}" type="presParOf" srcId="{ED22A33E-3B91-4D90-9108-440E132A2B07}" destId="{0616A5D2-3867-48C7-AD3B-7746F60A27C2}" srcOrd="3" destOrd="0" presId="urn:microsoft.com/office/officeart/2005/8/layout/radial4"/>
    <dgm:cxn modelId="{36538AA0-E6F1-4950-83B5-313690C264DA}" type="presParOf" srcId="{ED22A33E-3B91-4D90-9108-440E132A2B07}" destId="{73FBCC26-2752-4798-AC9A-EDBC5FB727A3}" srcOrd="4" destOrd="0" presId="urn:microsoft.com/office/officeart/2005/8/layout/radial4"/>
    <dgm:cxn modelId="{30953F44-D7E2-4A0C-8DF3-9A9EB4766BE8}" type="presParOf" srcId="{ED22A33E-3B91-4D90-9108-440E132A2B07}" destId="{DDDC8D21-60FF-4CA4-98BD-757C9178FAE8}" srcOrd="5" destOrd="0" presId="urn:microsoft.com/office/officeart/2005/8/layout/radial4"/>
    <dgm:cxn modelId="{FDAFFF30-C3E0-4DD1-9181-C63BBA077984}" type="presParOf" srcId="{ED22A33E-3B91-4D90-9108-440E132A2B07}" destId="{42E26A66-0358-4B36-920C-408FFB98BFF6}" srcOrd="6" destOrd="0" presId="urn:microsoft.com/office/officeart/2005/8/layout/radial4"/>
    <dgm:cxn modelId="{6A6C0728-687C-420A-BE0A-91C015B2CEA9}" type="presParOf" srcId="{ED22A33E-3B91-4D90-9108-440E132A2B07}" destId="{DF69A7ED-E00A-4A32-A444-B926FBE8E6B4}" srcOrd="7" destOrd="0" presId="urn:microsoft.com/office/officeart/2005/8/layout/radial4"/>
    <dgm:cxn modelId="{30609D71-2804-40E6-959F-42F6BA11D187}" type="presParOf" srcId="{ED22A33E-3B91-4D90-9108-440E132A2B07}" destId="{213CC77B-A358-4D46-B8AF-0B074D36035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8EF7E-B4A7-4856-9B52-802568FD7DDE}"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0183C53E-A89C-480B-9C7C-271306A0E4FA}">
      <dgm:prSet phldrT="[Text]" custT="1"/>
      <dgm:spPr>
        <a:solidFill>
          <a:schemeClr val="accent1">
            <a:lumMod val="50000"/>
          </a:schemeClr>
        </a:solidFill>
        <a:ln>
          <a:solidFill>
            <a:srgbClr val="FF0000"/>
          </a:solidFill>
        </a:ln>
      </dgm:spPr>
      <dgm:t>
        <a:bodyPr/>
        <a:lstStyle/>
        <a:p>
          <a:r>
            <a:rPr lang="en-US" sz="1600" dirty="0" smtClean="0"/>
            <a:t>ENGAGE</a:t>
          </a:r>
          <a:endParaRPr lang="en-US" sz="1600" dirty="0"/>
        </a:p>
      </dgm:t>
    </dgm:pt>
    <dgm:pt modelId="{95CAD68B-9F87-48AA-B9DD-7214A0CA40E3}" type="parTrans" cxnId="{67000758-A8AA-4EB4-A81E-E5BC4E28EB82}">
      <dgm:prSet/>
      <dgm:spPr/>
      <dgm:t>
        <a:bodyPr/>
        <a:lstStyle/>
        <a:p>
          <a:endParaRPr lang="en-US"/>
        </a:p>
      </dgm:t>
    </dgm:pt>
    <dgm:pt modelId="{4E8F931D-444B-4266-856D-3A37BEC0327D}" type="sibTrans" cxnId="{67000758-A8AA-4EB4-A81E-E5BC4E28EB82}">
      <dgm:prSet/>
      <dgm:spPr/>
      <dgm:t>
        <a:bodyPr/>
        <a:lstStyle/>
        <a:p>
          <a:endParaRPr lang="en-US"/>
        </a:p>
      </dgm:t>
    </dgm:pt>
    <dgm:pt modelId="{BFE26551-1862-4A9B-93FA-C939E0A4E60B}">
      <dgm:prSet phldrT="[Text]" custT="1"/>
      <dgm:spPr>
        <a:solidFill>
          <a:schemeClr val="accent1">
            <a:lumMod val="50000"/>
          </a:schemeClr>
        </a:solidFill>
        <a:ln>
          <a:solidFill>
            <a:srgbClr val="FF0000"/>
          </a:solidFill>
        </a:ln>
      </dgm:spPr>
      <dgm:t>
        <a:bodyPr/>
        <a:lstStyle/>
        <a:p>
          <a:r>
            <a:rPr lang="en-US" sz="1400" dirty="0" smtClean="0"/>
            <a:t>EDUCATE</a:t>
          </a:r>
          <a:endParaRPr lang="en-US" sz="1400" dirty="0"/>
        </a:p>
      </dgm:t>
    </dgm:pt>
    <dgm:pt modelId="{DF873DB4-F3E4-40EC-9F55-063393880291}" type="parTrans" cxnId="{B21CAC7F-D9E1-493C-9C2B-566EB2DF053B}">
      <dgm:prSet/>
      <dgm:spPr/>
      <dgm:t>
        <a:bodyPr/>
        <a:lstStyle/>
        <a:p>
          <a:endParaRPr lang="en-US"/>
        </a:p>
      </dgm:t>
    </dgm:pt>
    <dgm:pt modelId="{0F642458-588E-4749-8573-4B53173F53DF}" type="sibTrans" cxnId="{B21CAC7F-D9E1-493C-9C2B-566EB2DF053B}">
      <dgm:prSet/>
      <dgm:spPr/>
      <dgm:t>
        <a:bodyPr/>
        <a:lstStyle/>
        <a:p>
          <a:endParaRPr lang="en-US"/>
        </a:p>
      </dgm:t>
    </dgm:pt>
    <dgm:pt modelId="{E4E76546-5FEE-450B-9BA9-6D52E978D8D1}">
      <dgm:prSet phldrT="[Text]"/>
      <dgm:spPr>
        <a:solidFill>
          <a:schemeClr val="bg2">
            <a:lumMod val="25000"/>
          </a:schemeClr>
        </a:solidFill>
      </dgm:spPr>
      <dgm:t>
        <a:bodyPr/>
        <a:lstStyle/>
        <a:p>
          <a:r>
            <a:rPr lang="en-US" dirty="0" smtClean="0"/>
            <a:t>SUSTAIN-</a:t>
          </a:r>
        </a:p>
        <a:p>
          <a:r>
            <a:rPr lang="en-US" dirty="0" smtClean="0"/>
            <a:t>ABLITY .SHOW</a:t>
          </a:r>
          <a:endParaRPr lang="en-US" dirty="0"/>
        </a:p>
      </dgm:t>
    </dgm:pt>
    <dgm:pt modelId="{9F244A60-AA4D-4775-A82B-AB07F09EAD3C}" type="parTrans" cxnId="{9BE7167C-4D7E-4E10-8CCF-DB6222BCBD6E}">
      <dgm:prSet/>
      <dgm:spPr/>
      <dgm:t>
        <a:bodyPr/>
        <a:lstStyle/>
        <a:p>
          <a:endParaRPr lang="en-US"/>
        </a:p>
      </dgm:t>
    </dgm:pt>
    <dgm:pt modelId="{C7EFC6BD-CF8E-4F2A-A0E1-25B815052C97}" type="sibTrans" cxnId="{9BE7167C-4D7E-4E10-8CCF-DB6222BCBD6E}">
      <dgm:prSet/>
      <dgm:spPr/>
      <dgm:t>
        <a:bodyPr/>
        <a:lstStyle/>
        <a:p>
          <a:endParaRPr lang="en-US"/>
        </a:p>
      </dgm:t>
    </dgm:pt>
    <dgm:pt modelId="{F8AED16D-6C64-4455-A1A4-2984BB28409A}">
      <dgm:prSet phldrT="[Text]" custT="1"/>
      <dgm:spPr>
        <a:solidFill>
          <a:schemeClr val="accent1">
            <a:lumMod val="50000"/>
          </a:schemeClr>
        </a:solidFill>
        <a:ln>
          <a:solidFill>
            <a:srgbClr val="FF0000"/>
          </a:solidFill>
        </a:ln>
      </dgm:spPr>
      <dgm:t>
        <a:bodyPr/>
        <a:lstStyle/>
        <a:p>
          <a:r>
            <a:rPr lang="en-US" sz="1350" dirty="0" smtClean="0"/>
            <a:t>ENTERTAIN</a:t>
          </a:r>
          <a:endParaRPr lang="en-US" sz="1350" dirty="0"/>
        </a:p>
      </dgm:t>
    </dgm:pt>
    <dgm:pt modelId="{C965C7A9-ABC1-4D60-8FF4-ADD29DCE2D9A}" type="parTrans" cxnId="{B629D8DE-D723-43C0-94ED-D958331C2513}">
      <dgm:prSet/>
      <dgm:spPr/>
      <dgm:t>
        <a:bodyPr/>
        <a:lstStyle/>
        <a:p>
          <a:endParaRPr lang="en-US"/>
        </a:p>
      </dgm:t>
    </dgm:pt>
    <dgm:pt modelId="{D4D63B91-2AF2-49A4-BDD4-0C375E83172D}" type="sibTrans" cxnId="{B629D8DE-D723-43C0-94ED-D958331C2513}">
      <dgm:prSet/>
      <dgm:spPr/>
      <dgm:t>
        <a:bodyPr/>
        <a:lstStyle/>
        <a:p>
          <a:endParaRPr lang="en-US"/>
        </a:p>
      </dgm:t>
    </dgm:pt>
    <dgm:pt modelId="{2FDCA0D5-6A66-4B9C-A71B-362B0445F6F0}" type="pres">
      <dgm:prSet presAssocID="{F468EF7E-B4A7-4856-9B52-802568FD7DDE}" presName="compositeShape" presStyleCnt="0">
        <dgm:presLayoutVars>
          <dgm:chMax val="9"/>
          <dgm:dir/>
          <dgm:resizeHandles val="exact"/>
        </dgm:presLayoutVars>
      </dgm:prSet>
      <dgm:spPr/>
      <dgm:t>
        <a:bodyPr/>
        <a:lstStyle/>
        <a:p>
          <a:endParaRPr lang="en-US"/>
        </a:p>
      </dgm:t>
    </dgm:pt>
    <dgm:pt modelId="{B0D50AA5-5EE7-4D35-8C78-63F90412764A}" type="pres">
      <dgm:prSet presAssocID="{F468EF7E-B4A7-4856-9B52-802568FD7DDE}" presName="triangle1" presStyleLbl="node1" presStyleIdx="0" presStyleCnt="4">
        <dgm:presLayoutVars>
          <dgm:bulletEnabled val="1"/>
        </dgm:presLayoutVars>
      </dgm:prSet>
      <dgm:spPr/>
      <dgm:t>
        <a:bodyPr/>
        <a:lstStyle/>
        <a:p>
          <a:endParaRPr lang="en-US"/>
        </a:p>
      </dgm:t>
    </dgm:pt>
    <dgm:pt modelId="{4C364811-C362-4675-9042-AAAA6D2D16DD}" type="pres">
      <dgm:prSet presAssocID="{F468EF7E-B4A7-4856-9B52-802568FD7DDE}" presName="triangle2" presStyleLbl="node1" presStyleIdx="1" presStyleCnt="4">
        <dgm:presLayoutVars>
          <dgm:bulletEnabled val="1"/>
        </dgm:presLayoutVars>
      </dgm:prSet>
      <dgm:spPr/>
      <dgm:t>
        <a:bodyPr/>
        <a:lstStyle/>
        <a:p>
          <a:endParaRPr lang="en-US"/>
        </a:p>
      </dgm:t>
    </dgm:pt>
    <dgm:pt modelId="{07A4FC08-F45A-4EB0-B449-9BBD16DF545A}" type="pres">
      <dgm:prSet presAssocID="{F468EF7E-B4A7-4856-9B52-802568FD7DDE}" presName="triangle3" presStyleLbl="node1" presStyleIdx="2" presStyleCnt="4">
        <dgm:presLayoutVars>
          <dgm:bulletEnabled val="1"/>
        </dgm:presLayoutVars>
      </dgm:prSet>
      <dgm:spPr/>
      <dgm:t>
        <a:bodyPr/>
        <a:lstStyle/>
        <a:p>
          <a:endParaRPr lang="en-US"/>
        </a:p>
      </dgm:t>
    </dgm:pt>
    <dgm:pt modelId="{9A3891DA-4695-49FB-AE47-097676FDF06E}" type="pres">
      <dgm:prSet presAssocID="{F468EF7E-B4A7-4856-9B52-802568FD7DDE}" presName="triangle4" presStyleLbl="node1" presStyleIdx="3" presStyleCnt="4">
        <dgm:presLayoutVars>
          <dgm:bulletEnabled val="1"/>
        </dgm:presLayoutVars>
      </dgm:prSet>
      <dgm:spPr/>
      <dgm:t>
        <a:bodyPr/>
        <a:lstStyle/>
        <a:p>
          <a:endParaRPr lang="en-US"/>
        </a:p>
      </dgm:t>
    </dgm:pt>
  </dgm:ptLst>
  <dgm:cxnLst>
    <dgm:cxn modelId="{FF56C0EE-CFD5-49B9-A8A5-EB2A9C51823A}" type="presOf" srcId="{E4E76546-5FEE-450B-9BA9-6D52E978D8D1}" destId="{07A4FC08-F45A-4EB0-B449-9BBD16DF545A}" srcOrd="0" destOrd="0" presId="urn:microsoft.com/office/officeart/2005/8/layout/pyramid4"/>
    <dgm:cxn modelId="{B629D8DE-D723-43C0-94ED-D958331C2513}" srcId="{F468EF7E-B4A7-4856-9B52-802568FD7DDE}" destId="{F8AED16D-6C64-4455-A1A4-2984BB28409A}" srcOrd="3" destOrd="0" parTransId="{C965C7A9-ABC1-4D60-8FF4-ADD29DCE2D9A}" sibTransId="{D4D63B91-2AF2-49A4-BDD4-0C375E83172D}"/>
    <dgm:cxn modelId="{85150EAB-0A74-4DCF-B5F4-26610AD29682}" type="presOf" srcId="{F468EF7E-B4A7-4856-9B52-802568FD7DDE}" destId="{2FDCA0D5-6A66-4B9C-A71B-362B0445F6F0}" srcOrd="0" destOrd="0" presId="urn:microsoft.com/office/officeart/2005/8/layout/pyramid4"/>
    <dgm:cxn modelId="{9BE7167C-4D7E-4E10-8CCF-DB6222BCBD6E}" srcId="{F468EF7E-B4A7-4856-9B52-802568FD7DDE}" destId="{E4E76546-5FEE-450B-9BA9-6D52E978D8D1}" srcOrd="2" destOrd="0" parTransId="{9F244A60-AA4D-4775-A82B-AB07F09EAD3C}" sibTransId="{C7EFC6BD-CF8E-4F2A-A0E1-25B815052C97}"/>
    <dgm:cxn modelId="{0C6A1BBE-0290-4480-A70E-63ADF9DDD661}" type="presOf" srcId="{0183C53E-A89C-480B-9C7C-271306A0E4FA}" destId="{B0D50AA5-5EE7-4D35-8C78-63F90412764A}" srcOrd="0" destOrd="0" presId="urn:microsoft.com/office/officeart/2005/8/layout/pyramid4"/>
    <dgm:cxn modelId="{B21CAC7F-D9E1-493C-9C2B-566EB2DF053B}" srcId="{F468EF7E-B4A7-4856-9B52-802568FD7DDE}" destId="{BFE26551-1862-4A9B-93FA-C939E0A4E60B}" srcOrd="1" destOrd="0" parTransId="{DF873DB4-F3E4-40EC-9F55-063393880291}" sibTransId="{0F642458-588E-4749-8573-4B53173F53DF}"/>
    <dgm:cxn modelId="{67000758-A8AA-4EB4-A81E-E5BC4E28EB82}" srcId="{F468EF7E-B4A7-4856-9B52-802568FD7DDE}" destId="{0183C53E-A89C-480B-9C7C-271306A0E4FA}" srcOrd="0" destOrd="0" parTransId="{95CAD68B-9F87-48AA-B9DD-7214A0CA40E3}" sibTransId="{4E8F931D-444B-4266-856D-3A37BEC0327D}"/>
    <dgm:cxn modelId="{377D09FD-ABDA-4E37-86F2-B4B0FF67A7BB}" type="presOf" srcId="{BFE26551-1862-4A9B-93FA-C939E0A4E60B}" destId="{4C364811-C362-4675-9042-AAAA6D2D16DD}" srcOrd="0" destOrd="0" presId="urn:microsoft.com/office/officeart/2005/8/layout/pyramid4"/>
    <dgm:cxn modelId="{90BFC3DD-4DAD-4101-A9A8-F3546FC79659}" type="presOf" srcId="{F8AED16D-6C64-4455-A1A4-2984BB28409A}" destId="{9A3891DA-4695-49FB-AE47-097676FDF06E}" srcOrd="0" destOrd="0" presId="urn:microsoft.com/office/officeart/2005/8/layout/pyramid4"/>
    <dgm:cxn modelId="{2FF5F1B8-4933-4C95-B7DA-1CD0F6623992}" type="presParOf" srcId="{2FDCA0D5-6A66-4B9C-A71B-362B0445F6F0}" destId="{B0D50AA5-5EE7-4D35-8C78-63F90412764A}" srcOrd="0" destOrd="0" presId="urn:microsoft.com/office/officeart/2005/8/layout/pyramid4"/>
    <dgm:cxn modelId="{BB4066E9-15C1-4492-983B-9FEB930B9E2C}" type="presParOf" srcId="{2FDCA0D5-6A66-4B9C-A71B-362B0445F6F0}" destId="{4C364811-C362-4675-9042-AAAA6D2D16DD}" srcOrd="1" destOrd="0" presId="urn:microsoft.com/office/officeart/2005/8/layout/pyramid4"/>
    <dgm:cxn modelId="{266ED8BC-C56D-46D9-A365-E345C2E52CBF}" type="presParOf" srcId="{2FDCA0D5-6A66-4B9C-A71B-362B0445F6F0}" destId="{07A4FC08-F45A-4EB0-B449-9BBD16DF545A}" srcOrd="2" destOrd="0" presId="urn:microsoft.com/office/officeart/2005/8/layout/pyramid4"/>
    <dgm:cxn modelId="{3EADDE82-C2F0-4C6D-BC13-44D26FB5461E}" type="presParOf" srcId="{2FDCA0D5-6A66-4B9C-A71B-362B0445F6F0}" destId="{9A3891DA-4695-49FB-AE47-097676FDF06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3BAAB-E46A-4580-BF7B-EBB319AAD190}">
      <dsp:nvSpPr>
        <dsp:cNvPr id="0" name=""/>
        <dsp:cNvSpPr/>
      </dsp:nvSpPr>
      <dsp:spPr>
        <a:xfrm>
          <a:off x="2590796" y="2609491"/>
          <a:ext cx="2286006" cy="2016252"/>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SUSTAIN.</a:t>
          </a:r>
          <a:endParaRPr lang="en-US" sz="2500" kern="1200" dirty="0"/>
        </a:p>
      </dsp:txBody>
      <dsp:txXfrm>
        <a:off x="2925574" y="2904764"/>
        <a:ext cx="1616450" cy="1425706"/>
      </dsp:txXfrm>
    </dsp:sp>
    <dsp:sp modelId="{4EAE0914-9A52-4436-BD32-4BCD040EECD3}">
      <dsp:nvSpPr>
        <dsp:cNvPr id="0" name=""/>
        <dsp:cNvSpPr/>
      </dsp:nvSpPr>
      <dsp:spPr>
        <a:xfrm rot="11700000">
          <a:off x="930952" y="2799636"/>
          <a:ext cx="1644756" cy="574631"/>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0BE805F-62C2-4D05-86AF-D6B4CBB3D2D6}">
      <dsp:nvSpPr>
        <dsp:cNvPr id="0" name=""/>
        <dsp:cNvSpPr/>
      </dsp:nvSpPr>
      <dsp:spPr>
        <a:xfrm>
          <a:off x="1254" y="2107929"/>
          <a:ext cx="1915439" cy="1532351"/>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CSU</a:t>
          </a:r>
        </a:p>
        <a:p>
          <a:pPr lvl="0" algn="ctr" defTabSz="1155700">
            <a:lnSpc>
              <a:spcPct val="90000"/>
            </a:lnSpc>
            <a:spcBef>
              <a:spcPct val="0"/>
            </a:spcBef>
            <a:spcAft>
              <a:spcPct val="35000"/>
            </a:spcAft>
          </a:pPr>
          <a:r>
            <a:rPr lang="en-US" sz="2600" kern="1200" dirty="0" smtClean="0"/>
            <a:t>HQ</a:t>
          </a:r>
          <a:endParaRPr lang="en-US" sz="2600" kern="1200" dirty="0"/>
        </a:p>
      </dsp:txBody>
      <dsp:txXfrm>
        <a:off x="46135" y="2152810"/>
        <a:ext cx="1825677" cy="1442589"/>
      </dsp:txXfrm>
    </dsp:sp>
    <dsp:sp modelId="{0616A5D2-3867-48C7-AD3B-7746F60A27C2}">
      <dsp:nvSpPr>
        <dsp:cNvPr id="0" name=""/>
        <dsp:cNvSpPr/>
      </dsp:nvSpPr>
      <dsp:spPr>
        <a:xfrm rot="14700000">
          <a:off x="2016679" y="1516388"/>
          <a:ext cx="1742557" cy="574631"/>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3FBCC26-2752-4798-AC9A-EDBC5FB727A3}">
      <dsp:nvSpPr>
        <dsp:cNvPr id="0" name=""/>
        <dsp:cNvSpPr/>
      </dsp:nvSpPr>
      <dsp:spPr>
        <a:xfrm>
          <a:off x="1562020" y="247881"/>
          <a:ext cx="1915439" cy="1532351"/>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CSUSB</a:t>
          </a:r>
          <a:endParaRPr lang="en-US" sz="2600" kern="1200" dirty="0"/>
        </a:p>
      </dsp:txBody>
      <dsp:txXfrm>
        <a:off x="1606901" y="292762"/>
        <a:ext cx="1825677" cy="1442589"/>
      </dsp:txXfrm>
    </dsp:sp>
    <dsp:sp modelId="{DDDC8D21-60FF-4CA4-98BD-757C9178FAE8}">
      <dsp:nvSpPr>
        <dsp:cNvPr id="0" name=""/>
        <dsp:cNvSpPr/>
      </dsp:nvSpPr>
      <dsp:spPr>
        <a:xfrm rot="17700000">
          <a:off x="3708362" y="1516388"/>
          <a:ext cx="1742557" cy="574631"/>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2E26A66-0358-4B36-920C-408FFB98BFF6}">
      <dsp:nvSpPr>
        <dsp:cNvPr id="0" name=""/>
        <dsp:cNvSpPr/>
      </dsp:nvSpPr>
      <dsp:spPr>
        <a:xfrm>
          <a:off x="3990140" y="247881"/>
          <a:ext cx="1915439" cy="1532351"/>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JHB COLLEGE</a:t>
          </a:r>
          <a:endParaRPr lang="en-US" sz="2600" kern="1200" dirty="0"/>
        </a:p>
      </dsp:txBody>
      <dsp:txXfrm>
        <a:off x="4035021" y="292762"/>
        <a:ext cx="1825677" cy="1442589"/>
      </dsp:txXfrm>
    </dsp:sp>
    <dsp:sp modelId="{DF69A7ED-E00A-4A32-A444-B926FBE8E6B4}">
      <dsp:nvSpPr>
        <dsp:cNvPr id="0" name=""/>
        <dsp:cNvSpPr/>
      </dsp:nvSpPr>
      <dsp:spPr>
        <a:xfrm rot="20700000">
          <a:off x="4891891" y="2799636"/>
          <a:ext cx="1644756" cy="574631"/>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13CC77B-A358-4D46-B8AF-0B074D360355}">
      <dsp:nvSpPr>
        <dsp:cNvPr id="0" name=""/>
        <dsp:cNvSpPr/>
      </dsp:nvSpPr>
      <dsp:spPr>
        <a:xfrm>
          <a:off x="5550906" y="2107929"/>
          <a:ext cx="1915439" cy="1532351"/>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UN GLOBAL COMPACT</a:t>
          </a:r>
          <a:endParaRPr lang="en-US" sz="2600" kern="1200" dirty="0"/>
        </a:p>
      </dsp:txBody>
      <dsp:txXfrm>
        <a:off x="5595787" y="2152810"/>
        <a:ext cx="1825677" cy="1442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50AA5-5EE7-4D35-8C78-63F90412764A}">
      <dsp:nvSpPr>
        <dsp:cNvPr id="0" name=""/>
        <dsp:cNvSpPr/>
      </dsp:nvSpPr>
      <dsp:spPr>
        <a:xfrm>
          <a:off x="2515393" y="0"/>
          <a:ext cx="2436812" cy="2436812"/>
        </a:xfrm>
        <a:prstGeom prst="triangle">
          <a:avLst/>
        </a:prstGeom>
        <a:solidFill>
          <a:schemeClr val="accent1">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ENGAGE</a:t>
          </a:r>
          <a:endParaRPr lang="en-US" sz="1600" kern="1200" dirty="0"/>
        </a:p>
      </dsp:txBody>
      <dsp:txXfrm>
        <a:off x="3124596" y="1218406"/>
        <a:ext cx="1218406" cy="1218406"/>
      </dsp:txXfrm>
    </dsp:sp>
    <dsp:sp modelId="{4C364811-C362-4675-9042-AAAA6D2D16DD}">
      <dsp:nvSpPr>
        <dsp:cNvPr id="0" name=""/>
        <dsp:cNvSpPr/>
      </dsp:nvSpPr>
      <dsp:spPr>
        <a:xfrm>
          <a:off x="1296987" y="2436812"/>
          <a:ext cx="2436812" cy="2436812"/>
        </a:xfrm>
        <a:prstGeom prst="triangle">
          <a:avLst/>
        </a:prstGeom>
        <a:solidFill>
          <a:schemeClr val="accent1">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EDUCATE</a:t>
          </a:r>
          <a:endParaRPr lang="en-US" sz="1400" kern="1200" dirty="0"/>
        </a:p>
      </dsp:txBody>
      <dsp:txXfrm>
        <a:off x="1906190" y="3655218"/>
        <a:ext cx="1218406" cy="1218406"/>
      </dsp:txXfrm>
    </dsp:sp>
    <dsp:sp modelId="{07A4FC08-F45A-4EB0-B449-9BBD16DF545A}">
      <dsp:nvSpPr>
        <dsp:cNvPr id="0" name=""/>
        <dsp:cNvSpPr/>
      </dsp:nvSpPr>
      <dsp:spPr>
        <a:xfrm rot="10800000">
          <a:off x="2515393" y="2436812"/>
          <a:ext cx="2436812" cy="2436812"/>
        </a:xfrm>
        <a:prstGeom prst="triangl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SUSTAIN-</a:t>
          </a:r>
        </a:p>
        <a:p>
          <a:pPr lvl="0" algn="ctr" defTabSz="755650">
            <a:lnSpc>
              <a:spcPct val="90000"/>
            </a:lnSpc>
            <a:spcBef>
              <a:spcPct val="0"/>
            </a:spcBef>
            <a:spcAft>
              <a:spcPct val="35000"/>
            </a:spcAft>
          </a:pPr>
          <a:r>
            <a:rPr lang="en-US" sz="1700" kern="1200" dirty="0" smtClean="0"/>
            <a:t>ABLITY .SHOW</a:t>
          </a:r>
          <a:endParaRPr lang="en-US" sz="1700" kern="1200" dirty="0"/>
        </a:p>
      </dsp:txBody>
      <dsp:txXfrm rot="10800000">
        <a:off x="3124596" y="2436812"/>
        <a:ext cx="1218406" cy="1218406"/>
      </dsp:txXfrm>
    </dsp:sp>
    <dsp:sp modelId="{9A3891DA-4695-49FB-AE47-097676FDF06E}">
      <dsp:nvSpPr>
        <dsp:cNvPr id="0" name=""/>
        <dsp:cNvSpPr/>
      </dsp:nvSpPr>
      <dsp:spPr>
        <a:xfrm>
          <a:off x="3733800" y="2436812"/>
          <a:ext cx="2436812" cy="2436812"/>
        </a:xfrm>
        <a:prstGeom prst="triangle">
          <a:avLst/>
        </a:prstGeom>
        <a:solidFill>
          <a:schemeClr val="accent1">
            <a:lumMod val="5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00075">
            <a:lnSpc>
              <a:spcPct val="90000"/>
            </a:lnSpc>
            <a:spcBef>
              <a:spcPct val="0"/>
            </a:spcBef>
            <a:spcAft>
              <a:spcPct val="35000"/>
            </a:spcAft>
          </a:pPr>
          <a:r>
            <a:rPr lang="en-US" sz="1350" kern="1200" dirty="0" smtClean="0"/>
            <a:t>ENTERTAIN</a:t>
          </a:r>
          <a:endParaRPr lang="en-US" sz="1350" kern="1200" dirty="0"/>
        </a:p>
      </dsp:txBody>
      <dsp:txXfrm>
        <a:off x="4343003" y="3655218"/>
        <a:ext cx="1218406" cy="12184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4ACE886D-687A-460C-BCDF-5BAB2ACC3392}" type="datetimeFigureOut">
              <a:rPr lang="en-US" smtClean="0"/>
              <a:t>12/17/2018</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1130F083-7975-41FE-A8A7-74BFED1B378C}" type="slidenum">
              <a:rPr lang="en-US" smtClean="0"/>
              <a:t>‹#›</a:t>
            </a:fld>
            <a:endParaRPr lang="en-US"/>
          </a:p>
        </p:txBody>
      </p:sp>
    </p:spTree>
    <p:extLst>
      <p:ext uri="{BB962C8B-B14F-4D97-AF65-F5344CB8AC3E}">
        <p14:creationId xmlns:p14="http://schemas.microsoft.com/office/powerpoint/2010/main" val="182122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0F083-7975-41FE-A8A7-74BFED1B378C}" type="slidenum">
              <a:rPr lang="en-US" smtClean="0"/>
              <a:t>19</a:t>
            </a:fld>
            <a:endParaRPr lang="en-US"/>
          </a:p>
        </p:txBody>
      </p:sp>
    </p:spTree>
    <p:extLst>
      <p:ext uri="{BB962C8B-B14F-4D97-AF65-F5344CB8AC3E}">
        <p14:creationId xmlns:p14="http://schemas.microsoft.com/office/powerpoint/2010/main" val="400784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3B7B90F-906C-460F-85D5-133F269EA03E}" type="datetimeFigureOut">
              <a:rPr lang="en-US" smtClean="0"/>
              <a:t>12/17/2018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6037870-2FD8-468D-92FF-5F690CC5D4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B7B90F-906C-460F-85D5-133F269EA03E}"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37870-2FD8-468D-92FF-5F690CC5D4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B7B90F-906C-460F-85D5-133F269EA03E}"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37870-2FD8-468D-92FF-5F690CC5D4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3B7B90F-906C-460F-85D5-133F269EA03E}" type="datetimeFigureOut">
              <a:rPr lang="en-US" smtClean="0"/>
              <a:t>12/17/2018</a:t>
            </a:fld>
            <a:endParaRPr lang="en-US"/>
          </a:p>
        </p:txBody>
      </p:sp>
      <p:sp>
        <p:nvSpPr>
          <p:cNvPr id="9" name="Slide Number Placeholder 8"/>
          <p:cNvSpPr>
            <a:spLocks noGrp="1"/>
          </p:cNvSpPr>
          <p:nvPr>
            <p:ph type="sldNum" sz="quarter" idx="15"/>
          </p:nvPr>
        </p:nvSpPr>
        <p:spPr/>
        <p:txBody>
          <a:bodyPr rtlCol="0"/>
          <a:lstStyle/>
          <a:p>
            <a:fld id="{86037870-2FD8-468D-92FF-5F690CC5D4B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3B7B90F-906C-460F-85D5-133F269EA03E}" type="datetimeFigureOut">
              <a:rPr lang="en-US" smtClean="0"/>
              <a:t>12/17/2018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037870-2FD8-468D-92FF-5F690CC5D4B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3B7B90F-906C-460F-85D5-133F269EA03E}"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37870-2FD8-468D-92FF-5F690CC5D4B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3B7B90F-906C-460F-85D5-133F269EA03E}"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37870-2FD8-468D-92FF-5F690CC5D4B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3B7B90F-906C-460F-85D5-133F269EA03E}" type="datetimeFigureOut">
              <a:rPr lang="en-US" smtClean="0"/>
              <a:t>12/17/2018</a:t>
            </a:fld>
            <a:endParaRPr lang="en-US"/>
          </a:p>
        </p:txBody>
      </p:sp>
      <p:sp>
        <p:nvSpPr>
          <p:cNvPr id="7" name="Slide Number Placeholder 6"/>
          <p:cNvSpPr>
            <a:spLocks noGrp="1"/>
          </p:cNvSpPr>
          <p:nvPr>
            <p:ph type="sldNum" sz="quarter" idx="11"/>
          </p:nvPr>
        </p:nvSpPr>
        <p:spPr/>
        <p:txBody>
          <a:bodyPr rtlCol="0"/>
          <a:lstStyle/>
          <a:p>
            <a:fld id="{86037870-2FD8-468D-92FF-5F690CC5D4B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7B90F-906C-460F-85D5-133F269EA03E}"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37870-2FD8-468D-92FF-5F690CC5D4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3B7B90F-906C-460F-85D5-133F269EA03E}" type="datetimeFigureOut">
              <a:rPr lang="en-US" smtClean="0"/>
              <a:t>12/17/2018</a:t>
            </a:fld>
            <a:endParaRPr lang="en-US"/>
          </a:p>
        </p:txBody>
      </p:sp>
      <p:sp>
        <p:nvSpPr>
          <p:cNvPr id="22" name="Slide Number Placeholder 21"/>
          <p:cNvSpPr>
            <a:spLocks noGrp="1"/>
          </p:cNvSpPr>
          <p:nvPr>
            <p:ph type="sldNum" sz="quarter" idx="15"/>
          </p:nvPr>
        </p:nvSpPr>
        <p:spPr/>
        <p:txBody>
          <a:bodyPr rtlCol="0"/>
          <a:lstStyle/>
          <a:p>
            <a:fld id="{86037870-2FD8-468D-92FF-5F690CC5D4B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3B7B90F-906C-460F-85D5-133F269EA03E}" type="datetimeFigureOut">
              <a:rPr lang="en-US" smtClean="0"/>
              <a:t>12/17/2018</a:t>
            </a:fld>
            <a:endParaRPr lang="en-US"/>
          </a:p>
        </p:txBody>
      </p:sp>
      <p:sp>
        <p:nvSpPr>
          <p:cNvPr id="18" name="Slide Number Placeholder 17"/>
          <p:cNvSpPr>
            <a:spLocks noGrp="1"/>
          </p:cNvSpPr>
          <p:nvPr>
            <p:ph type="sldNum" sz="quarter" idx="11"/>
          </p:nvPr>
        </p:nvSpPr>
        <p:spPr/>
        <p:txBody>
          <a:bodyPr rtlCol="0"/>
          <a:lstStyle/>
          <a:p>
            <a:fld id="{86037870-2FD8-468D-92FF-5F690CC5D4B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B7B90F-906C-460F-85D5-133F269EA03E}" type="datetimeFigureOut">
              <a:rPr lang="en-US" smtClean="0"/>
              <a:t>12/17/2018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037870-2FD8-468D-92FF-5F690CC5D4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13" Type="http://schemas.microsoft.com/office/2007/relationships/hdphoto" Target="../media/hdphoto7.wdp"/><Relationship Id="rId18" Type="http://schemas.microsoft.com/office/2007/relationships/hdphoto" Target="../media/hdphoto9.wdp"/><Relationship Id="rId3" Type="http://schemas.microsoft.com/office/2007/relationships/hdphoto" Target="../media/hdphoto3.wdp"/><Relationship Id="rId21" Type="http://schemas.openxmlformats.org/officeDocument/2006/relationships/image" Target="../media/image2.jpeg"/><Relationship Id="rId7" Type="http://schemas.microsoft.com/office/2007/relationships/hdphoto" Target="../media/hdphoto4.wdp"/><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image" Target="../media/image16.jpeg"/><Relationship Id="rId16" Type="http://schemas.openxmlformats.org/officeDocument/2006/relationships/image" Target="../media/image24.png"/><Relationship Id="rId20" Type="http://schemas.microsoft.com/office/2007/relationships/hdphoto" Target="../media/hdphoto10.wdp"/><Relationship Id="rId1" Type="http://schemas.openxmlformats.org/officeDocument/2006/relationships/slideLayout" Target="../slideLayouts/slideLayout2.xml"/><Relationship Id="rId6" Type="http://schemas.openxmlformats.org/officeDocument/2006/relationships/image" Target="../media/image19.jpeg"/><Relationship Id="rId11" Type="http://schemas.microsoft.com/office/2007/relationships/hdphoto" Target="../media/hdphoto6.wdp"/><Relationship Id="rId5" Type="http://schemas.openxmlformats.org/officeDocument/2006/relationships/image" Target="../media/image18.png"/><Relationship Id="rId15" Type="http://schemas.microsoft.com/office/2007/relationships/hdphoto" Target="../media/hdphoto8.wdp"/><Relationship Id="rId10" Type="http://schemas.openxmlformats.org/officeDocument/2006/relationships/image" Target="../media/image21.jpeg"/><Relationship Id="rId19" Type="http://schemas.openxmlformats.org/officeDocument/2006/relationships/image" Target="../media/image26.jpeg"/><Relationship Id="rId4" Type="http://schemas.openxmlformats.org/officeDocument/2006/relationships/image" Target="../media/image17.jpeg"/><Relationship Id="rId9" Type="http://schemas.microsoft.com/office/2007/relationships/hdphoto" Target="../media/hdphoto5.wdp"/><Relationship Id="rId14" Type="http://schemas.openxmlformats.org/officeDocument/2006/relationships/image" Target="../media/image23.jpeg"/><Relationship Id="rId22"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en.wikipedia.org/wiki/File:Antu_soundcloud.svg"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jpeg"/><Relationship Id="rId7" Type="http://schemas.openxmlformats.org/officeDocument/2006/relationships/hyperlink" Target="https://itunes.apple.com/us/app/coyote-radio/id681286997?mt=8" TargetMode="External"/><Relationship Id="rId2" Type="http://schemas.openxmlformats.org/officeDocument/2006/relationships/hyperlink" Target="mailto:coyote-radio@csusb.edu"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3.wdp"/></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jpeg"/><Relationship Id="rId4" Type="http://schemas.openxmlformats.org/officeDocument/2006/relationships/image" Target="../media/image8.jpe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957931"/>
            <a:ext cx="7086600" cy="3079077"/>
          </a:xfrm>
          <a:solidFill>
            <a:schemeClr val="accent2"/>
          </a:solidFill>
        </p:spPr>
        <p:txBody>
          <a:bodyPr>
            <a:noAutofit/>
          </a:bodyPr>
          <a:lstStyle/>
          <a:p>
            <a:pPr algn="ctr"/>
            <a:r>
              <a:rPr lang="en-US" sz="3600" dirty="0" smtClean="0"/>
              <a:t>SUSTAINABILITY IN ACTION:</a:t>
            </a:r>
          </a:p>
          <a:p>
            <a:pPr algn="ctr"/>
            <a:endParaRPr lang="en-US" sz="2800" dirty="0" smtClean="0"/>
          </a:p>
          <a:p>
            <a:pPr algn="ctr"/>
            <a:r>
              <a:rPr lang="en-US" sz="2400" dirty="0" smtClean="0"/>
              <a:t>The Case of CSUSB,</a:t>
            </a:r>
          </a:p>
          <a:p>
            <a:pPr algn="ctr"/>
            <a:r>
              <a:rPr lang="en-US" sz="2400" dirty="0" smtClean="0"/>
              <a:t> “Walking the Talk”</a:t>
            </a:r>
            <a:endParaRPr lang="en-US" sz="2400" dirty="0"/>
          </a:p>
        </p:txBody>
      </p:sp>
      <p:sp>
        <p:nvSpPr>
          <p:cNvPr id="5" name="TextBox 4"/>
          <p:cNvSpPr txBox="1"/>
          <p:nvPr/>
        </p:nvSpPr>
        <p:spPr>
          <a:xfrm>
            <a:off x="2133600" y="5943600"/>
            <a:ext cx="6553200" cy="584775"/>
          </a:xfrm>
          <a:prstGeom prst="rect">
            <a:avLst/>
          </a:prstGeom>
          <a:solidFill>
            <a:schemeClr val="bg2">
              <a:lumMod val="75000"/>
            </a:schemeClr>
          </a:solidFill>
        </p:spPr>
        <p:txBody>
          <a:bodyPr wrap="square" rtlCol="0">
            <a:spAutoFit/>
          </a:bodyPr>
          <a:lstStyle/>
          <a:p>
            <a:pPr algn="ctr"/>
            <a:r>
              <a:rPr lang="en-US" sz="1600" dirty="0" err="1" smtClean="0"/>
              <a:t>Breena</a:t>
            </a:r>
            <a:r>
              <a:rPr lang="en-US" sz="1600" dirty="0" smtClean="0"/>
              <a:t> E. Coates, Ph.D., Professor of Corporate Strategy</a:t>
            </a:r>
          </a:p>
          <a:p>
            <a:pPr algn="ctr"/>
            <a:r>
              <a:rPr lang="en-US" sz="1600" dirty="0" smtClean="0"/>
              <a:t>Jack H Brown College of Business &amp; Public Administration</a:t>
            </a:r>
            <a:endParaRPr lang="en-US" sz="1600" dirty="0"/>
          </a:p>
        </p:txBody>
      </p:sp>
      <p:pic>
        <p:nvPicPr>
          <p:cNvPr id="1026"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7425">
            <a:off x="1636713" y="1309349"/>
            <a:ext cx="993775" cy="2559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200821">
            <a:off x="7275383" y="2173890"/>
            <a:ext cx="993775" cy="25597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56692" y="4419600"/>
            <a:ext cx="6553200" cy="1200329"/>
          </a:xfrm>
          <a:prstGeom prst="rect">
            <a:avLst/>
          </a:prstGeom>
          <a:solidFill>
            <a:schemeClr val="accent1">
              <a:lumMod val="20000"/>
              <a:lumOff val="80000"/>
            </a:schemeClr>
          </a:solidFill>
          <a:ln>
            <a:solidFill>
              <a:srgbClr val="FF0000"/>
            </a:solidFill>
          </a:ln>
        </p:spPr>
        <p:txBody>
          <a:bodyPr wrap="square" rtlCol="0">
            <a:spAutoFit/>
          </a:bodyPr>
          <a:lstStyle/>
          <a:p>
            <a:pPr algn="ctr"/>
            <a:r>
              <a:rPr lang="en-US" sz="1600" b="1" dirty="0" smtClean="0">
                <a:latin typeface="Papyrus" pitchFamily="66" charset="0"/>
              </a:rPr>
              <a:t>Presented to the </a:t>
            </a:r>
          </a:p>
          <a:p>
            <a:pPr algn="ctr"/>
            <a:r>
              <a:rPr lang="en-US" b="1" dirty="0" smtClean="0">
                <a:latin typeface="Papyrus" pitchFamily="66" charset="0"/>
              </a:rPr>
              <a:t>International Conference on Management &amp; Sustainability</a:t>
            </a:r>
          </a:p>
          <a:p>
            <a:pPr algn="ctr"/>
            <a:r>
              <a:rPr lang="en-US" b="1" dirty="0" smtClean="0">
                <a:latin typeface="Papyrus" pitchFamily="66" charset="0"/>
              </a:rPr>
              <a:t>September 2018</a:t>
            </a:r>
          </a:p>
          <a:p>
            <a:pPr algn="ctr"/>
            <a:r>
              <a:rPr lang="en-US" b="1" dirty="0" smtClean="0">
                <a:latin typeface="Papyrus" pitchFamily="66" charset="0"/>
              </a:rPr>
              <a:t>Institute of Management Technology, Nagpur, India</a:t>
            </a:r>
            <a:endParaRPr lang="en-US" b="1" dirty="0">
              <a:latin typeface="Papyrus" pitchFamily="66" charset="0"/>
            </a:endParaRPr>
          </a:p>
        </p:txBody>
      </p:sp>
    </p:spTree>
    <p:extLst>
      <p:ext uri="{BB962C8B-B14F-4D97-AF65-F5344CB8AC3E}">
        <p14:creationId xmlns:p14="http://schemas.microsoft.com/office/powerpoint/2010/main" val="392997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radio platform in action</a:t>
            </a:r>
            <a:endParaRPr lang="en-US" dirty="0"/>
          </a:p>
        </p:txBody>
      </p:sp>
      <p:pic>
        <p:nvPicPr>
          <p:cNvPr id="4" name="Content Placeholder 3" descr="C:\Users\bcoates\AppData\Local\Microsoft\Windows\Temporary Internet Files\Content.Outlook\JL0TOBSF\radio.JPG"/>
          <p:cNvPicPr>
            <a:picLocks noGrp="1"/>
          </p:cNvPicPr>
          <p:nvPr>
            <p:ph sz="quarter" idx="1"/>
          </p:nvPr>
        </p:nvPicPr>
        <p:blipFill rotWithShape="1">
          <a:blip r:embed="rId2">
            <a:extLst>
              <a:ext uri="{28A0092B-C50C-407E-A947-70E740481C1C}">
                <a14:useLocalDpi xmlns:a14="http://schemas.microsoft.com/office/drawing/2010/main" val="0"/>
              </a:ext>
            </a:extLst>
          </a:blip>
          <a:srcRect l="18268" t="-2108" r="14523" b="14033"/>
          <a:stretch/>
        </p:blipFill>
        <p:spPr bwMode="auto">
          <a:xfrm>
            <a:off x="1524000" y="1524000"/>
            <a:ext cx="5715000" cy="4489938"/>
          </a:xfrm>
          <a:prstGeom prst="rect">
            <a:avLst/>
          </a:prstGeom>
          <a:noFill/>
          <a:ln w="38100">
            <a:solidFill>
              <a:schemeClr val="bg2">
                <a:lumMod val="10000"/>
              </a:schemeClr>
            </a:solidFill>
          </a:ln>
          <a:extLst>
            <a:ext uri="{53640926-AAD7-44D8-BBD7-CCE9431645EC}">
              <a14:shadowObscured xmlns:a14="http://schemas.microsoft.com/office/drawing/2010/main"/>
            </a:ext>
          </a:extLst>
        </p:spPr>
      </p:pic>
      <p:pic>
        <p:nvPicPr>
          <p:cNvPr id="5" name="Picture 2" descr="Eco Friendly Footprin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918" y="4038600"/>
            <a:ext cx="638772" cy="1645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524000" y="1551842"/>
            <a:ext cx="1066800" cy="962758"/>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6248400" y="1581150"/>
            <a:ext cx="921385" cy="857250"/>
          </a:xfrm>
          <a:prstGeom prst="rect">
            <a:avLst/>
          </a:prstGeom>
        </p:spPr>
      </p:pic>
    </p:spTree>
    <p:extLst>
      <p:ext uri="{BB962C8B-B14F-4D97-AF65-F5344CB8AC3E}">
        <p14:creationId xmlns:p14="http://schemas.microsoft.com/office/powerpoint/2010/main" val="126182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44541" y="207817"/>
            <a:ext cx="8229121" cy="5943600"/>
          </a:xfrm>
        </p:spPr>
        <p:txBody>
          <a:bodyPr/>
          <a:lstStyle/>
          <a:p>
            <a:pPr marL="0" indent="0">
              <a:buNone/>
            </a:pPr>
            <a:r>
              <a:rPr lang="en-US" dirty="0" smtClean="0"/>
              <a:t>GUESTS: </a:t>
            </a:r>
          </a:p>
          <a:p>
            <a:r>
              <a:rPr lang="en-US" sz="1800" dirty="0" smtClean="0"/>
              <a:t>Experts from academic research and clinical practice, and operations management on our campus show how these themes play out in the classroom, and on campus facilities management. Some examples are shown below of academic faculty and campus operations executives who who have shown how they walk the SUSTAINABILITY talk in their particular niches.  MBA students will participate in 2018-and beyond.</a:t>
            </a:r>
          </a:p>
        </p:txBody>
      </p:sp>
      <p:pic>
        <p:nvPicPr>
          <p:cNvPr id="5" name="Picture 4"/>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352800" y="4666262"/>
            <a:ext cx="1219200" cy="1366838"/>
          </a:xfrm>
          <a:prstGeom prst="rect">
            <a:avLst/>
          </a:prstGeom>
          <a:ln>
            <a:solidFill>
              <a:schemeClr val="tx1"/>
            </a:solidFill>
          </a:ln>
          <a:effectLst>
            <a:softEdge rad="112500"/>
          </a:effectLst>
        </p:spPr>
      </p:pic>
      <p:pic>
        <p:nvPicPr>
          <p:cNvPr id="6" name="Picture 5" descr="C:\Users\Breena\AppData\Local\Microsoft\Windows\Temporary Internet Files\Content.IE5\IY158QWX\anderson_small.jpg"/>
          <p:cNvPicPr/>
          <p:nvPr/>
        </p:nvPicPr>
        <p:blipFill>
          <a:blip r:embed="rId4">
            <a:extLst>
              <a:ext uri="{28A0092B-C50C-407E-A947-70E740481C1C}">
                <a14:useLocalDpi xmlns:a14="http://schemas.microsoft.com/office/drawing/2010/main" val="0"/>
              </a:ext>
            </a:extLst>
          </a:blip>
          <a:srcRect/>
          <a:stretch>
            <a:fillRect/>
          </a:stretch>
        </p:blipFill>
        <p:spPr bwMode="auto">
          <a:xfrm>
            <a:off x="6120952" y="3174389"/>
            <a:ext cx="1066800" cy="1200150"/>
          </a:xfrm>
          <a:prstGeom prst="rect">
            <a:avLst/>
          </a:prstGeom>
          <a:noFill/>
          <a:ln w="28575">
            <a:solidFill>
              <a:srgbClr val="520E3F"/>
            </a:solidFill>
          </a:ln>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1242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31368" t="6573" r="42611" b="52112"/>
          <a:stretch/>
        </p:blipFill>
        <p:spPr bwMode="auto">
          <a:xfrm>
            <a:off x="1828800" y="3169442"/>
            <a:ext cx="1277815" cy="1184031"/>
          </a:xfrm>
          <a:prstGeom prst="rect">
            <a:avLst/>
          </a:prstGeom>
          <a:ln w="28575">
            <a:solidFill>
              <a:schemeClr val="tx1"/>
            </a:solidFill>
          </a:ln>
          <a:extLst>
            <a:ext uri="{53640926-AAD7-44D8-BBD7-CCE9431645EC}">
              <a14:shadowObscured xmlns:a14="http://schemas.microsoft.com/office/drawing/2010/main"/>
            </a:ext>
          </a:extLst>
        </p:spPr>
      </p:pic>
      <p:pic>
        <p:nvPicPr>
          <p:cNvPr id="1029" name="Picture 5" descr="http://www.csusb.edu/sites/csusb/files/adminfin-profiles/Sorenson.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rcRect r="-10417" b="10931"/>
          <a:stretch/>
        </p:blipFill>
        <p:spPr bwMode="auto">
          <a:xfrm>
            <a:off x="597813" y="4648200"/>
            <a:ext cx="1430338" cy="12895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susb.edu/sites/csusb/files/adminfin-profiles/Martin.jpg"/>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992982" y="4648200"/>
            <a:ext cx="1324649" cy="13246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ave Janosky"/>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7083" r="13998"/>
          <a:stretch/>
        </p:blipFill>
        <p:spPr bwMode="auto">
          <a:xfrm>
            <a:off x="4648200" y="4666262"/>
            <a:ext cx="1299084" cy="14029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Mike Stull"/>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7813" y="3131344"/>
            <a:ext cx="1033406" cy="12323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91400" y="3131343"/>
            <a:ext cx="1260231" cy="126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Sam Sudhakar"/>
          <p:cNvPicPr>
            <a:picLocks noChangeAspect="1" noChangeArrowheads="1"/>
          </p:cNvPicPr>
          <p:nvPr/>
        </p:nvPicPr>
        <p:blipFill>
          <a:blip r:embed="rId17">
            <a:extLst>
              <a:ext uri="{BEBA8EAE-BF5A-486C-A8C5-ECC9F3942E4B}">
                <a14:imgProps xmlns:a14="http://schemas.microsoft.com/office/drawing/2010/main">
                  <a14:imgLayer r:embed="rId1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68552" y="4666262"/>
            <a:ext cx="1371600" cy="140296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www.csusb.edu/sites/csusb/files/Farre_A13I1138%20_sq_90_px.jpg"/>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403123" y="4654540"/>
            <a:ext cx="1283198" cy="12831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co Friendly Footprint Illustrati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744901" y="5510332"/>
            <a:ext cx="433963" cy="11177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s://csbs.csusb.edu/sites/csusb_csbs/files/paragraphs/csusb-sc-media-top-right/Alford.jpg"/>
          <p:cNvPicPr/>
          <p:nvPr/>
        </p:nvPicPr>
        <p:blipFill rotWithShape="1">
          <a:blip r:embed="rId22">
            <a:extLst>
              <a:ext uri="{28A0092B-C50C-407E-A947-70E740481C1C}">
                <a14:useLocalDpi xmlns:a14="http://schemas.microsoft.com/office/drawing/2010/main" val="0"/>
              </a:ext>
            </a:extLst>
          </a:blip>
          <a:srcRect l="1600" r="6485" b="25667"/>
          <a:stretch/>
        </p:blipFill>
        <p:spPr bwMode="auto">
          <a:xfrm>
            <a:off x="4648200" y="3131344"/>
            <a:ext cx="1299084" cy="1212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405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normAutofit fontScale="90000"/>
          </a:bodyPr>
          <a:lstStyle/>
          <a:p>
            <a:r>
              <a:rPr lang="en-US" dirty="0" smtClean="0"/>
              <a:t>RADIO-ENGINEER--Graduate Student Involvement</a:t>
            </a:r>
            <a:endParaRPr lang="en-US" dirty="0"/>
          </a:p>
        </p:txBody>
      </p:sp>
      <p:pic>
        <p:nvPicPr>
          <p:cNvPr id="4" name="Content Placeholder 3"/>
          <p:cNvPicPr>
            <a:picLocks noGrp="1"/>
          </p:cNvPicPr>
          <p:nvPr>
            <p:ph sz="quarter"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57200" y="914400"/>
            <a:ext cx="4924425" cy="3086100"/>
          </a:xfrm>
          <a:prstGeom prst="rect">
            <a:avLst/>
          </a:prstGeom>
        </p:spPr>
      </p:pic>
      <p:pic>
        <p:nvPicPr>
          <p:cNvPr id="5" name="Picture 4"/>
          <p:cNvPicPr/>
          <p:nvPr/>
        </p:nvPicPr>
        <p:blipFill>
          <a:blip r:embed="rId4"/>
          <a:stretch>
            <a:fillRect/>
          </a:stretch>
        </p:blipFill>
        <p:spPr>
          <a:xfrm>
            <a:off x="304800" y="4161693"/>
            <a:ext cx="4380865" cy="2620107"/>
          </a:xfrm>
          <a:prstGeom prst="rect">
            <a:avLst/>
          </a:prstGeom>
        </p:spPr>
      </p:pic>
      <p:pic>
        <p:nvPicPr>
          <p:cNvPr id="6" name="Picture 5" descr="C:\Users\bcoates\AppData\Local\Microsoft\Windows\Temporary Internet Files\Content.Outlook\JL0TOBSF\A13I9910.JPG"/>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5960" t="-274" r="7664" b="24101"/>
          <a:stretch/>
        </p:blipFill>
        <p:spPr bwMode="auto">
          <a:xfrm rot="16200000">
            <a:off x="5694143" y="993874"/>
            <a:ext cx="2919731" cy="3089030"/>
          </a:xfrm>
          <a:prstGeom prst="rect">
            <a:avLst/>
          </a:prstGeom>
          <a:noFill/>
          <a:ln>
            <a:noFill/>
          </a:ln>
          <a:extLst>
            <a:ext uri="{53640926-AAD7-44D8-BBD7-CCE9431645EC}">
              <a14:shadowObscured xmlns:a14="http://schemas.microsoft.com/office/drawing/2010/main"/>
            </a:ext>
          </a:extLst>
        </p:spPr>
      </p:pic>
      <p:pic>
        <p:nvPicPr>
          <p:cNvPr id="8" name="Picture 7"/>
          <p:cNvPicPr/>
          <p:nvPr/>
        </p:nvPicPr>
        <p:blipFill>
          <a:blip r:embed="rId7"/>
          <a:stretch>
            <a:fillRect/>
          </a:stretch>
        </p:blipFill>
        <p:spPr>
          <a:xfrm>
            <a:off x="4953000" y="4161693"/>
            <a:ext cx="3733800" cy="2543907"/>
          </a:xfrm>
          <a:prstGeom prst="rect">
            <a:avLst/>
          </a:prstGeom>
        </p:spPr>
      </p:pic>
      <p:sp>
        <p:nvSpPr>
          <p:cNvPr id="10" name="TextBox 9"/>
          <p:cNvSpPr txBox="1"/>
          <p:nvPr/>
        </p:nvSpPr>
        <p:spPr>
          <a:xfrm rot="10800000" flipV="1">
            <a:off x="7294686" y="2246001"/>
            <a:ext cx="1392114" cy="584775"/>
          </a:xfrm>
          <a:prstGeom prst="rect">
            <a:avLst/>
          </a:prstGeom>
          <a:solidFill>
            <a:srgbClr val="FFC000"/>
          </a:solidFill>
        </p:spPr>
        <p:txBody>
          <a:bodyPr wrap="square" rtlCol="0">
            <a:spAutoFit/>
          </a:bodyPr>
          <a:lstStyle/>
          <a:p>
            <a:r>
              <a:rPr lang="en-US" sz="1400" dirty="0" err="1" smtClean="0"/>
              <a:t>Merlyna</a:t>
            </a:r>
            <a:r>
              <a:rPr lang="en-US" sz="1400" dirty="0" smtClean="0"/>
              <a:t> Na</a:t>
            </a:r>
          </a:p>
          <a:p>
            <a:r>
              <a:rPr lang="en-US" sz="1400" dirty="0" smtClean="0"/>
              <a:t>Radio Eng</a:t>
            </a:r>
            <a:r>
              <a:rPr lang="en-US" dirty="0" smtClean="0"/>
              <a:t>.</a:t>
            </a:r>
            <a:endParaRPr lang="en-US" dirty="0"/>
          </a:p>
        </p:txBody>
      </p:sp>
      <p:sp>
        <p:nvSpPr>
          <p:cNvPr id="11" name="TextBox 10"/>
          <p:cNvSpPr txBox="1"/>
          <p:nvPr/>
        </p:nvSpPr>
        <p:spPr>
          <a:xfrm>
            <a:off x="2743200" y="6324600"/>
            <a:ext cx="1828800" cy="369332"/>
          </a:xfrm>
          <a:prstGeom prst="rect">
            <a:avLst/>
          </a:prstGeom>
          <a:solidFill>
            <a:srgbClr val="FFC000"/>
          </a:solidFill>
        </p:spPr>
        <p:txBody>
          <a:bodyPr wrap="square" rtlCol="0">
            <a:spAutoFit/>
          </a:bodyPr>
          <a:lstStyle/>
          <a:p>
            <a:r>
              <a:rPr lang="en-US" dirty="0" smtClean="0"/>
              <a:t>Radio Console</a:t>
            </a:r>
            <a:endParaRPr lang="en-US" dirty="0"/>
          </a:p>
        </p:txBody>
      </p:sp>
      <p:sp>
        <p:nvSpPr>
          <p:cNvPr id="12" name="TextBox 11"/>
          <p:cNvSpPr txBox="1"/>
          <p:nvPr/>
        </p:nvSpPr>
        <p:spPr>
          <a:xfrm>
            <a:off x="5105400" y="6412468"/>
            <a:ext cx="2209800" cy="369332"/>
          </a:xfrm>
          <a:prstGeom prst="rect">
            <a:avLst/>
          </a:prstGeom>
          <a:solidFill>
            <a:srgbClr val="FFC000"/>
          </a:solidFill>
        </p:spPr>
        <p:txBody>
          <a:bodyPr wrap="square" rtlCol="0">
            <a:spAutoFit/>
          </a:bodyPr>
          <a:lstStyle/>
          <a:p>
            <a:r>
              <a:rPr lang="en-US" dirty="0" smtClean="0"/>
              <a:t>Next Gen Monitor</a:t>
            </a:r>
            <a:endParaRPr lang="en-US" dirty="0"/>
          </a:p>
        </p:txBody>
      </p:sp>
    </p:spTree>
    <p:extLst>
      <p:ext uri="{BB962C8B-B14F-4D97-AF65-F5344CB8AC3E}">
        <p14:creationId xmlns:p14="http://schemas.microsoft.com/office/powerpoint/2010/main" val="216295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a:bodyPr>
          <a:lstStyle/>
          <a:p>
            <a:r>
              <a:rPr lang="en-US" dirty="0" smtClean="0"/>
              <a:t>THE SUSTAINABILITY SHOW IS ARCHIVED IN THE SOUND CLOUD</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smtClean="0"/>
          </a:p>
          <a:p>
            <a:r>
              <a:rPr lang="en-US" dirty="0" smtClean="0"/>
              <a:t>https</a:t>
            </a:r>
            <a:r>
              <a:rPr lang="en-US" dirty="0"/>
              <a:t>://</a:t>
            </a:r>
            <a:r>
              <a:rPr lang="en-US" dirty="0" smtClean="0"/>
              <a:t>soundcloud.com/user-83979802/sustainability-show</a:t>
            </a:r>
            <a:endParaRPr lang="en-US" sz="1600" dirty="0">
              <a:latin typeface="Calibri"/>
              <a:ea typeface="Calibri"/>
              <a:cs typeface="Times New Roman"/>
            </a:endParaRPr>
          </a:p>
          <a:p>
            <a:r>
              <a:rPr lang="en-US" dirty="0" smtClean="0"/>
              <a:t>All 2017-18 shows are uploaded above</a:t>
            </a:r>
            <a:endParaRPr lang="en-US" dirty="0"/>
          </a:p>
        </p:txBody>
      </p:sp>
      <p:pic>
        <p:nvPicPr>
          <p:cNvPr id="4"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r="49144"/>
          <a:stretch/>
        </p:blipFill>
        <p:spPr>
          <a:xfrm>
            <a:off x="2057400" y="5504470"/>
            <a:ext cx="3572201" cy="886580"/>
          </a:xfrm>
          <a:prstGeom prst="rect">
            <a:avLst/>
          </a:prstGeom>
        </p:spPr>
      </p:pic>
      <p:pic>
        <p:nvPicPr>
          <p:cNvPr id="5" name="Picture 2" descr="Eco Friendly Footprint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470" y="4495800"/>
            <a:ext cx="433963" cy="1117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tu soundcloud.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429" y="1676400"/>
            <a:ext cx="16573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60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REACH THE </a:t>
            </a:r>
            <a:br>
              <a:rPr lang="en-US" dirty="0" smtClean="0"/>
            </a:br>
            <a:r>
              <a:rPr lang="en-US" dirty="0" smtClean="0"/>
              <a:t>SUSTAINABILITY SHOW </a:t>
            </a:r>
            <a:br>
              <a:rPr lang="en-US" dirty="0" smtClean="0"/>
            </a:br>
            <a:r>
              <a:rPr lang="en-US" dirty="0" smtClean="0"/>
              <a:t>in Real time</a:t>
            </a:r>
            <a:endParaRPr lang="en-US" dirty="0"/>
          </a:p>
        </p:txBody>
      </p:sp>
      <p:sp>
        <p:nvSpPr>
          <p:cNvPr id="5" name="Rectangle 1"/>
          <p:cNvSpPr>
            <a:spLocks noChangeArrowheads="1"/>
          </p:cNvSpPr>
          <p:nvPr/>
        </p:nvSpPr>
        <p:spPr bwMode="auto">
          <a:xfrm>
            <a:off x="1123950" y="1960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ontent Placeholder 5"/>
          <p:cNvSpPr>
            <a:spLocks noGrp="1"/>
          </p:cNvSpPr>
          <p:nvPr>
            <p:ph sz="quarter" idx="1"/>
          </p:nvPr>
        </p:nvSpPr>
        <p:spPr/>
        <p:txBody>
          <a:bodyPr/>
          <a:lstStyle/>
          <a:p>
            <a:r>
              <a:rPr lang="en-US" dirty="0" smtClean="0"/>
              <a:t>Tune </a:t>
            </a:r>
            <a:r>
              <a:rPr lang="en-US" dirty="0"/>
              <a:t>into www.radio.csusb.edu </a:t>
            </a:r>
            <a:r>
              <a:rPr lang="en-US" dirty="0" smtClean="0"/>
              <a:t>or download </a:t>
            </a:r>
            <a:r>
              <a:rPr lang="en-US" dirty="0"/>
              <a:t>the Coyote Radio App </a:t>
            </a:r>
            <a:r>
              <a:rPr lang="en-US" dirty="0" smtClean="0"/>
              <a:t>from the </a:t>
            </a:r>
            <a:r>
              <a:rPr lang="en-US" dirty="0"/>
              <a:t>App </a:t>
            </a:r>
            <a:r>
              <a:rPr lang="en-US" dirty="0" smtClean="0"/>
              <a:t>Store,  </a:t>
            </a:r>
            <a:r>
              <a:rPr lang="en-US" dirty="0"/>
              <a:t>or Google Play store</a:t>
            </a:r>
            <a:r>
              <a:rPr lang="en-US" dirty="0" smtClean="0"/>
              <a:t>.</a:t>
            </a:r>
          </a:p>
          <a:p>
            <a:endParaRPr lang="en-US" dirty="0"/>
          </a:p>
          <a:p>
            <a:r>
              <a:rPr lang="en-US" dirty="0" smtClean="0"/>
              <a:t>Coyote </a:t>
            </a:r>
            <a:r>
              <a:rPr lang="en-US" dirty="0"/>
              <a:t>Radio Request Line: (909) </a:t>
            </a:r>
            <a:r>
              <a:rPr lang="en-US" dirty="0" smtClean="0"/>
              <a:t>537-5617, </a:t>
            </a:r>
            <a:endParaRPr lang="en-US" dirty="0"/>
          </a:p>
          <a:p>
            <a:pPr marL="0" indent="0">
              <a:buNone/>
            </a:pPr>
            <a:r>
              <a:rPr lang="en-US" dirty="0" smtClean="0"/>
              <a:t>	*</a:t>
            </a:r>
            <a:r>
              <a:rPr lang="en-US" dirty="0"/>
              <a:t>Email: </a:t>
            </a:r>
            <a:r>
              <a:rPr lang="en-US" dirty="0">
                <a:hlinkClick r:id="rId2"/>
              </a:rPr>
              <a:t>coyote-radio@csusb.edu</a:t>
            </a:r>
            <a:endParaRPr lang="en-US" dirty="0"/>
          </a:p>
          <a:p>
            <a:endParaRPr lang="en-US" dirty="0"/>
          </a:p>
        </p:txBody>
      </p:sp>
      <p:pic>
        <p:nvPicPr>
          <p:cNvPr id="7" name="Content Placeholder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 r="49144"/>
          <a:stretch/>
        </p:blipFill>
        <p:spPr>
          <a:xfrm>
            <a:off x="5701812" y="502566"/>
            <a:ext cx="3048000" cy="770671"/>
          </a:xfrm>
          <a:prstGeom prst="rect">
            <a:avLst/>
          </a:prstGeom>
        </p:spPr>
      </p:pic>
      <p:pic>
        <p:nvPicPr>
          <p:cNvPr id="8" name="Picture 2" descr="Eco Friendly Footprin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849" y="3073215"/>
            <a:ext cx="433963" cy="1117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8948" y="4191000"/>
            <a:ext cx="2780252" cy="264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Available on the App Stor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637" y="4876801"/>
            <a:ext cx="2060689" cy="609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t it on Google P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7382" y="4873201"/>
            <a:ext cx="2150818" cy="63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78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SYSTEM OF SUSTAINABILITY</a:t>
            </a:r>
            <a:endParaRPr lang="en-US" dirty="0"/>
          </a:p>
        </p:txBody>
      </p:sp>
      <p:sp>
        <p:nvSpPr>
          <p:cNvPr id="3" name="Content Placeholder 2"/>
          <p:cNvSpPr>
            <a:spLocks noGrp="1"/>
          </p:cNvSpPr>
          <p:nvPr>
            <p:ph sz="quarter" idx="1"/>
          </p:nvPr>
        </p:nvSpPr>
        <p:spPr>
          <a:xfrm>
            <a:off x="457200" y="1143000"/>
            <a:ext cx="7467600" cy="5330952"/>
          </a:xfrm>
        </p:spPr>
        <p:txBody>
          <a:bodyPr>
            <a:normAutofit/>
          </a:bodyPr>
          <a:lstStyle/>
          <a:p>
            <a:r>
              <a:rPr lang="en-US" dirty="0"/>
              <a:t>Our natural world is a system—an integrated  earth in a system of interrelated parts that includes, the </a:t>
            </a:r>
            <a:r>
              <a:rPr lang="en-US" b="1" i="1" dirty="0" smtClean="0"/>
              <a:t>Environment</a:t>
            </a:r>
            <a:r>
              <a:rPr lang="en-US" dirty="0" smtClean="0"/>
              <a:t>,</a:t>
            </a:r>
            <a:r>
              <a:rPr lang="en-US" b="1" i="1" dirty="0" smtClean="0"/>
              <a:t> Equity</a:t>
            </a:r>
            <a:r>
              <a:rPr lang="en-US" dirty="0" smtClean="0"/>
              <a:t>, and </a:t>
            </a:r>
            <a:r>
              <a:rPr lang="en-US" b="1" i="1" dirty="0" smtClean="0"/>
              <a:t>Economics</a:t>
            </a:r>
            <a:r>
              <a:rPr lang="en-US" dirty="0"/>
              <a:t> </a:t>
            </a:r>
            <a:r>
              <a:rPr lang="en-US" dirty="0" smtClean="0"/>
              <a:t>for “Life, Liberty and the Pursuit of Happiness”(American Declaration of Independence)</a:t>
            </a:r>
          </a:p>
          <a:p>
            <a:pPr marL="0" indent="0">
              <a:buNone/>
            </a:pPr>
            <a:r>
              <a:rPr lang="en-US" dirty="0" smtClean="0"/>
              <a:t> </a:t>
            </a:r>
            <a:endParaRPr lang="en-US" dirty="0"/>
          </a:p>
        </p:txBody>
      </p:sp>
      <p:pic>
        <p:nvPicPr>
          <p:cNvPr id="4"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162" y="4114800"/>
            <a:ext cx="579605" cy="14929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198077" y="3733800"/>
            <a:ext cx="47625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24200" y="4267200"/>
            <a:ext cx="184731" cy="369332"/>
          </a:xfrm>
          <a:prstGeom prst="rect">
            <a:avLst/>
          </a:prstGeom>
          <a:noFill/>
          <a:ln>
            <a:solidFill>
              <a:schemeClr val="tx1"/>
            </a:solidFill>
          </a:ln>
        </p:spPr>
        <p:txBody>
          <a:bodyPr wrap="none" rtlCol="0">
            <a:spAutoFit/>
          </a:bodyPr>
          <a:lstStyle/>
          <a:p>
            <a:endParaRPr lang="en-US" dirty="0"/>
          </a:p>
        </p:txBody>
      </p:sp>
      <p:sp>
        <p:nvSpPr>
          <p:cNvPr id="6" name="Down Arrow 5"/>
          <p:cNvSpPr/>
          <p:nvPr/>
        </p:nvSpPr>
        <p:spPr>
          <a:xfrm>
            <a:off x="2971800" y="3276600"/>
            <a:ext cx="244765"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35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r>
              <a:rPr lang="en-US" dirty="0" smtClean="0"/>
              <a:t>CAPITALISM &amp; SUSTAINABILITY—is a “CONSCIOUS CAPITALISM”</a:t>
            </a:r>
            <a:endParaRPr lang="en-US" dirty="0"/>
          </a:p>
        </p:txBody>
      </p:sp>
      <p:sp>
        <p:nvSpPr>
          <p:cNvPr id="3" name="Content Placeholder 2"/>
          <p:cNvSpPr>
            <a:spLocks noGrp="1"/>
          </p:cNvSpPr>
          <p:nvPr>
            <p:ph sz="quarter" idx="1"/>
          </p:nvPr>
        </p:nvSpPr>
        <p:spPr>
          <a:xfrm>
            <a:off x="457200" y="1143000"/>
            <a:ext cx="7467600" cy="5638800"/>
          </a:xfrm>
        </p:spPr>
        <p:txBody>
          <a:bodyPr/>
          <a:lstStyle/>
          <a:p>
            <a:r>
              <a:rPr lang="en-US" dirty="0" smtClean="0"/>
              <a:t>Capitalism and the “The Triple Bottom Line” are congruencies that have no tension between </a:t>
            </a:r>
            <a:r>
              <a:rPr lang="en-US" dirty="0" err="1" smtClean="0"/>
              <a:t>them.Capitalism</a:t>
            </a:r>
            <a:r>
              <a:rPr lang="en-US" dirty="0" smtClean="0"/>
              <a:t> when done conscientiously can be is a gift to uplift humanity, done with pure self-interest in mind, it destroys value, prosperity and happiness for humankind.   </a:t>
            </a:r>
            <a:endParaRPr lang="en-US" dirty="0"/>
          </a:p>
        </p:txBody>
      </p:sp>
      <p:pic>
        <p:nvPicPr>
          <p:cNvPr id="4"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162" y="4114800"/>
            <a:ext cx="579605" cy="149292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New York Stock Exchange, Wall st, New York, USA :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8777288"/>
            <a:ext cx="9753600" cy="650557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media1.picsearch.com/is?9ddcAogcCYReVJAOIvhmqdgxJP_rorAVQ0O8dUnYIvM&amp;height=223"/>
          <p:cNvPicPr>
            <a:picLocks noChangeAspect="1" noChangeArrowheads="1"/>
          </p:cNvPicPr>
          <p:nvPr/>
        </p:nvPicPr>
        <p:blipFill rotWithShape="1">
          <a:blip r:embed="rId4">
            <a:extLst>
              <a:ext uri="{28A0092B-C50C-407E-A947-70E740481C1C}">
                <a14:useLocalDpi xmlns:a14="http://schemas.microsoft.com/office/drawing/2010/main" val="0"/>
              </a:ext>
            </a:extLst>
          </a:blip>
          <a:srcRect l="13508" r="12844"/>
          <a:stretch/>
        </p:blipFill>
        <p:spPr bwMode="auto">
          <a:xfrm>
            <a:off x="4876800" y="3593096"/>
            <a:ext cx="2974149" cy="248820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2050" name="Picture 2" descr="Wall Street sign, downtown Manhattan, New York City royalty-free stock 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1900" y="3600411"/>
            <a:ext cx="3644900" cy="245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9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&amp; BUSINESS COLLEGES</a:t>
            </a:r>
            <a:endParaRPr lang="en-US" dirty="0"/>
          </a:p>
        </p:txBody>
      </p:sp>
      <p:sp>
        <p:nvSpPr>
          <p:cNvPr id="3" name="Content Placeholder 2"/>
          <p:cNvSpPr>
            <a:spLocks noGrp="1"/>
          </p:cNvSpPr>
          <p:nvPr>
            <p:ph sz="quarter" idx="1"/>
          </p:nvPr>
        </p:nvSpPr>
        <p:spPr/>
        <p:txBody>
          <a:bodyPr/>
          <a:lstStyle/>
          <a:p>
            <a:r>
              <a:rPr lang="en-US" dirty="0" smtClean="0"/>
              <a:t>Educational </a:t>
            </a:r>
            <a:r>
              <a:rPr lang="en-US" dirty="0"/>
              <a:t>institutions in general and business schools in particular in the last several years have been at the forefront of creating a new paradigm for </a:t>
            </a:r>
            <a:r>
              <a:rPr lang="en-US" dirty="0" smtClean="0"/>
              <a:t>“Defining the Future” for  </a:t>
            </a:r>
            <a:r>
              <a:rPr lang="en-US" i="1" dirty="0"/>
              <a:t>“</a:t>
            </a:r>
            <a:r>
              <a:rPr lang="en-US" b="1" i="1" dirty="0"/>
              <a:t>Conscious </a:t>
            </a:r>
            <a:r>
              <a:rPr lang="en-US" b="1" i="1" dirty="0" smtClean="0"/>
              <a:t>Capitalism</a:t>
            </a:r>
            <a:r>
              <a:rPr lang="en-US" dirty="0" smtClean="0"/>
              <a:t>” through various kinds of academic programs.</a:t>
            </a:r>
            <a:endParaRPr lang="en-US" dirty="0"/>
          </a:p>
        </p:txBody>
      </p:sp>
      <p:pic>
        <p:nvPicPr>
          <p:cNvPr id="4"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162" y="4114800"/>
            <a:ext cx="579605" cy="149292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usnews.com/img/college-photo_112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76523"/>
            <a:ext cx="3581890" cy="268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4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AT CSUSB</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a:t>
            </a:r>
          </a:p>
          <a:p>
            <a:endParaRPr lang="en-US" dirty="0"/>
          </a:p>
          <a:p>
            <a:endParaRPr lang="en-US" dirty="0" smtClean="0"/>
          </a:p>
          <a:p>
            <a:endParaRPr lang="en-US" dirty="0" smtClean="0"/>
          </a:p>
          <a:p>
            <a:endParaRPr lang="en-US" dirty="0"/>
          </a:p>
          <a:p>
            <a:endParaRPr lang="en-US" dirty="0" smtClean="0"/>
          </a:p>
          <a:p>
            <a:endParaRPr lang="en-US" dirty="0"/>
          </a:p>
          <a:p>
            <a:pPr marL="0" indent="0">
              <a:buNone/>
            </a:pPr>
            <a:endParaRPr lang="en-US" dirty="0" smtClean="0"/>
          </a:p>
          <a:p>
            <a:pPr marL="0" indent="0">
              <a:buNone/>
            </a:pPr>
            <a:r>
              <a:rPr lang="en-US" dirty="0" smtClean="0"/>
              <a:t>We </a:t>
            </a:r>
            <a:r>
              <a:rPr lang="en-US" dirty="0"/>
              <a:t>are developing a sustainability campus here in the Inland Empire that can serve as a leader for institutional strategy on the environment.</a:t>
            </a:r>
          </a:p>
          <a:p>
            <a:endParaRPr lang="en-US" dirty="0"/>
          </a:p>
          <a:p>
            <a:endParaRPr lang="en-US" dirty="0"/>
          </a:p>
        </p:txBody>
      </p:sp>
      <p:pic>
        <p:nvPicPr>
          <p:cNvPr id="4"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162" y="4114800"/>
            <a:ext cx="579605" cy="14929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usnews.com/img/college-photo_11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456592"/>
            <a:ext cx="4212492" cy="31593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28801" y="4106007"/>
            <a:ext cx="3505199" cy="523220"/>
          </a:xfrm>
          <a:prstGeom prst="rect">
            <a:avLst/>
          </a:prstGeom>
          <a:solidFill>
            <a:schemeClr val="bg1"/>
          </a:solidFill>
        </p:spPr>
        <p:txBody>
          <a:bodyPr wrap="square" rtlCol="0">
            <a:spAutoFit/>
          </a:bodyPr>
          <a:lstStyle/>
          <a:p>
            <a:r>
              <a:rPr lang="en-US" sz="1400" b="1" dirty="0" smtClean="0"/>
              <a:t>The Jack H. . Brown College of </a:t>
            </a:r>
          </a:p>
          <a:p>
            <a:r>
              <a:rPr lang="en-US" sz="1400" b="1" dirty="0" smtClean="0"/>
              <a:t>Business &amp; Public Administration</a:t>
            </a:r>
            <a:endParaRPr lang="en-US" sz="1400" b="1" dirty="0"/>
          </a:p>
        </p:txBody>
      </p:sp>
    </p:spTree>
    <p:extLst>
      <p:ext uri="{BB962C8B-B14F-4D97-AF65-F5344CB8AC3E}">
        <p14:creationId xmlns:p14="http://schemas.microsoft.com/office/powerpoint/2010/main" val="41742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a:bodyPr>
          <a:lstStyle/>
          <a:p>
            <a:pPr marL="0" indent="0" algn="ctr">
              <a:buNone/>
            </a:pPr>
            <a:r>
              <a:rPr lang="en-US" dirty="0" smtClean="0"/>
              <a:t>SUSTAINABILITY = </a:t>
            </a:r>
          </a:p>
          <a:p>
            <a:pPr marL="0" indent="0" algn="ctr">
              <a:buNone/>
            </a:pPr>
            <a:r>
              <a:rPr lang="en-US" dirty="0" smtClean="0"/>
              <a:t>Bringing A Closer Balance Between </a:t>
            </a:r>
          </a:p>
          <a:p>
            <a:pPr marL="0" indent="0" algn="ctr">
              <a:buNone/>
            </a:pPr>
            <a:r>
              <a:rPr lang="en-US" dirty="0" smtClean="0"/>
              <a:t>Supply &amp; Demand</a:t>
            </a:r>
          </a:p>
          <a:p>
            <a:pPr marL="0" indent="0" algn="ctr">
              <a:buNone/>
            </a:pPr>
            <a:r>
              <a:rPr lang="en-US" dirty="0" smtClean="0"/>
              <a:t>Through a University Communications Initiative</a:t>
            </a:r>
          </a:p>
          <a:p>
            <a:pPr marL="0" indent="0" algn="ctr">
              <a:buNone/>
            </a:pPr>
            <a:endParaRPr lang="en-US" sz="2800" i="1" dirty="0"/>
          </a:p>
        </p:txBody>
      </p:sp>
      <p:pic>
        <p:nvPicPr>
          <p:cNvPr id="2050" name="Picture 2" descr="Scales Law Justice Balance Weight Court 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421782"/>
            <a:ext cx="3448050"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5225699"/>
            <a:ext cx="1371600" cy="369332"/>
          </a:xfrm>
          <a:prstGeom prst="rect">
            <a:avLst/>
          </a:prstGeom>
          <a:noFill/>
        </p:spPr>
        <p:txBody>
          <a:bodyPr wrap="square" rtlCol="0">
            <a:spAutoFit/>
          </a:bodyPr>
          <a:lstStyle/>
          <a:p>
            <a:r>
              <a:rPr lang="en-US" b="1" dirty="0" smtClean="0"/>
              <a:t>SUPPLY</a:t>
            </a:r>
            <a:endParaRPr lang="en-US" b="1" dirty="0"/>
          </a:p>
        </p:txBody>
      </p:sp>
      <p:sp>
        <p:nvSpPr>
          <p:cNvPr id="6" name="TextBox 5"/>
          <p:cNvSpPr txBox="1"/>
          <p:nvPr/>
        </p:nvSpPr>
        <p:spPr>
          <a:xfrm>
            <a:off x="4991100" y="5225699"/>
            <a:ext cx="1371600" cy="369332"/>
          </a:xfrm>
          <a:prstGeom prst="rect">
            <a:avLst/>
          </a:prstGeom>
          <a:noFill/>
        </p:spPr>
        <p:txBody>
          <a:bodyPr wrap="square" rtlCol="0">
            <a:spAutoFit/>
          </a:bodyPr>
          <a:lstStyle/>
          <a:p>
            <a:r>
              <a:rPr lang="en-US" b="1" dirty="0" smtClean="0"/>
              <a:t>DEMAND</a:t>
            </a:r>
            <a:endParaRPr lang="en-US" b="1" dirty="0"/>
          </a:p>
        </p:txBody>
      </p:sp>
      <p:pic>
        <p:nvPicPr>
          <p:cNvPr id="2051" name="Picture 3" descr="C:\Users\Breena\Pictures\wts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725" y="3276600"/>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co Friendly Footprin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5162" y="4114800"/>
            <a:ext cx="579605" cy="149292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SUS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36525"/>
            <a:ext cx="18192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SUS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875"/>
            <a:ext cx="18192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reena\Pictures\csusb_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1362" y="2159585"/>
            <a:ext cx="2371725" cy="98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2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AN IMBALANCE BETWEEN </a:t>
            </a:r>
            <a:br>
              <a:rPr lang="en-US" b="1" dirty="0" smtClean="0"/>
            </a:br>
            <a:r>
              <a:rPr lang="en-US" b="1" dirty="0" smtClean="0"/>
              <a:t>SUPPLY &amp; DEMAND</a:t>
            </a:r>
            <a:endParaRPr lang="en-US" b="1" dirty="0"/>
          </a:p>
        </p:txBody>
      </p:sp>
      <p:sp>
        <p:nvSpPr>
          <p:cNvPr id="3" name="Content Placeholder 2"/>
          <p:cNvSpPr>
            <a:spLocks noGrp="1"/>
          </p:cNvSpPr>
          <p:nvPr>
            <p:ph sz="quarter" idx="1"/>
          </p:nvPr>
        </p:nvSpPr>
        <p:spPr/>
        <p:txBody>
          <a:bodyPr/>
          <a:lstStyle/>
          <a:p>
            <a:r>
              <a:rPr lang="en-US" dirty="0" smtClean="0"/>
              <a:t>PRESERVING &amp; CONSERVING THE RESOURCES THAT NATURE PROVIDES US  (</a:t>
            </a:r>
            <a:r>
              <a:rPr lang="en-US" u="sng" dirty="0" smtClean="0"/>
              <a:t>FOR FREE IS) </a:t>
            </a:r>
            <a:r>
              <a:rPr lang="en-US" dirty="0" smtClean="0"/>
              <a:t>NECESSARY FOR THE SURVIVAL OF PLANET EARTH ……</a:t>
            </a:r>
          </a:p>
          <a:p>
            <a:endParaRPr lang="en-US" dirty="0"/>
          </a:p>
        </p:txBody>
      </p:sp>
      <p:pic>
        <p:nvPicPr>
          <p:cNvPr id="5"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52400"/>
            <a:ext cx="6286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Justice Scales Orange Libra Comparison H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32822"/>
            <a:ext cx="2638425" cy="2306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76400" y="4343400"/>
            <a:ext cx="1143000" cy="369332"/>
          </a:xfrm>
          <a:prstGeom prst="rect">
            <a:avLst/>
          </a:prstGeom>
          <a:noFill/>
        </p:spPr>
        <p:txBody>
          <a:bodyPr wrap="square" rtlCol="0">
            <a:spAutoFit/>
          </a:bodyPr>
          <a:lstStyle/>
          <a:p>
            <a:endParaRPr lang="en-US" dirty="0"/>
          </a:p>
        </p:txBody>
      </p:sp>
      <p:sp>
        <p:nvSpPr>
          <p:cNvPr id="8" name="TextBox 7"/>
          <p:cNvSpPr txBox="1"/>
          <p:nvPr/>
        </p:nvSpPr>
        <p:spPr>
          <a:xfrm>
            <a:off x="5014546" y="5285861"/>
            <a:ext cx="1295400" cy="369332"/>
          </a:xfrm>
          <a:prstGeom prst="rect">
            <a:avLst/>
          </a:prstGeom>
          <a:noFill/>
        </p:spPr>
        <p:txBody>
          <a:bodyPr wrap="square" rtlCol="0">
            <a:spAutoFit/>
          </a:bodyPr>
          <a:lstStyle/>
          <a:p>
            <a:r>
              <a:rPr lang="en-US" dirty="0" smtClean="0"/>
              <a:t>DEMAND</a:t>
            </a:r>
            <a:endParaRPr lang="en-US" dirty="0"/>
          </a:p>
        </p:txBody>
      </p:sp>
      <p:sp>
        <p:nvSpPr>
          <p:cNvPr id="9" name="TextBox 8"/>
          <p:cNvSpPr txBox="1"/>
          <p:nvPr/>
        </p:nvSpPr>
        <p:spPr>
          <a:xfrm>
            <a:off x="3276600" y="4800600"/>
            <a:ext cx="1143000" cy="369332"/>
          </a:xfrm>
          <a:prstGeom prst="rect">
            <a:avLst/>
          </a:prstGeom>
          <a:noFill/>
        </p:spPr>
        <p:txBody>
          <a:bodyPr wrap="square" rtlCol="0">
            <a:spAutoFit/>
          </a:bodyPr>
          <a:lstStyle/>
          <a:p>
            <a:r>
              <a:rPr lang="en-US" dirty="0" smtClean="0"/>
              <a:t>SUPPLY</a:t>
            </a:r>
            <a:endParaRPr lang="en-US" dirty="0"/>
          </a:p>
        </p:txBody>
      </p:sp>
    </p:spTree>
    <p:extLst>
      <p:ext uri="{BB962C8B-B14F-4D97-AF65-F5344CB8AC3E}">
        <p14:creationId xmlns:p14="http://schemas.microsoft.com/office/powerpoint/2010/main" val="333930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819400" y="1600200"/>
            <a:ext cx="3000692" cy="3000692"/>
          </a:xfrm>
        </p:spPr>
      </p:pic>
      <p:sp>
        <p:nvSpPr>
          <p:cNvPr id="8" name="Rectangle 7"/>
          <p:cNvSpPr/>
          <p:nvPr/>
        </p:nvSpPr>
        <p:spPr>
          <a:xfrm>
            <a:off x="2057400" y="4724400"/>
            <a:ext cx="4876800" cy="830997"/>
          </a:xfrm>
          <a:prstGeom prst="rect">
            <a:avLst/>
          </a:prstGeom>
          <a:solidFill>
            <a:schemeClr val="tx1">
              <a:lumMod val="65000"/>
              <a:lumOff val="35000"/>
            </a:schemeClr>
          </a:solidFill>
        </p:spPr>
        <p:txBody>
          <a:bodyPr wrap="square">
            <a:spAutoFit/>
          </a:bodyPr>
          <a:lstStyle/>
          <a:p>
            <a:pPr algn="ctr"/>
            <a:r>
              <a:rPr lang="en-US" sz="4800" dirty="0" smtClean="0">
                <a:solidFill>
                  <a:schemeClr val="bg1"/>
                </a:solidFill>
              </a:rPr>
              <a:t>THANK YOU!</a:t>
            </a:r>
            <a:endParaRPr lang="en-US" sz="4800" dirty="0">
              <a:solidFill>
                <a:schemeClr val="bg1"/>
              </a:solidFill>
            </a:endParaRPr>
          </a:p>
        </p:txBody>
      </p:sp>
      <p:pic>
        <p:nvPicPr>
          <p:cNvPr id="9" name="Picture 2" descr="Eco Friendly Footprin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887" y="3048000"/>
            <a:ext cx="579605" cy="14929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7324" y="6324600"/>
            <a:ext cx="6781800" cy="369332"/>
          </a:xfrm>
          <a:prstGeom prst="rect">
            <a:avLst/>
          </a:prstGeom>
          <a:noFill/>
        </p:spPr>
        <p:txBody>
          <a:bodyPr wrap="square" rtlCol="0">
            <a:spAutoFit/>
          </a:bodyPr>
          <a:lstStyle/>
          <a:p>
            <a:pPr algn="ctr"/>
            <a:r>
              <a:rPr lang="en-US" dirty="0" err="1" smtClean="0"/>
              <a:t>Breena</a:t>
            </a:r>
            <a:r>
              <a:rPr lang="en-US" dirty="0" smtClean="0"/>
              <a:t> E. Coates, Ph.D., Professor of Corporate Strategy</a:t>
            </a:r>
            <a:endParaRPr lang="en-US" dirty="0"/>
          </a:p>
        </p:txBody>
      </p:sp>
    </p:spTree>
    <p:extLst>
      <p:ext uri="{BB962C8B-B14F-4D97-AF65-F5344CB8AC3E}">
        <p14:creationId xmlns:p14="http://schemas.microsoft.com/office/powerpoint/2010/main" val="285645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triple bottom line—business focus:  PLANET, PEOPLE AND PROFIT</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50640" y="1600200"/>
            <a:ext cx="5080719" cy="4873625"/>
          </a:xfrm>
        </p:spPr>
      </p:pic>
      <p:pic>
        <p:nvPicPr>
          <p:cNvPr id="5" name="Picture 2" descr="Eco Friendly Footprint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52400"/>
            <a:ext cx="6286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6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NATIONS DEFINITION OF SUSTAINABILITY</a:t>
            </a:r>
            <a:endParaRPr lang="en-US" dirty="0"/>
          </a:p>
        </p:txBody>
      </p:sp>
      <p:sp>
        <p:nvSpPr>
          <p:cNvPr id="3" name="Content Placeholder 2"/>
          <p:cNvSpPr>
            <a:spLocks noGrp="1"/>
          </p:cNvSpPr>
          <p:nvPr>
            <p:ph sz="quarter" idx="1"/>
          </p:nvPr>
        </p:nvSpPr>
        <p:spPr/>
        <p:txBody>
          <a:bodyPr/>
          <a:lstStyle/>
          <a:p>
            <a:r>
              <a:rPr lang="en-US" dirty="0"/>
              <a:t>“</a:t>
            </a:r>
            <a:r>
              <a:rPr lang="en-US" sz="2800" i="1" dirty="0"/>
              <a:t>development that meets the needs of the present without compromising the ability of future generations to meet their own needs.”   </a:t>
            </a:r>
            <a:r>
              <a:rPr lang="en-US" sz="2800" dirty="0" smtClean="0"/>
              <a:t> </a:t>
            </a:r>
            <a:r>
              <a:rPr lang="en-US" dirty="0"/>
              <a:t>(World Commission on Environment and Development, 1987).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962400"/>
            <a:ext cx="4013200" cy="240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4114800"/>
            <a:ext cx="62865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60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600200"/>
          </a:xfrm>
        </p:spPr>
        <p:txBody>
          <a:bodyPr>
            <a:noAutofit/>
          </a:bodyPr>
          <a:lstStyle/>
          <a:p>
            <a:pPr algn="ctr"/>
            <a:r>
              <a:rPr lang="en-US" sz="3600" dirty="0" smtClean="0"/>
              <a:t>CORPORATE GOVERNANCE</a:t>
            </a:r>
            <a:br>
              <a:rPr lang="en-US" sz="3600" dirty="0" smtClean="0"/>
            </a:br>
            <a:r>
              <a:rPr lang="en-US" sz="3600" dirty="0" smtClean="0"/>
              <a:t>leadership strategy</a:t>
            </a:r>
            <a:endParaRPr lang="en-US" sz="3600" dirty="0"/>
          </a:p>
        </p:txBody>
      </p:sp>
      <p:sp>
        <p:nvSpPr>
          <p:cNvPr id="3" name="Content Placeholder 2"/>
          <p:cNvSpPr>
            <a:spLocks noGrp="1"/>
          </p:cNvSpPr>
          <p:nvPr>
            <p:ph sz="quarter" idx="1"/>
          </p:nvPr>
        </p:nvSpPr>
        <p:spPr/>
        <p:txBody>
          <a:bodyPr/>
          <a:lstStyle/>
          <a:p>
            <a:endParaRPr lang="en-US" dirty="0" smtClean="0"/>
          </a:p>
          <a:p>
            <a:r>
              <a:rPr lang="en-US" sz="3200" dirty="0" smtClean="0">
                <a:solidFill>
                  <a:schemeClr val="bg2">
                    <a:lumMod val="25000"/>
                  </a:schemeClr>
                </a:solidFill>
              </a:rPr>
              <a:t>CSU—System-wide Mission</a:t>
            </a:r>
          </a:p>
          <a:p>
            <a:pPr lvl="1"/>
            <a:r>
              <a:rPr lang="en-US" dirty="0"/>
              <a:t>The First Assessment of the 2014 Sustainability Policy (2014-2017</a:t>
            </a:r>
            <a:r>
              <a:rPr lang="en-US" dirty="0" smtClean="0"/>
              <a:t>)</a:t>
            </a:r>
          </a:p>
          <a:p>
            <a:r>
              <a:rPr lang="en-US" sz="2800" dirty="0" smtClean="0">
                <a:solidFill>
                  <a:schemeClr val="bg2">
                    <a:lumMod val="25000"/>
                  </a:schemeClr>
                </a:solidFill>
              </a:rPr>
              <a:t>CSUSB—Strategic Values</a:t>
            </a:r>
          </a:p>
          <a:p>
            <a:pPr lvl="1"/>
            <a:r>
              <a:rPr lang="en-US" dirty="0" smtClean="0"/>
              <a:t>Resilient CSUSB Plan</a:t>
            </a:r>
          </a:p>
          <a:p>
            <a:r>
              <a:rPr lang="en-US" sz="2800" dirty="0" smtClean="0">
                <a:solidFill>
                  <a:schemeClr val="bg2">
                    <a:lumMod val="25000"/>
                  </a:schemeClr>
                </a:solidFill>
              </a:rPr>
              <a:t>Jack Brown Business College--Strategic Mission</a:t>
            </a:r>
          </a:p>
          <a:p>
            <a:pPr lvl="1"/>
            <a:r>
              <a:rPr lang="en-US" dirty="0" smtClean="0"/>
              <a:t>Mission Statement</a:t>
            </a:r>
          </a:p>
          <a:p>
            <a:pPr lvl="1"/>
            <a:r>
              <a:rPr lang="en-US" dirty="0" smtClean="0"/>
              <a:t>Partnership with U.N. Global Compact </a:t>
            </a:r>
          </a:p>
          <a:p>
            <a:endParaRPr lang="en-US" dirty="0"/>
          </a:p>
        </p:txBody>
      </p:sp>
      <p:pic>
        <p:nvPicPr>
          <p:cNvPr id="4"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152400"/>
            <a:ext cx="6286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4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Strategic linkages to sustainability</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27430973"/>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rot="1815671">
            <a:off x="1272840" y="2849621"/>
            <a:ext cx="457200" cy="822483"/>
          </a:xfrm>
          <a:prstGeom prs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038600" y="2438400"/>
            <a:ext cx="381000" cy="3810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0121018">
            <a:off x="6602915" y="2608807"/>
            <a:ext cx="458524" cy="74381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Eco Friendly Footprint Illust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304800"/>
            <a:ext cx="6286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1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89"/>
            <a:ext cx="7620000" cy="2408238"/>
          </a:xfrm>
          <a:solidFill>
            <a:schemeClr val="accent1">
              <a:lumMod val="20000"/>
              <a:lumOff val="80000"/>
            </a:schemeClr>
          </a:solidFill>
        </p:spPr>
        <p:txBody>
          <a:bodyPr>
            <a:normAutofit fontScale="90000"/>
          </a:bodyPr>
          <a:lstStyle/>
          <a:p>
            <a:r>
              <a:rPr lang="en-US" sz="4400" b="1" dirty="0" smtClean="0"/>
              <a:t>The sustainability show </a:t>
            </a:r>
            <a:r>
              <a:rPr lang="en-US" sz="4000" dirty="0" smtClean="0"/>
              <a:t/>
            </a:r>
            <a:br>
              <a:rPr lang="en-US" sz="4000" dirty="0" smtClean="0"/>
            </a:br>
            <a:r>
              <a:rPr lang="en-US" sz="4000" i="1" dirty="0" smtClean="0"/>
              <a:t>on CSUSB Coyote</a:t>
            </a:r>
            <a:br>
              <a:rPr lang="en-US" sz="4000" i="1" dirty="0" smtClean="0"/>
            </a:br>
            <a:r>
              <a:rPr lang="en-US" sz="4000" i="1" dirty="0" smtClean="0"/>
              <a:t>Talk Radio </a:t>
            </a:r>
            <a:r>
              <a:rPr lang="en-US" sz="4400" i="1" dirty="0" smtClean="0"/>
              <a:t/>
            </a:r>
            <a:br>
              <a:rPr lang="en-US" sz="4400" i="1" dirty="0" smtClean="0"/>
            </a:br>
            <a:r>
              <a:rPr lang="en-US" sz="5300" i="1" dirty="0" smtClean="0"/>
              <a:t>IS BORN!</a:t>
            </a:r>
            <a:endParaRPr lang="en-US" sz="5300" i="1" dirty="0"/>
          </a:p>
        </p:txBody>
      </p:sp>
      <p:pic>
        <p:nvPicPr>
          <p:cNvPr id="4" name="Content Placeholder 3"/>
          <p:cNvPicPr>
            <a:picLocks noGrp="1" noChangeAspect="1"/>
          </p:cNvPicPr>
          <p:nvPr>
            <p:ph sz="quarter" idx="1"/>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r="49144"/>
          <a:stretch/>
        </p:blipFill>
        <p:spPr>
          <a:xfrm>
            <a:off x="366549" y="2847801"/>
            <a:ext cx="3572201" cy="1773159"/>
          </a:xfrm>
        </p:spPr>
      </p:pic>
      <p:grpSp>
        <p:nvGrpSpPr>
          <p:cNvPr id="5" name="Group 2"/>
          <p:cNvGrpSpPr>
            <a:grpSpLocks/>
          </p:cNvGrpSpPr>
          <p:nvPr/>
        </p:nvGrpSpPr>
        <p:grpSpPr bwMode="auto">
          <a:xfrm>
            <a:off x="4419600" y="1015988"/>
            <a:ext cx="4724400" cy="6019634"/>
            <a:chOff x="-163" y="9"/>
            <a:chExt cx="6086" cy="8117"/>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 y="9"/>
              <a:ext cx="6086" cy="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0" y="4598"/>
              <a:ext cx="5760" cy="889"/>
              <a:chOff x="0" y="4598"/>
              <a:chExt cx="5760" cy="889"/>
            </a:xfrm>
          </p:grpSpPr>
          <p:sp>
            <p:nvSpPr>
              <p:cNvPr id="7" name="Freeform 5"/>
              <p:cNvSpPr>
                <a:spLocks/>
              </p:cNvSpPr>
              <p:nvPr/>
            </p:nvSpPr>
            <p:spPr bwMode="auto">
              <a:xfrm>
                <a:off x="0" y="4598"/>
                <a:ext cx="5760" cy="889"/>
              </a:xfrm>
              <a:custGeom>
                <a:avLst/>
                <a:gdLst>
                  <a:gd name="T0" fmla="*/ 0 w 5760"/>
                  <a:gd name="T1" fmla="+- 0 5487 4598"/>
                  <a:gd name="T2" fmla="*/ 5487 h 889"/>
                  <a:gd name="T3" fmla="*/ 5760 w 5760"/>
                  <a:gd name="T4" fmla="+- 0 5487 4598"/>
                  <a:gd name="T5" fmla="*/ 5487 h 889"/>
                  <a:gd name="T6" fmla="*/ 5760 w 5760"/>
                  <a:gd name="T7" fmla="+- 0 4598 4598"/>
                  <a:gd name="T8" fmla="*/ 4598 h 889"/>
                  <a:gd name="T9" fmla="*/ 0 w 5760"/>
                  <a:gd name="T10" fmla="+- 0 4598 4598"/>
                  <a:gd name="T11" fmla="*/ 4598 h 889"/>
                  <a:gd name="T12" fmla="*/ 0 w 5760"/>
                  <a:gd name="T13" fmla="+- 0 5487 4598"/>
                  <a:gd name="T14" fmla="*/ 5487 h 889"/>
                </a:gdLst>
                <a:ahLst/>
                <a:cxnLst>
                  <a:cxn ang="0">
                    <a:pos x="T0" y="T2"/>
                  </a:cxn>
                  <a:cxn ang="0">
                    <a:pos x="T3" y="T5"/>
                  </a:cxn>
                  <a:cxn ang="0">
                    <a:pos x="T6" y="T8"/>
                  </a:cxn>
                  <a:cxn ang="0">
                    <a:pos x="T9" y="T11"/>
                  </a:cxn>
                  <a:cxn ang="0">
                    <a:pos x="T12" y="T14"/>
                  </a:cxn>
                </a:cxnLst>
                <a:rect l="0" t="0" r="r" b="b"/>
                <a:pathLst>
                  <a:path w="5760" h="889">
                    <a:moveTo>
                      <a:pt x="0" y="889"/>
                    </a:moveTo>
                    <a:lnTo>
                      <a:pt x="5760" y="889"/>
                    </a:lnTo>
                    <a:lnTo>
                      <a:pt x="5760" y="0"/>
                    </a:lnTo>
                    <a:lnTo>
                      <a:pt x="0" y="0"/>
                    </a:lnTo>
                    <a:lnTo>
                      <a:pt x="0" y="88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1" y="4598"/>
                <a:ext cx="1330"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 y="4728"/>
                <a:ext cx="69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 y="4990"/>
                <a:ext cx="69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346"/>
                <a:ext cx="5760" cy="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3" name="Picture 2" descr="Eco Friendly Footprint Illustr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4760537"/>
            <a:ext cx="6286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4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THREE PILLARS OF THE SUSTAINABILITY RADIO TALK SHOW</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99097333"/>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Eco Friendly Footprint Illust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162" y="4114800"/>
            <a:ext cx="579605" cy="14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3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CONTENT </a:t>
            </a:r>
            <a:endParaRPr lang="en-US" dirty="0"/>
          </a:p>
        </p:txBody>
      </p:sp>
      <p:sp>
        <p:nvSpPr>
          <p:cNvPr id="3" name="Content Placeholder 2"/>
          <p:cNvSpPr>
            <a:spLocks noGrp="1"/>
          </p:cNvSpPr>
          <p:nvPr>
            <p:ph sz="quarter" idx="1"/>
          </p:nvPr>
        </p:nvSpPr>
        <p:spPr/>
        <p:txBody>
          <a:bodyPr/>
          <a:lstStyle/>
          <a:p>
            <a:r>
              <a:rPr lang="en-US" dirty="0"/>
              <a:t>Each show is calibrated with themes and guest appearances on a variety of </a:t>
            </a:r>
            <a:r>
              <a:rPr lang="en-US" dirty="0" smtClean="0"/>
              <a:t>subjects, with at least three experts—on such topics as: </a:t>
            </a:r>
            <a:endParaRPr lang="en-US" dirty="0"/>
          </a:p>
        </p:txBody>
      </p:sp>
      <p:sp>
        <p:nvSpPr>
          <p:cNvPr id="6" name="TextBox 5"/>
          <p:cNvSpPr txBox="1"/>
          <p:nvPr/>
        </p:nvSpPr>
        <p:spPr>
          <a:xfrm rot="971915">
            <a:off x="939773" y="3151848"/>
            <a:ext cx="1981200" cy="646331"/>
          </a:xfrm>
          <a:prstGeom prst="rect">
            <a:avLst/>
          </a:prstGeom>
          <a:solidFill>
            <a:schemeClr val="accent2">
              <a:lumMod val="75000"/>
            </a:schemeClr>
          </a:solidFill>
        </p:spPr>
        <p:txBody>
          <a:bodyPr wrap="square" rtlCol="0">
            <a:spAutoFit/>
          </a:bodyPr>
          <a:lstStyle/>
          <a:p>
            <a:pPr algn="ctr"/>
            <a:r>
              <a:rPr lang="en-US" dirty="0" smtClean="0"/>
              <a:t>PLASTIC PESTILENCE</a:t>
            </a:r>
            <a:endParaRPr lang="en-US" dirty="0"/>
          </a:p>
        </p:txBody>
      </p:sp>
      <p:sp>
        <p:nvSpPr>
          <p:cNvPr id="7" name="Flowchart: Decision 6"/>
          <p:cNvSpPr/>
          <p:nvPr/>
        </p:nvSpPr>
        <p:spPr>
          <a:xfrm>
            <a:off x="2971800" y="2819400"/>
            <a:ext cx="2514600" cy="9561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E-WASTE</a:t>
            </a:r>
            <a:endParaRPr lang="en-US" dirty="0"/>
          </a:p>
        </p:txBody>
      </p:sp>
      <p:sp>
        <p:nvSpPr>
          <p:cNvPr id="8" name="Oval 7"/>
          <p:cNvSpPr/>
          <p:nvPr/>
        </p:nvSpPr>
        <p:spPr>
          <a:xfrm rot="913887">
            <a:off x="3429000" y="4267200"/>
            <a:ext cx="26670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CONSCIOUS CAPITALISM</a:t>
            </a:r>
            <a:endParaRPr lang="en-US" dirty="0"/>
          </a:p>
        </p:txBody>
      </p:sp>
      <p:sp>
        <p:nvSpPr>
          <p:cNvPr id="9" name="Hexagon 8"/>
          <p:cNvSpPr/>
          <p:nvPr/>
        </p:nvSpPr>
        <p:spPr>
          <a:xfrm rot="20690543">
            <a:off x="6048608" y="2499698"/>
            <a:ext cx="1981200" cy="1066800"/>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ETHICAL</a:t>
            </a:r>
          </a:p>
          <a:p>
            <a:pPr algn="ctr"/>
            <a:r>
              <a:rPr lang="en-US" dirty="0" smtClean="0"/>
              <a:t>LDRSHP</a:t>
            </a:r>
            <a:endParaRPr lang="en-US" dirty="0"/>
          </a:p>
        </p:txBody>
      </p:sp>
      <p:sp>
        <p:nvSpPr>
          <p:cNvPr id="10" name="Flowchart: Alternate Process 9"/>
          <p:cNvSpPr/>
          <p:nvPr/>
        </p:nvSpPr>
        <p:spPr>
          <a:xfrm rot="20028190">
            <a:off x="1207299" y="4468859"/>
            <a:ext cx="2057400" cy="914400"/>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OUR ECOLOGICAL FOOTPRINT</a:t>
            </a:r>
            <a:endParaRPr lang="en-US" dirty="0"/>
          </a:p>
        </p:txBody>
      </p:sp>
      <p:sp>
        <p:nvSpPr>
          <p:cNvPr id="11" name="Flowchart: Predefined Process 10"/>
          <p:cNvSpPr/>
          <p:nvPr/>
        </p:nvSpPr>
        <p:spPr>
          <a:xfrm rot="483274">
            <a:off x="5807318" y="3954725"/>
            <a:ext cx="2303585" cy="8382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CLEAN ENERGY</a:t>
            </a:r>
            <a:endParaRPr lang="en-US" dirty="0"/>
          </a:p>
        </p:txBody>
      </p:sp>
      <p:sp>
        <p:nvSpPr>
          <p:cNvPr id="12" name="Flowchart: Display 11"/>
          <p:cNvSpPr/>
          <p:nvPr/>
        </p:nvSpPr>
        <p:spPr>
          <a:xfrm>
            <a:off x="2438400" y="5638801"/>
            <a:ext cx="1714500" cy="876208"/>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FOOD WASTE</a:t>
            </a:r>
            <a:endParaRPr lang="en-US" dirty="0"/>
          </a:p>
        </p:txBody>
      </p:sp>
      <p:sp>
        <p:nvSpPr>
          <p:cNvPr id="13" name="Teardrop 12"/>
          <p:cNvSpPr/>
          <p:nvPr/>
        </p:nvSpPr>
        <p:spPr>
          <a:xfrm rot="1462147">
            <a:off x="4505323" y="5735143"/>
            <a:ext cx="2133601" cy="876209"/>
          </a:xfrm>
          <a:prstGeom prst="teardrop">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ETHTICAL FINANCE</a:t>
            </a:r>
            <a:endParaRPr lang="en-US" dirty="0"/>
          </a:p>
        </p:txBody>
      </p:sp>
      <p:sp>
        <p:nvSpPr>
          <p:cNvPr id="14" name="Trapezoid 13"/>
          <p:cNvSpPr/>
          <p:nvPr/>
        </p:nvSpPr>
        <p:spPr>
          <a:xfrm>
            <a:off x="7110263" y="5070230"/>
            <a:ext cx="1710136" cy="1295400"/>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OTHER</a:t>
            </a:r>
            <a:r>
              <a:rPr lang="en-US" dirty="0" smtClean="0"/>
              <a:t>…</a:t>
            </a:r>
          </a:p>
        </p:txBody>
      </p:sp>
      <p:pic>
        <p:nvPicPr>
          <p:cNvPr id="15" name="Picture 2" descr="Eco Friendly Footprint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744" y="754591"/>
            <a:ext cx="579605" cy="14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81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573</TotalTime>
  <Words>595</Words>
  <Application>Microsoft Office PowerPoint</Application>
  <PresentationFormat>On-screen Show (4:3)</PresentationFormat>
  <Paragraphs>100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PowerPoint Presentation</vt:lpstr>
      <vt:lpstr>AN IMBALANCE BETWEEN  SUPPLY &amp; DEMAND</vt:lpstr>
      <vt:lpstr>The triple bottom line—business focus:  PLANET, PEOPLE AND PROFIT</vt:lpstr>
      <vt:lpstr>THE UNITED NATIONS DEFINITION OF SUSTAINABILITY</vt:lpstr>
      <vt:lpstr>CORPORATE GOVERNANCE leadership strategy</vt:lpstr>
      <vt:lpstr>Strategic linkages to sustainability</vt:lpstr>
      <vt:lpstr>The sustainability show  on CSUSB Coyote Talk Radio  IS BORN!</vt:lpstr>
      <vt:lpstr>THREE PILLARS OF THE SUSTAINABILITY RADIO TALK SHOW</vt:lpstr>
      <vt:lpstr>The CONTENT </vt:lpstr>
      <vt:lpstr>The radio platform in action</vt:lpstr>
      <vt:lpstr>PowerPoint Presentation</vt:lpstr>
      <vt:lpstr>RADIO-ENGINEER--Graduate Student Involvement</vt:lpstr>
      <vt:lpstr>THE SUSTAINABILITY SHOW IS ARCHIVED IN THE SOUND CLOUD</vt:lpstr>
      <vt:lpstr>HOW TO REACH THE  SUSTAINABILITY SHOW  in Real time</vt:lpstr>
      <vt:lpstr>SYSTEM OF SUSTAINABILITY</vt:lpstr>
      <vt:lpstr>CAPITALISM &amp; SUSTAINABILITY—is a “CONSCIOUS CAPITALISM”</vt:lpstr>
      <vt:lpstr>SUSTAINABILITY &amp; BUSINESS COLLEGES</vt:lpstr>
      <vt:lpstr>SUSTAINABILITY AT CSUSB</vt:lpstr>
      <vt:lpstr>PowerPoint Presentation</vt:lpstr>
      <vt:lpstr>PowerPoint Presentation</vt:lpstr>
    </vt:vector>
  </TitlesOfParts>
  <Company>CSUSB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 action</dc:title>
  <dc:creator>Breena E. Coates</dc:creator>
  <cp:lastModifiedBy>Breena E. Coates</cp:lastModifiedBy>
  <cp:revision>89</cp:revision>
  <cp:lastPrinted>2018-10-17T17:07:58Z</cp:lastPrinted>
  <dcterms:created xsi:type="dcterms:W3CDTF">2018-08-25T16:19:26Z</dcterms:created>
  <dcterms:modified xsi:type="dcterms:W3CDTF">2018-12-17T16:49:28Z</dcterms:modified>
</cp:coreProperties>
</file>