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FBECC-2BBF-8149-A203-ECDFE347376D}" type="datetimeFigureOut">
              <a:rPr lang="en-US" smtClean="0"/>
              <a:t>9/26/14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5A439-C6BB-6C46-A5B5-0A0F879B4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81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F4AD5-803B-AB40-83D6-6862F45865F3}" type="datetimeFigureOut">
              <a:rPr lang="en-US" smtClean="0"/>
              <a:t>9/26/14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88FB0-5F30-F94C-96C7-5BC53C5D8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67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Lit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0553-C19D-984B-BB16-ABE28D13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9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Lit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0553-C19D-984B-BB16-ABE28D13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4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Lit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0553-C19D-984B-BB16-ABE28D13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0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Lit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0553-C19D-984B-BB16-ABE28D13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7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Lit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0553-C19D-984B-BB16-ABE28D13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0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Lit Center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0553-C19D-984B-BB16-ABE28D13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4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Lit Center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0553-C19D-984B-BB16-ABE28D13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5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Lit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0553-C19D-984B-BB16-ABE28D13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Lit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0553-C19D-984B-BB16-ABE28D13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56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Lit Center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0553-C19D-984B-BB16-ABE28D13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6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Lit Center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0553-C19D-984B-BB16-ABE28D13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0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Lit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F0553-C19D-984B-BB16-ABE28D13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686098"/>
            <a:ext cx="3124200" cy="1294805"/>
          </a:xfrm>
          <a:solidFill>
            <a:schemeClr val="accent3"/>
          </a:solidFill>
          <a:ln w="76200" cmpd="sng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600" dirty="0" smtClean="0">
                <a:latin typeface="Rockwell Extra Bold" charset="0"/>
                <a:cs typeface="+mj-cs"/>
              </a:rPr>
              <a:t>SQ3R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0903"/>
            <a:ext cx="6400800" cy="3353098"/>
          </a:xfrm>
          <a:ln w="76200" cmpd="sng"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Rockwell Extra Bold" charset="0"/>
                <a:cs typeface="+mn-cs"/>
              </a:rPr>
              <a:t>S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lackadder ITC" charset="0"/>
                <a:cs typeface="+mn-cs"/>
              </a:rPr>
              <a:t>urvey</a:t>
            </a:r>
          </a:p>
          <a:p>
            <a:pPr eaLnBrk="1" hangingPunct="1">
              <a:defRPr/>
            </a:pP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Rockwell Extra Bold" charset="0"/>
                <a:cs typeface="+mn-cs"/>
              </a:rPr>
              <a:t>Q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lackadder ITC" charset="0"/>
                <a:cs typeface="+mn-cs"/>
              </a:rPr>
              <a:t>uestion</a:t>
            </a:r>
          </a:p>
          <a:p>
            <a:pPr eaLnBrk="1" hangingPunct="1">
              <a:defRPr/>
            </a:pP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Rockwell Extra Bold" charset="0"/>
                <a:cs typeface="+mn-cs"/>
              </a:rPr>
              <a:t>R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lackadder ITC" charset="0"/>
                <a:cs typeface="+mn-cs"/>
              </a:rPr>
              <a:t>ead</a:t>
            </a:r>
          </a:p>
          <a:p>
            <a:pPr eaLnBrk="1" hangingPunct="1">
              <a:defRPr/>
            </a:pP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Rockwell Extra Bold" charset="0"/>
                <a:cs typeface="+mn-cs"/>
              </a:rPr>
              <a:t>R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lackadder ITC" charset="0"/>
                <a:cs typeface="+mn-cs"/>
              </a:rPr>
              <a:t>espond</a:t>
            </a:r>
          </a:p>
          <a:p>
            <a:pPr eaLnBrk="1" hangingPunct="1">
              <a:defRPr/>
            </a:pP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Rockwell Extra Bold" charset="0"/>
                <a:cs typeface="+mn-cs"/>
              </a:rPr>
              <a:t>R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lackadder ITC" charset="0"/>
                <a:cs typeface="+mn-cs"/>
              </a:rPr>
              <a:t>eview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Lit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0553-C19D-984B-BB16-ABE28D13AB53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 descr="stk19948b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4" y="4162421"/>
            <a:ext cx="3151887" cy="2193930"/>
          </a:xfrm>
          <a:prstGeom prst="rect">
            <a:avLst/>
          </a:prstGeom>
        </p:spPr>
      </p:pic>
      <p:pic>
        <p:nvPicPr>
          <p:cNvPr id="8" name="Picture 7" descr="AA0392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53" y="188132"/>
            <a:ext cx="3215647" cy="329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7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2"/>
            <a:ext cx="8229600" cy="1214438"/>
          </a:xfrm>
          <a:ln w="38100"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/>
            </a:r>
            <a:br>
              <a:rPr lang="en-US" b="1" dirty="0" smtClean="0">
                <a:cs typeface="+mj-cs"/>
              </a:rPr>
            </a:br>
            <a:r>
              <a:rPr lang="en-US" b="1" dirty="0" smtClean="0">
                <a:latin typeface="Rockwell Extra Bold"/>
                <a:cs typeface="Rockwell Extra Bold"/>
              </a:rPr>
              <a:t>Comprehension Strategy</a:t>
            </a:r>
            <a:r>
              <a:rPr lang="en-US" b="1" dirty="0" smtClean="0">
                <a:cs typeface="+mj-cs"/>
              </a:rPr>
              <a:t/>
            </a:r>
            <a:br>
              <a:rPr lang="en-US" b="1" dirty="0" smtClean="0">
                <a:cs typeface="+mj-cs"/>
              </a:rPr>
            </a:br>
            <a:endParaRPr lang="en-US" b="1" dirty="0" smtClean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57150">
            <a:solidFill>
              <a:srgbClr val="000090"/>
            </a:solidFill>
          </a:ln>
          <a:effectLst>
            <a:glow rad="139700">
              <a:schemeClr val="tx2">
                <a:lumMod val="60000"/>
                <a:lumOff val="40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algn="ctr" eaLnBrk="1" hangingPunct="1">
              <a:buFont typeface="Wingdings" charset="2"/>
              <a:buChar char="q"/>
              <a:defRPr/>
            </a:pPr>
            <a:r>
              <a:rPr lang="en-US" b="1" dirty="0" smtClean="0">
                <a:latin typeface="Rockwell"/>
                <a:cs typeface="Rockwell"/>
              </a:rPr>
              <a:t>Informational/expository text</a:t>
            </a:r>
          </a:p>
          <a:p>
            <a:pPr algn="ctr" eaLnBrk="1" hangingPunct="1">
              <a:buFont typeface="Wingdings" charset="2"/>
              <a:buChar char="q"/>
              <a:defRPr/>
            </a:pPr>
            <a:endParaRPr lang="en-US" b="1" dirty="0" smtClean="0">
              <a:latin typeface="Rockwell"/>
              <a:cs typeface="Rockwell"/>
            </a:endParaRPr>
          </a:p>
          <a:p>
            <a:pPr algn="ctr" eaLnBrk="1" hangingPunct="1">
              <a:buFont typeface="Wingdings" charset="2"/>
              <a:buChar char="q"/>
              <a:defRPr/>
            </a:pPr>
            <a:r>
              <a:rPr lang="en-US" b="1" dirty="0" smtClean="0">
                <a:latin typeface="Rockwell"/>
                <a:cs typeface="Rockwell"/>
              </a:rPr>
              <a:t>Test taking strategy</a:t>
            </a:r>
          </a:p>
          <a:p>
            <a:pPr algn="ctr" eaLnBrk="1" hangingPunct="1">
              <a:buFont typeface="Wingdings" charset="2"/>
              <a:buChar char="q"/>
              <a:defRPr/>
            </a:pPr>
            <a:endParaRPr lang="en-US" b="1" dirty="0" smtClean="0">
              <a:latin typeface="Rockwell"/>
              <a:cs typeface="Rockwell"/>
            </a:endParaRPr>
          </a:p>
          <a:p>
            <a:pPr algn="ctr" eaLnBrk="1" hangingPunct="1">
              <a:buFont typeface="Wingdings" charset="2"/>
              <a:buChar char="q"/>
              <a:defRPr/>
            </a:pPr>
            <a:r>
              <a:rPr lang="en-US" b="1" dirty="0" smtClean="0">
                <a:latin typeface="Rockwell"/>
                <a:cs typeface="Rockwell"/>
              </a:rPr>
              <a:t>Model/teach strategy using guided release</a:t>
            </a:r>
          </a:p>
          <a:p>
            <a:pPr algn="ctr" eaLnBrk="1" hangingPunct="1">
              <a:buFont typeface="Wingdings" charset="2"/>
              <a:buChar char="q"/>
              <a:defRPr/>
            </a:pPr>
            <a:endParaRPr lang="en-US" b="1" dirty="0" smtClean="0">
              <a:latin typeface="Rockwell"/>
              <a:cs typeface="Rockwell"/>
            </a:endParaRPr>
          </a:p>
          <a:p>
            <a:pPr algn="ctr" eaLnBrk="1" hangingPunct="1">
              <a:buFont typeface="Wingdings" charset="2"/>
              <a:buChar char="q"/>
              <a:defRPr/>
            </a:pPr>
            <a:r>
              <a:rPr lang="en-US" b="1" dirty="0" smtClean="0">
                <a:latin typeface="Rockwell"/>
                <a:cs typeface="Rockwell"/>
              </a:rPr>
              <a:t>Students must internalize the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Lit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0553-C19D-984B-BB16-ABE28D13AB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2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latin typeface="Rockwell Extra Bold" charset="0"/>
                <a:cs typeface="+mj-cs"/>
              </a:rPr>
              <a:t>Survey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9903"/>
            <a:ext cx="8229600" cy="4829472"/>
          </a:xfr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>
            <a:glow rad="139700">
              <a:schemeClr val="accent5">
                <a:lumMod val="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charset="2"/>
              <a:buChar char=""/>
              <a:defRPr/>
            </a:pPr>
            <a:r>
              <a:rPr lang="en-US" sz="3600" dirty="0" smtClean="0">
                <a:latin typeface="Rockwell Extra Bold" charset="0"/>
                <a:cs typeface="+mn-cs"/>
              </a:rPr>
              <a:t>  Scan the title, subtitles,  pictures, captions, charts, graphs, anything in  margins, </a:t>
            </a:r>
            <a:r>
              <a:rPr lang="en-US" sz="4400" b="1" dirty="0" smtClean="0">
                <a:latin typeface="Rockwell Extra Bold" charset="0"/>
                <a:cs typeface="+mn-cs"/>
              </a:rPr>
              <a:t>bold</a:t>
            </a:r>
            <a:r>
              <a:rPr lang="en-US" sz="3600" b="1" dirty="0" smtClean="0">
                <a:latin typeface="Rockwell Extra Bold" charset="0"/>
                <a:cs typeface="+mn-cs"/>
              </a:rPr>
              <a:t>,</a:t>
            </a:r>
          </a:p>
          <a:p>
            <a:pPr marL="0" indent="0" algn="ctr" eaLnBrk="1" hangingPunct="1">
              <a:buNone/>
              <a:defRPr/>
            </a:pPr>
            <a:r>
              <a:rPr lang="en-US" sz="3600" dirty="0" smtClean="0">
                <a:latin typeface="Rockwell Extra Bold" charset="0"/>
                <a:cs typeface="+mn-cs"/>
              </a:rPr>
              <a:t> </a:t>
            </a:r>
            <a:r>
              <a:rPr lang="en-US" sz="3600" b="1" i="1" dirty="0" smtClean="0">
                <a:latin typeface="Rockwell Extra Bold" charset="0"/>
                <a:cs typeface="+mn-cs"/>
              </a:rPr>
              <a:t>italics, or  </a:t>
            </a:r>
            <a:r>
              <a:rPr lang="en-US" sz="3600" b="1" u="sng" dirty="0" smtClean="0">
                <a:latin typeface="Rockwell Extra Bold" charset="0"/>
                <a:cs typeface="+mn-cs"/>
              </a:rPr>
              <a:t>underlined, </a:t>
            </a:r>
          </a:p>
          <a:p>
            <a:pPr marL="0" indent="0" algn="ctr" eaLnBrk="1" hangingPunct="1">
              <a:buNone/>
              <a:defRPr/>
            </a:pPr>
            <a:r>
              <a:rPr lang="en-US" sz="3600" b="1" dirty="0" smtClean="0">
                <a:latin typeface="Rockwell Extra Bold" charset="0"/>
                <a:cs typeface="+mn-cs"/>
              </a:rPr>
              <a:t>or  in  </a:t>
            </a:r>
            <a:r>
              <a:rPr lang="en-US" sz="5400" b="1" dirty="0" smtClean="0">
                <a:solidFill>
                  <a:srgbClr val="0000FF"/>
                </a:solidFill>
                <a:latin typeface="Apple Casual"/>
                <a:cs typeface="Apple Casual"/>
              </a:rPr>
              <a:t>C</a:t>
            </a:r>
            <a:r>
              <a:rPr lang="en-US" sz="5400" b="1" dirty="0" smtClean="0">
                <a:solidFill>
                  <a:srgbClr val="800000"/>
                </a:solidFill>
                <a:latin typeface="Apple Casual"/>
                <a:cs typeface="Apple Casual"/>
              </a:rPr>
              <a:t>O</a:t>
            </a:r>
            <a:r>
              <a:rPr lang="en-US" sz="5400" b="1" dirty="0" smtClean="0">
                <a:solidFill>
                  <a:srgbClr val="660066"/>
                </a:solidFill>
                <a:latin typeface="Apple Casual"/>
                <a:cs typeface="Apple Casual"/>
              </a:rPr>
              <a:t>L</a:t>
            </a:r>
            <a:r>
              <a:rPr lang="en-US" sz="5400" b="1" dirty="0" smtClean="0">
                <a:solidFill>
                  <a:srgbClr val="008000"/>
                </a:solidFill>
                <a:latin typeface="Apple Casual"/>
                <a:cs typeface="Apple Casual"/>
              </a:rPr>
              <a:t>O</a:t>
            </a:r>
            <a:r>
              <a:rPr lang="en-US" sz="5400" b="1" dirty="0" smtClean="0">
                <a:solidFill>
                  <a:srgbClr val="FF6600"/>
                </a:solidFill>
                <a:latin typeface="Apple Casual"/>
                <a:cs typeface="Apple Casual"/>
              </a:rPr>
              <a:t>R</a:t>
            </a:r>
            <a:endParaRPr lang="en-US" sz="5400" b="1" dirty="0" smtClean="0">
              <a:latin typeface="Apple Casual"/>
              <a:cs typeface="Apple Casual"/>
            </a:endParaRPr>
          </a:p>
          <a:p>
            <a:pPr eaLnBrk="1" hangingPunct="1">
              <a:defRPr/>
            </a:pPr>
            <a:endParaRPr lang="en-US" sz="3600" b="1" i="1" u="sng" dirty="0" smtClean="0">
              <a:latin typeface="Rockwell Extra Bold" charset="0"/>
              <a:cs typeface="+mn-cs"/>
            </a:endParaRPr>
          </a:p>
          <a:p>
            <a:pPr algn="ctr" eaLnBrk="1" hangingPunct="1">
              <a:buFont typeface="Wingdings" charset="2"/>
              <a:buChar char=""/>
              <a:defRPr/>
            </a:pPr>
            <a:r>
              <a:rPr lang="en-US" sz="3600" b="1" i="1" dirty="0">
                <a:latin typeface="Rockwell Extra Bold" charset="0"/>
              </a:rPr>
              <a:t> </a:t>
            </a:r>
            <a:r>
              <a:rPr lang="en-US" sz="3600" b="1" i="1" dirty="0" smtClean="0">
                <a:latin typeface="Rockwell Extra Bold" charset="0"/>
              </a:rPr>
              <a:t> </a:t>
            </a:r>
            <a:r>
              <a:rPr lang="en-US" sz="3600" b="1" i="1" u="sng" dirty="0" smtClean="0">
                <a:latin typeface="Rockwell Extra Bold" charset="0"/>
                <a:cs typeface="+mn-cs"/>
              </a:rPr>
              <a:t>Predict  why  important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Lit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0553-C19D-984B-BB16-ABE28D13AB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5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>
                <a:latin typeface="Rockwell Extra Bold" charset="0"/>
                <a:cs typeface="+mj-cs"/>
              </a:rPr>
              <a:t>Question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75"/>
            <a:ext cx="8229600" cy="5258098"/>
          </a:xfr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sz="2800" dirty="0">
                <a:latin typeface="Rockwell Extra Bold" charset="0"/>
              </a:rPr>
              <a:t>What is the purpose 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sz="2800" dirty="0">
                <a:latin typeface="Rockwell Extra Bold" charset="0"/>
              </a:rPr>
              <a:t>for reading this?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latin typeface="Rockwell Extra Bold" charset="0"/>
              <a:cs typeface="+mn-cs"/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n-US" sz="2800" dirty="0" smtClean="0">
                <a:latin typeface="Rockwell Extra Bold" charset="0"/>
                <a:cs typeface="+mn-cs"/>
              </a:rPr>
              <a:t>Anticipate, predict what is                             going to be asked,  develop own questions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endParaRPr lang="en-US" sz="2800" dirty="0" smtClean="0">
              <a:latin typeface="Rockwell Extra Bold" charset="0"/>
              <a:cs typeface="+mn-cs"/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endParaRPr lang="en-US" sz="2800" dirty="0" smtClean="0">
              <a:latin typeface="Rockwell Extra Bold" charset="0"/>
              <a:cs typeface="+mn-cs"/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n-US" sz="2800" dirty="0" smtClean="0">
                <a:latin typeface="Rockwell Extra Bold" charset="0"/>
                <a:cs typeface="+mn-cs"/>
              </a:rPr>
              <a:t>Read to find the answers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n-US" sz="2800" dirty="0" smtClean="0">
                <a:latin typeface="Rockwell Extra Bold" charset="0"/>
                <a:cs typeface="+mn-cs"/>
              </a:rPr>
              <a:t>to the questions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en-US" sz="4000" dirty="0" smtClean="0">
              <a:latin typeface="Rockwell Extra Bold" charset="0"/>
              <a:cs typeface="+mn-cs"/>
            </a:endParaRPr>
          </a:p>
          <a:p>
            <a:pPr algn="ctr" eaLnBrk="1" hangingPunct="1">
              <a:lnSpc>
                <a:spcPct val="80000"/>
              </a:lnSpc>
              <a:buFont typeface="Wingdings" charset="2"/>
              <a:buChar char=""/>
              <a:defRPr/>
            </a:pPr>
            <a:r>
              <a:rPr lang="en-US" sz="4000" dirty="0" smtClean="0">
                <a:latin typeface="Rockwell Extra Bold" charset="0"/>
              </a:rPr>
              <a:t>  Read </a:t>
            </a:r>
            <a:r>
              <a:rPr lang="en-US" sz="4000" dirty="0">
                <a:latin typeface="Rockwell Extra Bold" charset="0"/>
              </a:rPr>
              <a:t>the questions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latin typeface="Rockwell Extra Bold" charset="0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Lit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0553-C19D-984B-BB16-ABE28D13AB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5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latin typeface="Rockwell Extra Bold" charset="0"/>
                <a:cs typeface="+mj-cs"/>
              </a:rPr>
              <a:t>Read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2">
                <a:lumMod val="50000"/>
              </a:schemeClr>
            </a:solidFill>
            <a:headEnd/>
            <a:tailEnd/>
          </a:ln>
          <a:effectLst>
            <a:glow rad="228600">
              <a:schemeClr val="accent5">
                <a:lumMod val="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 typeface="Wingdings" charset="2"/>
              <a:buChar char=""/>
              <a:defRPr/>
            </a:pPr>
            <a:endParaRPr lang="en-US" sz="4000" dirty="0" smtClean="0">
              <a:latin typeface="Rockwell Extra Bold" charset="0"/>
              <a:cs typeface="+mn-cs"/>
            </a:endParaRPr>
          </a:p>
          <a:p>
            <a:pPr algn="ctr" eaLnBrk="1" hangingPunct="1">
              <a:buFont typeface="Wingdings" charset="2"/>
              <a:buChar char=""/>
              <a:defRPr/>
            </a:pPr>
            <a:r>
              <a:rPr lang="en-US" sz="4000" dirty="0" smtClean="0">
                <a:latin typeface="Rockwell Extra Bold" charset="0"/>
                <a:cs typeface="+mn-cs"/>
              </a:rPr>
              <a:t>Read for a purpose</a:t>
            </a:r>
          </a:p>
          <a:p>
            <a:pPr marL="914400" lvl="2" indent="0" eaLnBrk="1" hangingPunct="1">
              <a:buNone/>
              <a:defRPr/>
            </a:pPr>
            <a:endParaRPr lang="en-US" sz="3200" dirty="0" smtClean="0">
              <a:latin typeface="Rockwell Extra Bold" charset="0"/>
            </a:endParaRPr>
          </a:p>
          <a:p>
            <a:pPr algn="ctr" eaLnBrk="1" hangingPunct="1">
              <a:buFont typeface="Wingdings" charset="2"/>
              <a:buChar char=""/>
              <a:defRPr/>
            </a:pPr>
            <a:r>
              <a:rPr lang="en-US" sz="4000" dirty="0" smtClean="0">
                <a:latin typeface="Rockwell Extra Bold" charset="0"/>
                <a:cs typeface="+mn-cs"/>
              </a:rPr>
              <a:t>Notice consider important words</a:t>
            </a:r>
          </a:p>
          <a:p>
            <a:pPr algn="ctr" eaLnBrk="1" hangingPunct="1">
              <a:buFont typeface="Wingdings" charset="2"/>
              <a:buChar char=""/>
              <a:defRPr/>
            </a:pPr>
            <a:endParaRPr lang="en-US" sz="4000" dirty="0" smtClean="0">
              <a:latin typeface="Rockwell Extra Bold" charset="0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Lit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0553-C19D-984B-BB16-ABE28D13AB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3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>
                <a:latin typeface="Rockwell Extra Bold" charset="0"/>
                <a:cs typeface="+mj-cs"/>
              </a:rPr>
              <a:t>Respond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4805"/>
            <a:ext cx="8229600" cy="4830961"/>
          </a:xfr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Font typeface="Wingdings" charset="2"/>
              <a:buChar char=""/>
              <a:defRPr/>
            </a:pPr>
            <a:r>
              <a:rPr lang="en-US" sz="3600" dirty="0" smtClean="0">
                <a:latin typeface="Rockwell Extra Bold" charset="0"/>
                <a:cs typeface="+mn-cs"/>
              </a:rPr>
              <a:t>Process, Process, Process</a:t>
            </a:r>
          </a:p>
          <a:p>
            <a:pPr algn="ctr" eaLnBrk="1" hangingPunct="1">
              <a:buFont typeface="Wingdings" charset="2"/>
              <a:buChar char=""/>
              <a:defRPr/>
            </a:pPr>
            <a:r>
              <a:rPr lang="en-US" sz="3600" dirty="0" smtClean="0">
                <a:latin typeface="Rockwell Extra Bold" charset="0"/>
                <a:cs typeface="+mn-cs"/>
              </a:rPr>
              <a:t>Answer Questions--HOTS</a:t>
            </a:r>
          </a:p>
          <a:p>
            <a:pPr algn="ctr" eaLnBrk="1" hangingPunct="1">
              <a:buFont typeface="Wingdings" charset="2"/>
              <a:buChar char=""/>
              <a:defRPr/>
            </a:pPr>
            <a:r>
              <a:rPr lang="en-US" sz="3600" dirty="0" smtClean="0">
                <a:latin typeface="Rockwell Extra Bold" charset="0"/>
                <a:cs typeface="+mn-cs"/>
              </a:rPr>
              <a:t>Have a chat, complete a task</a:t>
            </a:r>
          </a:p>
          <a:p>
            <a:pPr algn="ctr" eaLnBrk="1" hangingPunct="1">
              <a:buFont typeface="Wingdings" charset="2"/>
              <a:buChar char=""/>
              <a:defRPr/>
            </a:pPr>
            <a:r>
              <a:rPr lang="en-US" sz="3600" dirty="0" smtClean="0">
                <a:latin typeface="Rockwell Extra Bold" charset="0"/>
                <a:cs typeface="+mn-cs"/>
              </a:rPr>
              <a:t>Take notes, graphic organizer</a:t>
            </a:r>
          </a:p>
          <a:p>
            <a:pPr algn="ctr" eaLnBrk="1" hangingPunct="1">
              <a:buFont typeface="Wingdings" charset="2"/>
              <a:buChar char=""/>
              <a:defRPr/>
            </a:pPr>
            <a:r>
              <a:rPr lang="en-US" sz="3600" dirty="0" smtClean="0">
                <a:latin typeface="Rockwell Extra Bold" charset="0"/>
              </a:rPr>
              <a:t>Write a summary</a:t>
            </a:r>
            <a:endParaRPr lang="en-US" sz="3600" dirty="0" smtClean="0">
              <a:latin typeface="Rockwell Extra Bold" charset="0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Lit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0553-C19D-984B-BB16-ABE28D13AB5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latin typeface="Rockwell Extra Bold" charset="0"/>
                <a:cs typeface="+mj-cs"/>
              </a:rPr>
              <a:t>Review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9903"/>
            <a:ext cx="8229600" cy="4900910"/>
          </a:xfr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 eaLnBrk="1" hangingPunct="1">
              <a:buFont typeface="Wingdings" charset="2"/>
              <a:buChar char="q"/>
              <a:defRPr/>
            </a:pPr>
            <a:r>
              <a:rPr lang="en-US" sz="4000" dirty="0" smtClean="0">
                <a:latin typeface="Rockwell Extra Bold" charset="0"/>
                <a:cs typeface="+mn-cs"/>
              </a:rPr>
              <a:t>Re-Read     </a:t>
            </a:r>
          </a:p>
          <a:p>
            <a:pPr algn="ctr" eaLnBrk="1" hangingPunct="1">
              <a:buFont typeface="Wingdings" charset="2"/>
              <a:buChar char="q"/>
              <a:defRPr/>
            </a:pPr>
            <a:r>
              <a:rPr lang="en-US" sz="4000" dirty="0" smtClean="0">
                <a:latin typeface="Rockwell Extra Bold" charset="0"/>
                <a:cs typeface="+mn-cs"/>
              </a:rPr>
              <a:t>Re-Think</a:t>
            </a:r>
          </a:p>
          <a:p>
            <a:pPr algn="ctr" eaLnBrk="1" hangingPunct="1">
              <a:buFont typeface="Wingdings" charset="2"/>
              <a:buChar char="q"/>
              <a:defRPr/>
            </a:pPr>
            <a:r>
              <a:rPr lang="en-US" sz="4000" dirty="0" smtClean="0">
                <a:latin typeface="Rockwell Extra Bold" charset="0"/>
                <a:cs typeface="+mn-cs"/>
              </a:rPr>
              <a:t>Re-Adjust Comprehension***</a:t>
            </a:r>
          </a:p>
          <a:p>
            <a:pPr algn="ctr">
              <a:buFont typeface="Wingdings" charset="2"/>
              <a:buChar char="q"/>
              <a:defRPr/>
            </a:pPr>
            <a:r>
              <a:rPr lang="en-US" sz="4000" dirty="0" smtClean="0">
                <a:latin typeface="Rockwell Extra Bold" charset="0"/>
              </a:rPr>
              <a:t>Read </a:t>
            </a:r>
            <a:r>
              <a:rPr lang="en-US" sz="4000" dirty="0">
                <a:latin typeface="Rockwell Extra Bold" charset="0"/>
              </a:rPr>
              <a:t>More</a:t>
            </a:r>
          </a:p>
          <a:p>
            <a:pPr eaLnBrk="1" hangingPunct="1">
              <a:buFontTx/>
              <a:buNone/>
              <a:defRPr/>
            </a:pPr>
            <a:endParaRPr lang="en-US" sz="4000" dirty="0" smtClean="0">
              <a:latin typeface="Rockwell Extra Bold" charset="0"/>
              <a:cs typeface="+mn-cs"/>
            </a:endParaRPr>
          </a:p>
          <a:p>
            <a:pPr algn="ctr" eaLnBrk="1" hangingPunct="1">
              <a:buFont typeface="Wingdings" charset="2"/>
              <a:buChar char=""/>
              <a:defRPr/>
            </a:pPr>
            <a:r>
              <a:rPr lang="en-US" sz="4400" dirty="0" smtClean="0">
                <a:latin typeface="Rockwell Extra Bold" charset="0"/>
                <a:cs typeface="+mn-cs"/>
              </a:rPr>
              <a:t>MAKE CONNECTIONS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Lit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0553-C19D-984B-BB16-ABE28D13AB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4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175</Words>
  <Application>Microsoft Macintosh PowerPoint</Application>
  <PresentationFormat>On-screen Show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SQ3R</vt:lpstr>
      <vt:lpstr> Comprehension Strategy </vt:lpstr>
      <vt:lpstr>Survey</vt:lpstr>
      <vt:lpstr>Question</vt:lpstr>
      <vt:lpstr>Read</vt:lpstr>
      <vt:lpstr>Respond</vt:lpstr>
      <vt:lpstr>Review</vt:lpstr>
    </vt:vector>
  </TitlesOfParts>
  <Company>La Bonita California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SQ3R</dc:title>
  <dc:creator>Andrea  Street</dc:creator>
  <cp:lastModifiedBy>Andrea  Street</cp:lastModifiedBy>
  <cp:revision>6</cp:revision>
  <dcterms:created xsi:type="dcterms:W3CDTF">2011-10-16T14:55:33Z</dcterms:created>
  <dcterms:modified xsi:type="dcterms:W3CDTF">2014-09-26T15:32:44Z</dcterms:modified>
</cp:coreProperties>
</file>