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6" r:id="rId5"/>
    <p:sldId id="267" r:id="rId6"/>
    <p:sldId id="269" r:id="rId7"/>
    <p:sldId id="268" r:id="rId8"/>
    <p:sldId id="273" r:id="rId9"/>
    <p:sldId id="274" r:id="rId10"/>
    <p:sldId id="275" r:id="rId11"/>
    <p:sldId id="262" r:id="rId12"/>
    <p:sldId id="264" r:id="rId13"/>
    <p:sldId id="276" r:id="rId14"/>
    <p:sldId id="265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  <p15:guide id="3" pos="432">
          <p15:clr>
            <a:srgbClr val="A4A3A4"/>
          </p15:clr>
        </p15:guide>
        <p15:guide id="4" pos="5280">
          <p15:clr>
            <a:srgbClr val="A4A3A4"/>
          </p15:clr>
        </p15:guide>
        <p15:guide id="5" pos="720">
          <p15:clr>
            <a:srgbClr val="A4A3A4"/>
          </p15:clr>
        </p15:guide>
        <p15:guide id="6" pos="9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i5mGdvGjP/E/0Ev9WHuFT9/iT+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94FA3A-47E5-4DF5-93ED-E08DE7693C29}" v="43" dt="2020-04-14T17:04:16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3"/>
  </p:normalViewPr>
  <p:slideViewPr>
    <p:cSldViewPr snapToGrid="0">
      <p:cViewPr varScale="1">
        <p:scale>
          <a:sx n="108" d="100"/>
          <a:sy n="108" d="100"/>
        </p:scale>
        <p:origin x="1760" y="200"/>
      </p:cViewPr>
      <p:guideLst>
        <p:guide orient="horz" pos="1488"/>
        <p:guide pos="2880"/>
        <p:guide pos="432"/>
        <p:guide pos="5280"/>
        <p:guide pos="720"/>
        <p:guide pos="9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e938241e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e938241e6_0_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7e938241e6_0_1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	 	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e934f86e5_1_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g7e934f86e5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e938241e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e938241e6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7e938241e6_0_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305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-1">
  <p:cSld name="Title Slide-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722313" y="30480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body" idx="1"/>
          </p:nvPr>
        </p:nvSpPr>
        <p:spPr>
          <a:xfrm>
            <a:off x="722313" y="15478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1pPr>
            <a:lvl2pPr marL="914400" lvl="1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title"/>
          </p:nvPr>
        </p:nvSpPr>
        <p:spPr>
          <a:xfrm>
            <a:off x="722313" y="30480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1"/>
          </p:nvPr>
        </p:nvSpPr>
        <p:spPr>
          <a:xfrm>
            <a:off x="722313" y="15478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1pPr>
            <a:lvl2pPr marL="914400" lvl="1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3810000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862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520"/>
              <a:buChar char="&lt;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648200" y="1676400"/>
            <a:ext cx="3810000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862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520"/>
              <a:buChar char="&lt;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 rot="5400000">
            <a:off x="3521868" y="-1159669"/>
            <a:ext cx="2100263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SzPts val="1620"/>
              <a:buChar char="&lt;"/>
              <a:defRPr/>
            </a:lvl1pPr>
            <a:lvl2pPr marL="914400" lvl="1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>
            <a:spLocks noGrp="1"/>
          </p:cNvSpPr>
          <p:nvPr>
            <p:ph type="title"/>
          </p:nvPr>
        </p:nvSpPr>
        <p:spPr>
          <a:xfrm rot="5400000">
            <a:off x="5674518" y="992982"/>
            <a:ext cx="3624263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1"/>
          </p:nvPr>
        </p:nvSpPr>
        <p:spPr>
          <a:xfrm rot="5400000">
            <a:off x="1712118" y="-873918"/>
            <a:ext cx="3624263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SzPts val="1620"/>
              <a:buChar char="&lt;"/>
              <a:defRPr/>
            </a:lvl1pPr>
            <a:lvl2pPr marL="914400" lvl="1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7772400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SzPts val="1620"/>
              <a:buChar char="&lt;"/>
              <a:defRPr/>
            </a:lvl1pPr>
            <a:lvl2pPr marL="914400" lvl="1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1" descr="16_867-Generic_PowerPoint_Layout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502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50292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SzPts val="1620"/>
              <a:buChar char="&lt;"/>
              <a:defRPr/>
            </a:lvl1pPr>
            <a:lvl2pPr marL="914400" lvl="1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>
            <a:spLocks noGrp="1"/>
          </p:cNvSpPr>
          <p:nvPr>
            <p:ph type="pic" idx="2"/>
          </p:nvPr>
        </p:nvSpPr>
        <p:spPr>
          <a:xfrm rot="-254638">
            <a:off x="6281435" y="2226971"/>
            <a:ext cx="2587752" cy="173736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>
            <a:spLocks noGrp="1"/>
          </p:cNvSpPr>
          <p:nvPr>
            <p:ph type="pic" idx="3"/>
          </p:nvPr>
        </p:nvSpPr>
        <p:spPr>
          <a:xfrm rot="297885">
            <a:off x="6229621" y="4223517"/>
            <a:ext cx="2587752" cy="173736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1"/>
          <p:cNvSpPr>
            <a:spLocks noGrp="1"/>
          </p:cNvSpPr>
          <p:nvPr>
            <p:ph type="pic" idx="4"/>
          </p:nvPr>
        </p:nvSpPr>
        <p:spPr>
          <a:xfrm rot="207395">
            <a:off x="6146021" y="381230"/>
            <a:ext cx="2587752" cy="173736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2" descr="16_867-Generic_PowerPoint_Layout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502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50292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Char char="&lt;"/>
              <a:defRPr>
                <a:solidFill>
                  <a:srgbClr val="FFFFFF"/>
                </a:solidFill>
              </a:defRPr>
            </a:lvl1pPr>
            <a:lvl2pPr marL="914400" lvl="1" indent="-355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>
                <a:solidFill>
                  <a:srgbClr val="FFFFFF"/>
                </a:solidFill>
              </a:defRPr>
            </a:lvl2pPr>
            <a:lvl3pPr marL="1371600" lvl="2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 marL="1828800" lvl="3" indent="-330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>
                <a:solidFill>
                  <a:srgbClr val="FFFFFF"/>
                </a:solidFill>
              </a:defRPr>
            </a:lvl4pPr>
            <a:lvl5pPr marL="2286000" lvl="4" indent="-330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>
            <a:spLocks noGrp="1"/>
          </p:cNvSpPr>
          <p:nvPr>
            <p:ph type="pic" idx="2"/>
          </p:nvPr>
        </p:nvSpPr>
        <p:spPr>
          <a:xfrm rot="-254638">
            <a:off x="6281434" y="2226970"/>
            <a:ext cx="2587752" cy="173736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2"/>
          <p:cNvSpPr>
            <a:spLocks noGrp="1"/>
          </p:cNvSpPr>
          <p:nvPr>
            <p:ph type="pic" idx="3"/>
          </p:nvPr>
        </p:nvSpPr>
        <p:spPr>
          <a:xfrm rot="297885">
            <a:off x="6229620" y="4223516"/>
            <a:ext cx="2587752" cy="173736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2"/>
          <p:cNvSpPr>
            <a:spLocks noGrp="1"/>
          </p:cNvSpPr>
          <p:nvPr>
            <p:ph type="pic" idx="4"/>
          </p:nvPr>
        </p:nvSpPr>
        <p:spPr>
          <a:xfrm rot="207395">
            <a:off x="6146019" y="381231"/>
            <a:ext cx="2587752" cy="173736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mo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lnSpc>
                <a:spcPct val="140000"/>
              </a:lnSpc>
              <a:spcBef>
                <a:spcPts val="640"/>
              </a:spcBef>
              <a:spcAft>
                <a:spcPts val="0"/>
              </a:spcAft>
              <a:buSzPts val="2880"/>
              <a:buChar char="&lt;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160"/>
              <a:buChar char="&lt;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160"/>
              <a:buChar char="&lt;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  <a:defRPr/>
            </a:lvl1pPr>
            <a:lvl2pPr lvl="1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2pPr>
            <a:lvl3pPr lvl="2" algn="ctr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lvl="3" algn="ctr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4pPr>
            <a:lvl5pPr lvl="4" algn="ctr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lvl="5" algn="ctr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6pPr>
            <a:lvl7pPr lvl="6" algn="ctr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7pPr>
            <a:lvl8pPr lvl="7" algn="ctr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8pPr>
            <a:lvl9pPr lvl="8" algn="ctr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7772400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5760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mo"/>
              <a:buChar char="&lt;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8" descr="16_867-Generic_PowerPoint_BLUEfooter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6015037"/>
            <a:ext cx="9144000" cy="8429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usb.az1.qualtrics.com/jfe/form/SV_56BhMYKklUIYBWB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hyperlink" Target="https://bit.ly/2K7acU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hyperlink" Target="mailto:oscar.fonseca@csusb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areercenter@csusb.edu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dc.csusb.edu/current-students/career-service" TargetMode="External"/><Relationship Id="rId5" Type="http://schemas.openxmlformats.org/officeDocument/2006/relationships/hyperlink" Target="mailto:pdccareercenter@csusb.edu" TargetMode="External"/><Relationship Id="rId4" Type="http://schemas.openxmlformats.org/officeDocument/2006/relationships/hyperlink" Target="http://www.csusb.edu/career-cent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hyperlink" Target="mailto:oscar.fonseca@csusb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w82xo-CfwqU?feature=oembed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deed.com/?from=gnav-homepage" TargetMode="External"/><Relationship Id="rId3" Type="http://schemas.openxmlformats.org/officeDocument/2006/relationships/hyperlink" Target="https://www.csusb.edu/sites/default/files/upload/file/Resume%20Samples.pdf" TargetMode="External"/><Relationship Id="rId7" Type="http://schemas.openxmlformats.org/officeDocument/2006/relationships/hyperlink" Target="https://www.learnhowtobecome.org/career-resource-center/grads-get-hired-guide/" TargetMode="External"/><Relationship Id="rId2" Type="http://schemas.openxmlformats.org/officeDocument/2006/relationships/hyperlink" Target="https://www.csusb.edu/career-center/students-alumni/career-resources/resumes-cover-letters-cv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earnhowtobecome.org/" TargetMode="External"/><Relationship Id="rId5" Type="http://schemas.openxmlformats.org/officeDocument/2006/relationships/hyperlink" Target="https://www.jobscan.co/" TargetMode="External"/><Relationship Id="rId10" Type="http://schemas.openxmlformats.org/officeDocument/2006/relationships/hyperlink" Target="https://www.indeed.com/career-advice/coronavirus-job-resources" TargetMode="External"/><Relationship Id="rId4" Type="http://schemas.openxmlformats.org/officeDocument/2006/relationships/hyperlink" Target="https://www.csusb.edu/sites/default/files/upload/file/Cover_Letter_Guide.pdf" TargetMode="External"/><Relationship Id="rId9" Type="http://schemas.openxmlformats.org/officeDocument/2006/relationships/hyperlink" Target="https://www.youtube.com/user/IndeedJob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sb.edu/career-center/students-alumni/meet-career-counselo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title"/>
          </p:nvPr>
        </p:nvSpPr>
        <p:spPr>
          <a:xfrm>
            <a:off x="722313" y="30480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Resume, Cover Letter &amp; More</a:t>
            </a:r>
            <a:endParaRPr/>
          </a:p>
        </p:txBody>
      </p:sp>
      <p:sp>
        <p:nvSpPr>
          <p:cNvPr id="71" name="Google Shape;71;p1"/>
          <p:cNvSpPr txBox="1">
            <a:spLocks noGrp="1"/>
          </p:cNvSpPr>
          <p:nvPr>
            <p:ph type="body" idx="1"/>
          </p:nvPr>
        </p:nvSpPr>
        <p:spPr>
          <a:xfrm>
            <a:off x="722313" y="15478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i="1"/>
              <a:t>SPRING 2020: Career Readiness Workshop Series</a:t>
            </a:r>
            <a:endParaRPr b="1" i="1"/>
          </a:p>
        </p:txBody>
      </p:sp>
      <p:pic>
        <p:nvPicPr>
          <p:cNvPr id="72" name="Google Shape;7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 txBox="1">
            <a:spLocks noGrp="1"/>
          </p:cNvSpPr>
          <p:nvPr>
            <p:ph type="title"/>
          </p:nvPr>
        </p:nvSpPr>
        <p:spPr>
          <a:xfrm>
            <a:off x="457200" y="276225"/>
            <a:ext cx="4114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Free Professional Clothing</a:t>
            </a:r>
            <a:endParaRPr sz="2400"/>
          </a:p>
        </p:txBody>
      </p:sp>
      <p:sp>
        <p:nvSpPr>
          <p:cNvPr id="241" name="Google Shape;241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41148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2000" b="1" i="1"/>
              <a:t>How it works:</a:t>
            </a:r>
            <a:endParaRPr sz="2000" b="1" i="1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All attire is Free to students and alumni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Stop by Mon. - Fri. from 8am - 5pm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Sign in with your student ID# at the front desk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After you find what you need, bring items to the front desk for checkout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Inventory arrives on a regular basis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Consider building your professional wardrobe before it is needed</a:t>
            </a:r>
            <a:endParaRPr sz="1600"/>
          </a:p>
        </p:txBody>
      </p:sp>
      <p:pic>
        <p:nvPicPr>
          <p:cNvPr id="242" name="Google Shape;2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9300" y="1826950"/>
            <a:ext cx="3753649" cy="32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6"/>
          <p:cNvPicPr preferRelativeResize="0"/>
          <p:nvPr/>
        </p:nvPicPr>
        <p:blipFill>
          <a:blip r:embed="rId5">
            <a:alphaModFix amt="69000"/>
          </a:blip>
          <a:stretch>
            <a:fillRect/>
          </a:stretch>
        </p:blipFill>
        <p:spPr>
          <a:xfrm>
            <a:off x="1366838" y="1676400"/>
            <a:ext cx="6410325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e934f86e5_1_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Spring 2020 Events</a:t>
            </a:r>
            <a:endParaRPr/>
          </a:p>
        </p:txBody>
      </p:sp>
      <p:pic>
        <p:nvPicPr>
          <p:cNvPr id="121" name="Google Shape;121;g7e934f86e5_1_16"/>
          <p:cNvPicPr preferRelativeResize="0"/>
          <p:nvPr/>
        </p:nvPicPr>
        <p:blipFill rotWithShape="1">
          <a:blip r:embed="rId3">
            <a:alphaModFix/>
          </a:blip>
          <a:srcRect l="43265"/>
          <a:stretch/>
        </p:blipFill>
        <p:spPr>
          <a:xfrm>
            <a:off x="1143000" y="2161100"/>
            <a:ext cx="7239004" cy="37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7e934f86e5_1_16"/>
          <p:cNvPicPr preferRelativeResize="0"/>
          <p:nvPr/>
        </p:nvPicPr>
        <p:blipFill rotWithShape="1">
          <a:blip r:embed="rId3">
            <a:alphaModFix/>
          </a:blip>
          <a:srcRect t="46520" r="55177" b="12549"/>
          <a:stretch/>
        </p:blipFill>
        <p:spPr>
          <a:xfrm>
            <a:off x="1143000" y="1206925"/>
            <a:ext cx="7239004" cy="126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7e934f86e5_1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e938241e6_0_4"/>
          <p:cNvSpPr txBox="1">
            <a:spLocks noGrp="1"/>
          </p:cNvSpPr>
          <p:nvPr>
            <p:ph type="title"/>
          </p:nvPr>
        </p:nvSpPr>
        <p:spPr>
          <a:xfrm>
            <a:off x="2522588" y="3233045"/>
            <a:ext cx="4613455" cy="52567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US" sz="1600" b="0" dirty="0"/>
              <a:t>If you would like to provide feedback on the workshop please complete the brief </a:t>
            </a:r>
            <a:r>
              <a:rPr lang="en-US" sz="1600" dirty="0"/>
              <a:t>online survey</a:t>
            </a:r>
            <a:r>
              <a:rPr lang="en-US" sz="1600" b="0" dirty="0"/>
              <a:t> by</a:t>
            </a:r>
            <a:r>
              <a:rPr lang="en-US" sz="1600" b="0" dirty="0">
                <a:uFill>
                  <a:noFill/>
                </a:uFill>
                <a:hlinkClick r:id="rId3"/>
              </a:rPr>
              <a:t> </a:t>
            </a:r>
            <a:r>
              <a:rPr lang="en-US" sz="1600" b="0" dirty="0"/>
              <a:t>using this link:</a:t>
            </a:r>
            <a:br>
              <a:rPr lang="en-US" sz="1600" b="0" dirty="0"/>
            </a:br>
            <a:r>
              <a:rPr lang="en-US" sz="1600" u="sng" dirty="0">
                <a:hlinkClick r:id="rId4"/>
              </a:rPr>
              <a:t>https://bit.ly/2K7acUO</a:t>
            </a:r>
            <a:br>
              <a:rPr lang="en-US" dirty="0"/>
            </a:br>
            <a:endParaRPr sz="1800" b="0" dirty="0"/>
          </a:p>
        </p:txBody>
      </p:sp>
      <p:sp>
        <p:nvSpPr>
          <p:cNvPr id="142" name="Google Shape;142;g7e938241e6_0_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280"/>
              </a:spcBef>
              <a:spcAft>
                <a:spcPts val="0"/>
              </a:spcAft>
              <a:buNone/>
            </a:pPr>
            <a:r>
              <a:rPr lang="en-US" sz="2000"/>
              <a:t>Your feedback is greatly appreciated!</a:t>
            </a:r>
            <a:endParaRPr sz="2000"/>
          </a:p>
        </p:txBody>
      </p:sp>
      <p:pic>
        <p:nvPicPr>
          <p:cNvPr id="143" name="Google Shape;143;g7e938241e6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2588" y="148805"/>
            <a:ext cx="4025800" cy="209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7e938241e6_0_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D6DC38-A06E-4748-BF5E-4567305C00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9801" y="3708231"/>
            <a:ext cx="1739028" cy="17390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" descr="16_867-Generic_PowerPoint_BLUEfoo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5037"/>
            <a:ext cx="9144000" cy="84296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"/>
          <p:cNvSpPr txBox="1">
            <a:spLocks noGrp="1"/>
          </p:cNvSpPr>
          <p:nvPr>
            <p:ph type="title"/>
          </p:nvPr>
        </p:nvSpPr>
        <p:spPr>
          <a:xfrm>
            <a:off x="1792300" y="797450"/>
            <a:ext cx="54864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Presented by</a:t>
            </a:r>
            <a:endParaRPr sz="1800" b="0"/>
          </a:p>
          <a:p>
            <a:pPr marL="0" lvl="0" indent="0" algn="ctr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/>
              <a:t>Oscar Fonseca, Career Counselor</a:t>
            </a:r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body" idx="1"/>
          </p:nvPr>
        </p:nvSpPr>
        <p:spPr>
          <a:xfrm>
            <a:off x="1828788" y="4541525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</a:pPr>
            <a:endParaRPr sz="1800"/>
          </a:p>
          <a:p>
            <a:pPr marL="0" lvl="0" indent="0" algn="ctr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Career Center, Division of Student Affairs</a:t>
            </a:r>
            <a:endParaRPr sz="1800"/>
          </a:p>
          <a:p>
            <a:pPr marL="0" lvl="0" indent="0" algn="ctr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</a:pPr>
            <a:r>
              <a:rPr lang="en-US" sz="1800" b="1"/>
              <a:t>Email: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oscar.fonseca@csusb.edu</a:t>
            </a:r>
            <a:r>
              <a:rPr lang="en-US" sz="1800"/>
              <a:t> </a:t>
            </a:r>
            <a:endParaRPr sz="1800"/>
          </a:p>
          <a:p>
            <a:pPr marL="0" lvl="0" indent="0" algn="ctr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</a:pPr>
            <a:r>
              <a:rPr lang="en-US" sz="1800" b="1"/>
              <a:t>Phone:</a:t>
            </a:r>
            <a:r>
              <a:rPr lang="en-US" sz="1800"/>
              <a:t> 909-537-8243</a:t>
            </a:r>
            <a:endParaRPr sz="1800"/>
          </a:p>
        </p:txBody>
      </p:sp>
      <p:pic>
        <p:nvPicPr>
          <p:cNvPr id="80" name="Google Shape;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009A7DB-DEA0-43DA-83C3-21CAF2866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232" y="1844123"/>
            <a:ext cx="3923511" cy="261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e938241e6_0_17"/>
          <p:cNvSpPr txBox="1">
            <a:spLocks noGrp="1"/>
          </p:cNvSpPr>
          <p:nvPr>
            <p:ph type="ctrTitle"/>
          </p:nvPr>
        </p:nvSpPr>
        <p:spPr>
          <a:xfrm>
            <a:off x="762000" y="22677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Career Center Information</a:t>
            </a:r>
            <a:endParaRPr/>
          </a:p>
        </p:txBody>
      </p:sp>
      <p:sp>
        <p:nvSpPr>
          <p:cNvPr id="151" name="Google Shape;151;g7e938241e6_0_17"/>
          <p:cNvSpPr txBox="1">
            <a:spLocks noGrp="1"/>
          </p:cNvSpPr>
          <p:nvPr>
            <p:ph type="subTitle" idx="1"/>
          </p:nvPr>
        </p:nvSpPr>
        <p:spPr>
          <a:xfrm>
            <a:off x="238700" y="2152625"/>
            <a:ext cx="4191600" cy="337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 i="1"/>
              <a:t>Main Campus</a:t>
            </a:r>
            <a:endParaRPr sz="2000" b="1" i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/>
              <a:t>University Hall 329</a:t>
            </a:r>
            <a:endParaRPr sz="18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/>
              <a:t>Phone: 909-537-5250</a:t>
            </a:r>
            <a:endParaRPr sz="18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/>
              <a:t>Email: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careercenter@csusb.edu</a:t>
            </a:r>
            <a:r>
              <a:rPr lang="en-US" sz="1800"/>
              <a:t> </a:t>
            </a:r>
            <a:endParaRPr sz="18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/>
              <a:t>Website: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www.csusb.edu/career-center</a:t>
            </a:r>
            <a:r>
              <a:rPr lang="en-US" sz="1800"/>
              <a:t> </a:t>
            </a:r>
            <a:endParaRPr sz="1800"/>
          </a:p>
        </p:txBody>
      </p:sp>
      <p:sp>
        <p:nvSpPr>
          <p:cNvPr id="152" name="Google Shape;152;g7e938241e6_0_17"/>
          <p:cNvSpPr txBox="1">
            <a:spLocks noGrp="1"/>
          </p:cNvSpPr>
          <p:nvPr>
            <p:ph type="subTitle" idx="1"/>
          </p:nvPr>
        </p:nvSpPr>
        <p:spPr>
          <a:xfrm>
            <a:off x="4720350" y="2152625"/>
            <a:ext cx="4191600" cy="337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 b="1" i="1"/>
              <a:t>Palm Desert Campus</a:t>
            </a:r>
            <a:endParaRPr sz="2000" b="1" i="1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/>
              <a:t>Indian Wells 111</a:t>
            </a:r>
            <a:endParaRPr sz="18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/>
              <a:t>Phone: 909-537-8243</a:t>
            </a:r>
            <a:endParaRPr sz="18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/>
              <a:t>Email: 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pdccareercenter@csusb.edu</a:t>
            </a:r>
            <a:r>
              <a:rPr lang="en-US" sz="1800"/>
              <a:t> </a:t>
            </a:r>
            <a:endParaRPr sz="18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/>
              <a:t>Website: </a:t>
            </a:r>
            <a:r>
              <a:rPr lang="en-US" sz="1800" u="sng">
                <a:solidFill>
                  <a:schemeClr val="hlink"/>
                </a:solidFill>
                <a:hlinkClick r:id="rId6"/>
              </a:rPr>
              <a:t>https://pdc.csusb.edu/current-students/career-service</a:t>
            </a:r>
            <a:r>
              <a:rPr lang="en-US" sz="1800"/>
              <a:t> </a:t>
            </a:r>
            <a:endParaRPr sz="1800"/>
          </a:p>
        </p:txBody>
      </p:sp>
      <p:pic>
        <p:nvPicPr>
          <p:cNvPr id="153" name="Google Shape;153;g7e938241e6_0_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" descr="16_867-Generic_PowerPoint_BLUEfoo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5037"/>
            <a:ext cx="9144000" cy="84296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"/>
          <p:cNvSpPr txBox="1">
            <a:spLocks noGrp="1"/>
          </p:cNvSpPr>
          <p:nvPr>
            <p:ph type="title"/>
          </p:nvPr>
        </p:nvSpPr>
        <p:spPr>
          <a:xfrm>
            <a:off x="1792300" y="797450"/>
            <a:ext cx="54864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Presented by</a:t>
            </a:r>
            <a:endParaRPr sz="1800" b="0"/>
          </a:p>
          <a:p>
            <a:pPr marL="0" lvl="0" indent="0" algn="ctr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/>
              <a:t>Oscar Fonseca, Career Counselor</a:t>
            </a:r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body" idx="1"/>
          </p:nvPr>
        </p:nvSpPr>
        <p:spPr>
          <a:xfrm>
            <a:off x="1828788" y="4541525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</a:pPr>
            <a:endParaRPr sz="1800"/>
          </a:p>
          <a:p>
            <a:pPr marL="0" lvl="0" indent="0" algn="ctr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</a:pPr>
            <a:r>
              <a:rPr lang="en-US" sz="1800"/>
              <a:t>Career Center, Division of Student Affairs</a:t>
            </a:r>
            <a:endParaRPr sz="1800"/>
          </a:p>
          <a:p>
            <a:pPr marL="0" lvl="0" indent="0" algn="ctr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</a:pPr>
            <a:r>
              <a:rPr lang="en-US" sz="1800" b="1"/>
              <a:t>Email: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oscar.fonseca@csusb.edu</a:t>
            </a:r>
            <a:r>
              <a:rPr lang="en-US" sz="1800"/>
              <a:t> </a:t>
            </a:r>
            <a:endParaRPr sz="1800"/>
          </a:p>
          <a:p>
            <a:pPr marL="0" lvl="0" indent="0" algn="ctr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260"/>
              <a:buNone/>
            </a:pPr>
            <a:r>
              <a:rPr lang="en-US" sz="1800" b="1"/>
              <a:t>Phone:</a:t>
            </a:r>
            <a:r>
              <a:rPr lang="en-US" sz="1800"/>
              <a:t> 909-537-8243</a:t>
            </a:r>
            <a:endParaRPr sz="1800"/>
          </a:p>
        </p:txBody>
      </p:sp>
      <p:pic>
        <p:nvPicPr>
          <p:cNvPr id="80" name="Google Shape;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009A7DB-DEA0-43DA-83C3-21CAF2866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232" y="1844123"/>
            <a:ext cx="3923511" cy="26156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" descr="16_867-Generic_PowerPoint_WHITEfoo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15037"/>
            <a:ext cx="9144000" cy="842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Workshop Overview</a:t>
            </a:r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7772400" cy="4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</a:pPr>
            <a:r>
              <a:rPr lang="en-US" b="1"/>
              <a:t>Resume, Cover Letter &amp; More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</a:pPr>
            <a:r>
              <a:rPr lang="en-US" sz="2200"/>
              <a:t>A resume is a brief, informative document summarizing your abilities, education, and experience. It should highlight your strongest qualities and differentiate you from other candidates. In this workshop you will learn how to:</a:t>
            </a:r>
            <a:endParaRPr sz="2200"/>
          </a:p>
          <a:p>
            <a:pPr marL="457200" lvl="0" indent="-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Char char="&lt;"/>
            </a:pPr>
            <a:r>
              <a:rPr lang="en-US" sz="2000"/>
              <a:t>Identify and articulate transferable skills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Char char="&lt;"/>
            </a:pPr>
            <a:r>
              <a:rPr lang="en-US" sz="2000"/>
              <a:t>Customize a cover letter and resume for targeted positions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00"/>
              <a:buChar char="&lt;"/>
            </a:pPr>
            <a:r>
              <a:rPr lang="en-US" sz="2000"/>
              <a:t>Develop a resume with the format that aligns best with your career goals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F10E0-0605-48D3-A45C-3AAE2F2B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Your Resume Include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E2C04-8243-4242-937D-B3EB73FE8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STATEMENT OF CAREER GOALS</a:t>
            </a:r>
          </a:p>
          <a:p>
            <a:pPr lvl="1"/>
            <a:r>
              <a:rPr lang="en-US" dirty="0"/>
              <a:t>Create a master statement of career goals that relate to the position for which you're applying.</a:t>
            </a:r>
          </a:p>
          <a:p>
            <a:pPr marL="571500" lvl="1" indent="0">
              <a:buNone/>
            </a:pPr>
            <a:endParaRPr lang="en-US" dirty="0"/>
          </a:p>
          <a:p>
            <a:r>
              <a:rPr lang="en-US" dirty="0"/>
              <a:t>HIGHLIGHT KEY SKILLS</a:t>
            </a:r>
          </a:p>
          <a:p>
            <a:pPr lvl="1"/>
            <a:r>
              <a:rPr lang="en-US" dirty="0"/>
              <a:t>Include a list of skills related to the workplace and the current job opening in particular. List software competencies, research specialties, social media aptitude and programs, and foreign languages.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A8F87-82C3-46B5-81FD-DB759C5B09E9}"/>
              </a:ext>
            </a:extLst>
          </p:cNvPr>
          <p:cNvSpPr txBox="1"/>
          <p:nvPr/>
        </p:nvSpPr>
        <p:spPr>
          <a:xfrm>
            <a:off x="2468407" y="5671175"/>
            <a:ext cx="676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https://www.learnhowtobecome.org/career-resource-center/grads-get-hired-guide/</a:t>
            </a:r>
          </a:p>
        </p:txBody>
      </p:sp>
    </p:spTree>
    <p:extLst>
      <p:ext uri="{BB962C8B-B14F-4D97-AF65-F5344CB8AC3E}">
        <p14:creationId xmlns:p14="http://schemas.microsoft.com/office/powerpoint/2010/main" val="347726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4B35-8598-4A46-ABDD-9209D586A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Your Resume Include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CC02E-A29A-426D-8DB2-FF6374675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EDUCATION ACCOMPLISHMENT.</a:t>
            </a:r>
          </a:p>
          <a:p>
            <a:pPr lvl="1"/>
            <a:r>
              <a:rPr lang="en-US" dirty="0"/>
              <a:t>If students have no career-related experience, they can cite their education, academic accomplishments and grade-point average (if it's a high score, of course).</a:t>
            </a:r>
          </a:p>
          <a:p>
            <a:pPr marL="571500" lvl="1" indent="0">
              <a:buNone/>
            </a:pPr>
            <a:endParaRPr lang="en-US" dirty="0"/>
          </a:p>
          <a:p>
            <a:r>
              <a:rPr lang="en-US" dirty="0"/>
              <a:t>HIGHLIGHT CAREER-RELATED ACTIVITIES</a:t>
            </a:r>
          </a:p>
          <a:p>
            <a:pPr lvl="1"/>
            <a:r>
              <a:rPr lang="en-US" dirty="0"/>
              <a:t>Include practical experience, internships, volunteering, professional or student associations, leadership positions, travel abroad or military service.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A8A4B-D76A-411C-A80C-129F1233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21" y="5684724"/>
            <a:ext cx="678543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12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C3FDC-3EFE-4164-8D9C-B3AB8BD23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How to Write a Resume that Employers Will Notice">
            <a:hlinkClick r:id="" action="ppaction://media"/>
            <a:extLst>
              <a:ext uri="{FF2B5EF4-FFF2-40B4-BE49-F238E27FC236}">
                <a16:creationId xmlns:a16="http://schemas.microsoft.com/office/drawing/2014/main" id="{842E3A15-7C83-4747-B93A-F5BFCF487C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1703" y="885676"/>
            <a:ext cx="8130106" cy="457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051DC-7996-443F-B998-E6C8BDD7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Center Resources and Links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01562-DDEC-43EE-8B12-AC9F7F2F9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447800"/>
            <a:ext cx="7772400" cy="2100263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CSUSB Career Center </a:t>
            </a:r>
            <a:endParaRPr lang="en-US" sz="2000" dirty="0"/>
          </a:p>
          <a:p>
            <a:pPr lvl="1"/>
            <a:r>
              <a:rPr lang="en-US" sz="1800" dirty="0">
                <a:hlinkClick r:id="rId3"/>
              </a:rPr>
              <a:t>Resume </a:t>
            </a:r>
            <a:endParaRPr lang="en-US" sz="1800" dirty="0"/>
          </a:p>
          <a:p>
            <a:pPr lvl="1"/>
            <a:r>
              <a:rPr lang="en-US" sz="1800" dirty="0">
                <a:hlinkClick r:id="rId4"/>
              </a:rPr>
              <a:t>Cover Letter</a:t>
            </a:r>
            <a:endParaRPr lang="en-US" sz="1800" dirty="0"/>
          </a:p>
          <a:p>
            <a:r>
              <a:rPr lang="en-US" sz="2000" dirty="0">
                <a:hlinkClick r:id="rId5"/>
              </a:rPr>
              <a:t>JobsScan</a:t>
            </a:r>
            <a:endParaRPr lang="en-US" sz="2000" dirty="0"/>
          </a:p>
          <a:p>
            <a:pPr lvl="1"/>
            <a:r>
              <a:rPr lang="en-US" sz="1800" dirty="0"/>
              <a:t>Over 90% of large companies use Applicant Tracking Systems.</a:t>
            </a:r>
          </a:p>
          <a:p>
            <a:r>
              <a:rPr lang="en-US" sz="2000" dirty="0">
                <a:hlinkClick r:id="rId6"/>
              </a:rPr>
              <a:t>Learn How to Become </a:t>
            </a:r>
            <a:endParaRPr lang="en-US" sz="2000" dirty="0"/>
          </a:p>
          <a:p>
            <a:pPr lvl="1"/>
            <a:r>
              <a:rPr lang="en-US" sz="1800" dirty="0">
                <a:hlinkClick r:id="rId7"/>
              </a:rPr>
              <a:t>Grad’s Guide to Getting Hired</a:t>
            </a:r>
            <a:endParaRPr lang="en-US" sz="1800" dirty="0"/>
          </a:p>
          <a:p>
            <a:r>
              <a:rPr lang="en-US" sz="2000" dirty="0">
                <a:hlinkClick r:id="rId8"/>
              </a:rPr>
              <a:t>Indeed </a:t>
            </a:r>
            <a:endParaRPr lang="en-US" sz="2000" dirty="0"/>
          </a:p>
          <a:p>
            <a:pPr lvl="1"/>
            <a:r>
              <a:rPr lang="en-US" sz="1800" dirty="0">
                <a:hlinkClick r:id="rId9"/>
              </a:rPr>
              <a:t>Indeed YouTube </a:t>
            </a:r>
            <a:endParaRPr lang="en-US" sz="1800" dirty="0"/>
          </a:p>
          <a:p>
            <a:pPr lvl="1"/>
            <a:r>
              <a:rPr lang="en-US" sz="1800" dirty="0">
                <a:hlinkClick r:id="rId10"/>
              </a:rPr>
              <a:t>COVID-19 Resources </a:t>
            </a:r>
            <a:endParaRPr lang="en-US" sz="1800" dirty="0"/>
          </a:p>
          <a:p>
            <a:pPr marL="571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0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502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/>
              <a:t>Career Counseling</a:t>
            </a:r>
            <a:endParaRPr sz="26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/>
              <a:t>Appointments (30 mins.)</a:t>
            </a:r>
            <a:endParaRPr sz="26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600">
                <a:highlight>
                  <a:srgbClr val="FFFF00"/>
                </a:highlight>
              </a:rPr>
              <a:t>SPRING 2020: ONLINE AND PHONE ONLY</a:t>
            </a:r>
            <a:endParaRPr sz="2600">
              <a:highlight>
                <a:srgbClr val="FFFF00"/>
              </a:highlight>
            </a:endParaRPr>
          </a:p>
        </p:txBody>
      </p:sp>
      <p:sp>
        <p:nvSpPr>
          <p:cNvPr id="221" name="Google Shape;221;p4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50292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sz="2200" b="1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US" sz="2200" b="1" i="1"/>
              <a:t>Counselors help with:</a:t>
            </a:r>
            <a:endParaRPr sz="2200" b="1" i="1"/>
          </a:p>
          <a:p>
            <a:pPr marL="342900" lvl="0" indent="-2057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sz="2200" b="1" i="1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lt;"/>
            </a:pPr>
            <a:r>
              <a:rPr lang="en-US" sz="2000"/>
              <a:t>Major &amp; career exploration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lt;"/>
            </a:pPr>
            <a:r>
              <a:rPr lang="en-US" sz="2000"/>
              <a:t>Career &amp; educational planning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lt;"/>
            </a:pPr>
            <a:r>
              <a:rPr lang="en-US" sz="2000"/>
              <a:t>Resumes, cover letters, &amp; CV’s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lt;"/>
            </a:pPr>
            <a:r>
              <a:rPr lang="en-US" sz="2000"/>
              <a:t>Job &amp; internship search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lt;"/>
            </a:pPr>
            <a:r>
              <a:rPr lang="en-US" sz="2000"/>
              <a:t>Networking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lt;"/>
            </a:pPr>
            <a:r>
              <a:rPr lang="en-US" sz="2000"/>
              <a:t>Graduate school preparation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lt;"/>
            </a:pPr>
            <a:r>
              <a:rPr lang="en-US" sz="2000"/>
              <a:t>LinkedIn profile building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lt;"/>
            </a:pPr>
            <a:r>
              <a:rPr lang="en-US" sz="2000"/>
              <a:t>Interview skills &amp; practice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&lt;"/>
            </a:pPr>
            <a:r>
              <a:rPr lang="en-US" sz="2000"/>
              <a:t>Salary negotiation</a:t>
            </a:r>
            <a:endParaRPr sz="2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endParaRPr sz="2000"/>
          </a:p>
          <a:p>
            <a:pPr marL="13716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US" sz="1200" u="sng">
                <a:solidFill>
                  <a:schemeClr val="hlink"/>
                </a:solidFill>
                <a:hlinkClick r:id="rId3"/>
              </a:rPr>
              <a:t>www.csusb.edu/career-center/students-alumni/meet-career-counselor</a:t>
            </a:r>
            <a:r>
              <a:rPr lang="en-US" sz="1200"/>
              <a:t> </a:t>
            </a:r>
            <a:endParaRPr sz="1200"/>
          </a:p>
        </p:txBody>
      </p:sp>
      <p:pic>
        <p:nvPicPr>
          <p:cNvPr id="222" name="Google Shape;222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319" t="5111" r="-1318" b="35994"/>
          <a:stretch/>
        </p:blipFill>
        <p:spPr>
          <a:xfrm rot="-254508">
            <a:off x="6229604" y="2288417"/>
            <a:ext cx="2587688" cy="173727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3" name="Google Shape;223;p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5">
            <a:alphaModFix/>
          </a:blip>
          <a:srcRect l="-2250" t="-537" r="2250" b="43963"/>
          <a:stretch/>
        </p:blipFill>
        <p:spPr>
          <a:xfrm rot="298098">
            <a:off x="6229642" y="4223593"/>
            <a:ext cx="2587622" cy="173721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4" name="Google Shape;224;p4"/>
          <p:cNvPicPr preferRelativeResize="0">
            <a:picLocks noGrp="1"/>
          </p:cNvPicPr>
          <p:nvPr>
            <p:ph type="pic" idx="4"/>
          </p:nvPr>
        </p:nvPicPr>
        <p:blipFill rotWithShape="1">
          <a:blip r:embed="rId6">
            <a:alphaModFix/>
          </a:blip>
          <a:srcRect t="19295" b="19295"/>
          <a:stretch/>
        </p:blipFill>
        <p:spPr>
          <a:xfrm rot="207370">
            <a:off x="6146046" y="381221"/>
            <a:ext cx="2587707" cy="173745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 txBox="1">
            <a:spLocks noGrp="1"/>
          </p:cNvSpPr>
          <p:nvPr>
            <p:ph type="title"/>
          </p:nvPr>
        </p:nvSpPr>
        <p:spPr>
          <a:xfrm>
            <a:off x="559650" y="373425"/>
            <a:ext cx="6034200" cy="1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Spring 2020: Drop-ins Cancelled</a:t>
            </a:r>
            <a:endParaRPr sz="2600"/>
          </a:p>
        </p:txBody>
      </p:sp>
      <p:pic>
        <p:nvPicPr>
          <p:cNvPr id="230" name="Google Shape;2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13" y="2271713"/>
            <a:ext cx="4981575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9775" y="373425"/>
            <a:ext cx="14954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4900" y="2809600"/>
            <a:ext cx="1495425" cy="13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4475" y="1374950"/>
            <a:ext cx="1225825" cy="11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5"/>
          <p:cNvPicPr preferRelativeResize="0"/>
          <p:nvPr/>
        </p:nvPicPr>
        <p:blipFill rotWithShape="1">
          <a:blip r:embed="rId7">
            <a:alphaModFix/>
          </a:blip>
          <a:srcRect l="13027" r="12611"/>
          <a:stretch/>
        </p:blipFill>
        <p:spPr>
          <a:xfrm>
            <a:off x="7569375" y="1374950"/>
            <a:ext cx="1225825" cy="11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70812" y="4365775"/>
            <a:ext cx="1503600" cy="15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SUSB">
      <a:dk1>
        <a:srgbClr val="000000"/>
      </a:dk1>
      <a:lt1>
        <a:srgbClr val="FFFFFF"/>
      </a:lt1>
      <a:dk2>
        <a:srgbClr val="00375F"/>
      </a:dk2>
      <a:lt2>
        <a:srgbClr val="EEECE1"/>
      </a:lt2>
      <a:accent1>
        <a:srgbClr val="0058B3"/>
      </a:accent1>
      <a:accent2>
        <a:srgbClr val="8C0E1E"/>
      </a:accent2>
      <a:accent3>
        <a:srgbClr val="61B035"/>
      </a:accent3>
      <a:accent4>
        <a:srgbClr val="E47C23"/>
      </a:accent4>
      <a:accent5>
        <a:srgbClr val="219ED0"/>
      </a:accent5>
      <a:accent6>
        <a:srgbClr val="006A2F"/>
      </a:accent6>
      <a:hlink>
        <a:srgbClr val="002B8A"/>
      </a:hlink>
      <a:folHlink>
        <a:srgbClr val="0024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546</Words>
  <Application>Microsoft Macintosh PowerPoint</Application>
  <PresentationFormat>On-screen Show (4:3)</PresentationFormat>
  <Paragraphs>92</Paragraphs>
  <Slides>14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Arimo</vt:lpstr>
      <vt:lpstr>Blank Presentation</vt:lpstr>
      <vt:lpstr>Resume, Cover Letter &amp; More</vt:lpstr>
      <vt:lpstr>Presented by Oscar Fonseca, Career Counselor</vt:lpstr>
      <vt:lpstr>Workshop Overview</vt:lpstr>
      <vt:lpstr>What Should Your Resume Include</vt:lpstr>
      <vt:lpstr>What Should Your Resume Include</vt:lpstr>
      <vt:lpstr>PowerPoint Presentation</vt:lpstr>
      <vt:lpstr>Career Center Resources and Links</vt:lpstr>
      <vt:lpstr>Career Counseling Appointments (30 mins.) SPRING 2020: ONLINE AND PHONE ONLY</vt:lpstr>
      <vt:lpstr>Spring 2020: Drop-ins Cancelled</vt:lpstr>
      <vt:lpstr>Free Professional Clothing</vt:lpstr>
      <vt:lpstr>Spring 2020 Events</vt:lpstr>
      <vt:lpstr>If you would like to provide feedback on the workshop please complete the brief online survey by using this link: https://bit.ly/2K7acUO </vt:lpstr>
      <vt:lpstr>Presented by Oscar Fonseca, Career Counselor</vt:lpstr>
      <vt:lpstr>Career Center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Resume, Cover Letter &amp; More</dc:title>
  <dc:creator>Public Affairs</dc:creator>
  <cp:lastModifiedBy>Valentina Felix</cp:lastModifiedBy>
  <cp:revision>2</cp:revision>
  <dcterms:created xsi:type="dcterms:W3CDTF">2014-01-06T17:52:42Z</dcterms:created>
  <dcterms:modified xsi:type="dcterms:W3CDTF">2020-04-14T18:48:27Z</dcterms:modified>
</cp:coreProperties>
</file>