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62" r:id="rId4"/>
    <p:sldId id="282" r:id="rId5"/>
    <p:sldId id="263" r:id="rId6"/>
    <p:sldId id="257" r:id="rId7"/>
    <p:sldId id="260" r:id="rId8"/>
    <p:sldId id="261" r:id="rId9"/>
    <p:sldId id="264" r:id="rId10"/>
    <p:sldId id="283" r:id="rId11"/>
    <p:sldId id="284" r:id="rId12"/>
    <p:sldId id="287" r:id="rId13"/>
    <p:sldId id="288" r:id="rId14"/>
    <p:sldId id="289" r:id="rId15"/>
    <p:sldId id="279" r:id="rId16"/>
    <p:sldId id="266" r:id="rId17"/>
    <p:sldId id="290" r:id="rId18"/>
    <p:sldId id="295" r:id="rId19"/>
    <p:sldId id="256" r:id="rId20"/>
    <p:sldId id="258" r:id="rId21"/>
    <p:sldId id="275" r:id="rId22"/>
    <p:sldId id="273" r:id="rId23"/>
    <p:sldId id="274" r:id="rId24"/>
    <p:sldId id="29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AEC9C-0F56-42ED-9972-1B92D64099E8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FD79-4106-4CD3-B100-1A699574F1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3564-0CF9-401E-B89D-32D5BB7DA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6C210-C89F-4FF2-884C-15A40C98E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CB24-2BD3-4BDF-8718-7234E3B7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6DE0-6CBB-4020-8148-8ECC46982968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4E18-9794-4975-879E-81DE6471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EAF7-393E-48AD-ADBE-8859AB22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1528-0691-4E39-BD54-F4BB5064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3425A-DBA1-4795-91CB-6EBC008E9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A286B-9B66-4A7D-BCC5-7B803ED6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94C-1918-4AE5-8434-985E2CE3770E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82641-0BD8-4B78-BD72-B6AB3575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04313-9FE7-4399-A9B6-ADBCA2AF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8EDDC-FD79-4911-83EE-0A44B4D29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C6468-CDB9-4301-9172-1D5DE628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A8F24-5C5E-4519-911A-1EB5AF3D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52BD-F3D9-4911-8260-5D452D8ED588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52EAD-9467-4265-8577-37B54B8A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D82CC-9C95-4EAA-A126-BE9E854E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1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EDA4-1668-49AB-9077-AF5BD7A6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3FBA-4D81-4DFB-810C-7C2A8749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6916-9CC8-4191-95B1-7DFB6133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7A73-A330-4BAD-B268-DA5233616B74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3E80-83E9-4ADB-A238-3A8B13AC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7CE38-20A1-48FC-82E1-7834F11E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7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3D01-DAFB-4299-9731-447CC51D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7A3EF-336F-4BF6-9B7B-8B0FDF75B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A2107-BE59-472F-8CEE-EB7993E7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859E-3095-4B5E-AA95-9D1B3246E65D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83520-4763-4A95-8D4E-1FEB22D0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200E0-7997-4B4D-A8A6-B363DA10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5313-3ADC-4699-B03A-401F3770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BDD4-6378-4A15-835C-7F62752EF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8E33A-0446-4F77-BB54-69A743B9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A55B9-2BD0-4078-B3EC-E529573E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2E77-6B72-434A-A525-74B00A5346A9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81C3B-FE16-402E-A0A7-B4BA9256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86E01-620D-4FFC-BF74-CA9A7C8C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070F-282B-4DD2-95D5-0028E1C7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2389-9C1E-4497-8A18-5AD23116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CF1A8-A285-4FB7-91D4-E9F1A82D7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6D6B9-0276-48FC-A14D-955F796B1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55492-3A11-47CA-88D2-CB5CFE925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E33D2-082A-467A-9E99-75AC076C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1DB7-35A4-4DD9-8E49-5C01C6C59B81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F0FB4-979C-40D1-9102-017A0436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CF19D-2614-466C-93D3-F69A1A10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7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8542-C235-41E4-8012-9D0279BA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31FF-9864-470B-B7C2-C86CF606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CD7-BB12-46C4-AAC4-B1E97FADD205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51B05-C471-4B73-AF32-03A8D095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13102-3B42-4546-A631-BCBE9B19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8A371-7E38-4025-BAF1-251AB2EA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4E7-8070-4273-BED0-B4C5F45481FA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3056B-B547-4121-90D9-F05AE52C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10F7-6BF2-4D5F-9B14-5095FBF1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8A84-B36D-46A3-8692-8EEDF63B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474E-D9E8-4E07-9101-0AA19EE8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46133-BA57-465B-9494-7CC718EC5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45B5-C8FC-4F5B-825E-06F8F569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2F61-B247-4EEB-8C33-1001A2C0DFF0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A498D-941C-4C8C-BC92-1507E67E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7CE18-8FED-4732-9BEE-C0E3E3DA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A405-FE4C-4C54-9183-E6939726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9ED39-EE2F-4F08-9A6F-3B80656CB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989B-7055-4621-B16C-65078643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8A3F-9849-41E0-823E-9605B82A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9159-300D-477D-BE4E-DBE69F58C888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4BD89-88D6-4FC1-A728-72446DA5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42BFA-AAA9-4C0B-B8E5-10E0CCB9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8CE8D-1171-483A-BC7E-CB7B4D7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7C759-76DF-496E-960D-6421AD6B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D1030-1D19-4315-92DD-469202079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29A1-7E95-46AF-938A-3C7CF12D2B81}" type="datetime1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F0E5-0ACC-49FA-84C2-874FEB022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032E-288F-444B-85C6-8CDF87C7C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sb.edu/institutional-review-board/human-subjects-ethics-trainin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rb.csusb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A6E5-D1E5-44BD-A27A-C779824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219352"/>
            <a:ext cx="10515600" cy="1325563"/>
          </a:xfrm>
        </p:spPr>
        <p:txBody>
          <a:bodyPr/>
          <a:lstStyle/>
          <a:p>
            <a:r>
              <a:rPr lang="en-US" b="1" dirty="0"/>
              <a:t>CITI Training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CBC5-578E-4C4C-8702-EE575F2F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05012"/>
            <a:ext cx="9803296" cy="4351338"/>
          </a:xfrm>
        </p:spPr>
        <p:txBody>
          <a:bodyPr/>
          <a:lstStyle/>
          <a:p>
            <a:r>
              <a:rPr lang="en-US" dirty="0"/>
              <a:t>Registering for RCR CITI Training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Adding a new course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to Complete CITI Registration for Responsible Conduct of Research Training.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7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7977-6B5B-412E-96A0-EF678659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8" y="420895"/>
            <a:ext cx="10515600" cy="1128936"/>
          </a:xfrm>
        </p:spPr>
        <p:txBody>
          <a:bodyPr/>
          <a:lstStyle/>
          <a:p>
            <a:r>
              <a:rPr lang="en-US" b="1" dirty="0"/>
              <a:t>Step 11: </a:t>
            </a:r>
            <a:r>
              <a:rPr lang="en-US" dirty="0"/>
              <a:t>Enter country of residence and the following question:</a:t>
            </a:r>
            <a:endParaRPr lang="en-US" b="1" i="1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EEB1D3-8F67-7ED5-A807-4CAD0610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87" y="1472324"/>
            <a:ext cx="821169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4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7977-6B5B-412E-96A0-EF678659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8" y="420895"/>
            <a:ext cx="10515600" cy="1128936"/>
          </a:xfrm>
        </p:spPr>
        <p:txBody>
          <a:bodyPr/>
          <a:lstStyle/>
          <a:p>
            <a:r>
              <a:rPr lang="en-US" b="1" dirty="0"/>
              <a:t>Step 13: </a:t>
            </a:r>
            <a:r>
              <a:rPr lang="en-US" dirty="0"/>
              <a:t>Answer the demographics questions. Use </a:t>
            </a:r>
            <a:r>
              <a:rPr lang="en-US" dirty="0" err="1"/>
              <a:t>CoyoteID</a:t>
            </a:r>
            <a:r>
              <a:rPr lang="en-US" dirty="0"/>
              <a:t> for employee number.</a:t>
            </a:r>
            <a:endParaRPr lang="en-US" b="1" i="1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9F7B87-1015-4103-1E8D-53F07E482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75" y="1211267"/>
            <a:ext cx="7819618" cy="50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726-40B9-434F-AF79-CA64E63A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14877"/>
            <a:ext cx="10515600" cy="5917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14: </a:t>
            </a:r>
            <a:r>
              <a:rPr lang="en-US" dirty="0"/>
              <a:t>Answer questions 3 with “no” and 4 can be left blank: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59CECC-135B-4BFD-5001-92A0D39F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03" y="1691337"/>
            <a:ext cx="8516539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726-40B9-434F-AF79-CA64E63A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14876"/>
            <a:ext cx="10515600" cy="87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15: </a:t>
            </a:r>
            <a:r>
              <a:rPr lang="en-US" dirty="0"/>
              <a:t>Answer Question 5 by selecting the most appropriate RCR course (</a:t>
            </a:r>
            <a:r>
              <a:rPr lang="en-US" b="1" i="1" u="sng" dirty="0"/>
              <a:t>required</a:t>
            </a:r>
            <a:r>
              <a:rPr lang="en-US" dirty="0"/>
              <a:t>):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70C301-88C1-B3C3-2381-3AD33E85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2" y="1628523"/>
            <a:ext cx="842127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5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726-40B9-434F-AF79-CA64E63A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14877"/>
            <a:ext cx="10515600" cy="591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17: </a:t>
            </a:r>
            <a:r>
              <a:rPr lang="en-US" dirty="0"/>
              <a:t>Click “</a:t>
            </a:r>
            <a:r>
              <a:rPr lang="en-US" i="1" dirty="0"/>
              <a:t>Complete Registration</a:t>
            </a:r>
            <a:r>
              <a:rPr lang="en-US" dirty="0"/>
              <a:t>”: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2D2DF9-FC44-BA1F-0FFA-9DE3BDC6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2" y="2209630"/>
            <a:ext cx="9659698" cy="243874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D801438-9A0A-CEEA-F4DE-9979273FD783}"/>
              </a:ext>
            </a:extLst>
          </p:cNvPr>
          <p:cNvSpPr/>
          <p:nvPr/>
        </p:nvSpPr>
        <p:spPr>
          <a:xfrm>
            <a:off x="3809932" y="3555407"/>
            <a:ext cx="1752600" cy="8395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8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3DA7-6D11-44BB-98EE-6FE451ED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1" y="705173"/>
            <a:ext cx="9144000" cy="4076054"/>
          </a:xfrm>
        </p:spPr>
        <p:txBody>
          <a:bodyPr>
            <a:normAutofit/>
          </a:bodyPr>
          <a:lstStyle/>
          <a:p>
            <a:r>
              <a:rPr lang="en-US" b="1" dirty="0"/>
              <a:t>Adding a New Course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57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726-40B9-434F-AF79-CA64E63A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14877"/>
            <a:ext cx="10515600" cy="7467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1: </a:t>
            </a:r>
            <a:r>
              <a:rPr lang="en-US" dirty="0"/>
              <a:t>Select “</a:t>
            </a:r>
            <a:r>
              <a:rPr lang="en-US" i="1" dirty="0"/>
              <a:t>View Courses</a:t>
            </a:r>
            <a:r>
              <a:rPr lang="en-US" dirty="0"/>
              <a:t>”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C294B3-27A8-D22F-3D5E-D785C307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40" y="1061634"/>
            <a:ext cx="7640116" cy="511563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22A1C66-04D7-4AE5-B3A3-14790319E493}"/>
              </a:ext>
            </a:extLst>
          </p:cNvPr>
          <p:cNvSpPr/>
          <p:nvPr/>
        </p:nvSpPr>
        <p:spPr>
          <a:xfrm>
            <a:off x="8372061" y="3702171"/>
            <a:ext cx="1469363" cy="7858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3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1A6C-48CC-4038-AB26-F7447995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261868"/>
            <a:ext cx="10515600" cy="869508"/>
          </a:xfrm>
        </p:spPr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Scroll to the bottom of the page, under “Learner Tools for California State University, San Bernardino”, select “</a:t>
            </a:r>
            <a:r>
              <a:rPr lang="en-US" i="1" dirty="0"/>
              <a:t>Add a Course</a:t>
            </a:r>
            <a:r>
              <a:rPr lang="en-US" dirty="0"/>
              <a:t>”</a:t>
            </a:r>
            <a:endParaRPr lang="en-US" b="1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47002DD-988B-FD83-AE80-B6C060CA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4" y="1298650"/>
            <a:ext cx="8221406" cy="4700388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A8D69A80-9DB9-45D6-AAB3-B8CB0DF2E493}"/>
              </a:ext>
            </a:extLst>
          </p:cNvPr>
          <p:cNvSpPr/>
          <p:nvPr/>
        </p:nvSpPr>
        <p:spPr>
          <a:xfrm>
            <a:off x="3210324" y="4935203"/>
            <a:ext cx="842483" cy="520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726-40B9-434F-AF79-CA64E63A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314876"/>
            <a:ext cx="11668013" cy="237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3: </a:t>
            </a:r>
            <a:r>
              <a:rPr lang="en-US" dirty="0"/>
              <a:t>Scroll to Question 5 and select the most appropriate RCR course for you. For example, nursing, biology, and health science students would complete the Biomedical RCR Course while psychology, sociology, &amp; social work students would complete the Social and Behavioral RCR course. 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70C301-88C1-B3C3-2381-3AD33E85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21" y="2367185"/>
            <a:ext cx="842127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3DA7-6D11-44BB-98EE-6FE451ED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1" y="705173"/>
            <a:ext cx="9144000" cy="4076054"/>
          </a:xfrm>
        </p:spPr>
        <p:txBody>
          <a:bodyPr>
            <a:normAutofit/>
          </a:bodyPr>
          <a:lstStyle/>
          <a:p>
            <a:r>
              <a:rPr lang="en-US" b="1" dirty="0"/>
              <a:t>How to Complete the RCR CITI Training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94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3DA7-6D11-44BB-98EE-6FE451ED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1" y="705173"/>
            <a:ext cx="9144000" cy="49094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Registering for CITI Training</a:t>
            </a:r>
            <a:br>
              <a:rPr lang="en-US" b="1" dirty="0"/>
            </a:br>
            <a:r>
              <a:rPr lang="en-US" b="1" dirty="0"/>
              <a:t>can be found on the IRB website by selecting the link below.</a:t>
            </a:r>
            <a:br>
              <a:rPr lang="en-US" b="1" dirty="0"/>
            </a:br>
            <a:r>
              <a:rPr lang="en-US" b="1" dirty="0">
                <a:hlinkClick r:id="rId2"/>
              </a:rPr>
              <a:t>CITI Training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13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A6E5-D1E5-44BD-A27A-C779824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219352"/>
            <a:ext cx="10515600" cy="1325563"/>
          </a:xfrm>
        </p:spPr>
        <p:txBody>
          <a:bodyPr/>
          <a:lstStyle/>
          <a:p>
            <a:r>
              <a:rPr lang="en-US" b="1" dirty="0"/>
              <a:t>Requirements and recommendations to complete the CITI training.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CBC5-578E-4C4C-8702-EE575F2F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05012"/>
            <a:ext cx="9803296" cy="4351338"/>
          </a:xfrm>
        </p:spPr>
        <p:txBody>
          <a:bodyPr/>
          <a:lstStyle/>
          <a:p>
            <a:r>
              <a:rPr lang="en-US" dirty="0"/>
              <a:t>Computer (fully charged or plugged in)</a:t>
            </a:r>
          </a:p>
          <a:p>
            <a:r>
              <a:rPr lang="en-US" dirty="0"/>
              <a:t>Pencil and paper to take notes</a:t>
            </a:r>
          </a:p>
          <a:p>
            <a:r>
              <a:rPr lang="en-US" dirty="0"/>
              <a:t>Ability to save the final completion certificate</a:t>
            </a:r>
          </a:p>
          <a:p>
            <a:r>
              <a:rPr lang="en-US" dirty="0"/>
              <a:t>2-3 hours to complete the full training</a:t>
            </a:r>
          </a:p>
          <a:p>
            <a:r>
              <a:rPr lang="en-US" dirty="0"/>
              <a:t>You may complete the training in multiple sessions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5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E17B-3D1A-4E91-AD4B-1DC0175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5" y="179595"/>
            <a:ext cx="10515600" cy="1325563"/>
          </a:xfrm>
        </p:spPr>
        <p:txBody>
          <a:bodyPr/>
          <a:lstStyle/>
          <a:p>
            <a:r>
              <a:rPr lang="en-US" b="1" dirty="0"/>
              <a:t>Requirements and recommendations to complete the RCR CITI training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4031-00A9-4445-A2FC-7E95B349C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847849"/>
            <a:ext cx="10717696" cy="4830555"/>
          </a:xfrm>
        </p:spPr>
        <p:txBody>
          <a:bodyPr>
            <a:normAutofit/>
          </a:bodyPr>
          <a:lstStyle/>
          <a:p>
            <a:r>
              <a:rPr lang="en-US" b="1" u="sng" dirty="0"/>
              <a:t>MUST</a:t>
            </a:r>
            <a:r>
              <a:rPr lang="en-US" dirty="0"/>
              <a:t> complete all modules.</a:t>
            </a:r>
          </a:p>
          <a:p>
            <a:r>
              <a:rPr lang="en-US" b="1" u="sng" dirty="0"/>
              <a:t>MUST</a:t>
            </a:r>
            <a:r>
              <a:rPr lang="en-US" dirty="0"/>
              <a:t> pass all module quizzes with 100% to pass the training (5-10 questions each). You are able to retake the quizzes if you do not pass. </a:t>
            </a:r>
          </a:p>
          <a:p>
            <a:r>
              <a:rPr lang="en-US" dirty="0"/>
              <a:t>Final test uses same questions as the previous quizzes, but rearranges the questions to ensure your paying attention.</a:t>
            </a:r>
          </a:p>
          <a:p>
            <a:r>
              <a:rPr lang="en-US" dirty="0"/>
              <a:t>After completing all modules, you will receive a certificate. Save the certificate, email to the faculty member or Principal Investigator (faculty PI) who instructed you to complete the course. </a:t>
            </a:r>
          </a:p>
          <a:p>
            <a:pPr lvl="1"/>
            <a:r>
              <a:rPr lang="en-US" dirty="0"/>
              <a:t>The faculty member or principal investigator must maintain the RCR certificates of completion in their files for record keeping and audit purposes. </a:t>
            </a:r>
          </a:p>
        </p:txBody>
      </p:sp>
    </p:spTree>
    <p:extLst>
      <p:ext uri="{BB962C8B-B14F-4D97-AF65-F5344CB8AC3E}">
        <p14:creationId xmlns:p14="http://schemas.microsoft.com/office/powerpoint/2010/main" val="254764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58BF-D078-41B8-A60C-09069BC3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473903"/>
            <a:ext cx="10515600" cy="835704"/>
          </a:xfrm>
        </p:spPr>
        <p:txBody>
          <a:bodyPr/>
          <a:lstStyle/>
          <a:p>
            <a:r>
              <a:rPr lang="en-US" b="1" dirty="0"/>
              <a:t>Step 1: </a:t>
            </a:r>
            <a:r>
              <a:rPr lang="en-US" dirty="0"/>
              <a:t>Ensure the correct RCR course is added to your courses</a:t>
            </a:r>
            <a:endParaRPr lang="en-US" b="1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5B81077-B8F7-29D1-A1DC-3B261102D009}"/>
              </a:ext>
            </a:extLst>
          </p:cNvPr>
          <p:cNvSpPr/>
          <p:nvPr/>
        </p:nvSpPr>
        <p:spPr>
          <a:xfrm>
            <a:off x="7976052" y="1967277"/>
            <a:ext cx="1524000" cy="6611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C7BF2D7-5E82-4213-47AE-DC517E4E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91" y="1169114"/>
            <a:ext cx="5549661" cy="5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1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D4B6-6A64-4A4B-A4D4-6C955067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9524"/>
            <a:ext cx="10515600" cy="9163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2: </a:t>
            </a:r>
            <a:r>
              <a:rPr lang="en-US" dirty="0"/>
              <a:t>Select “</a:t>
            </a:r>
            <a:r>
              <a:rPr lang="en-US" i="1" dirty="0"/>
              <a:t>start now</a:t>
            </a:r>
            <a:r>
              <a:rPr lang="en-US" dirty="0"/>
              <a:t>”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9CD9766-2FB9-4C11-0F8B-86227791E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91" y="1169114"/>
            <a:ext cx="5549661" cy="5331417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C36AAA1-6448-6F81-C4C4-B510506ED5A6}"/>
              </a:ext>
            </a:extLst>
          </p:cNvPr>
          <p:cNvSpPr/>
          <p:nvPr/>
        </p:nvSpPr>
        <p:spPr>
          <a:xfrm>
            <a:off x="7464608" y="2331487"/>
            <a:ext cx="1524000" cy="6611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5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D4B6-6A64-4A4B-A4D4-6C955067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9524"/>
            <a:ext cx="10515600" cy="9163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3: </a:t>
            </a:r>
            <a:r>
              <a:rPr lang="en-US" dirty="0"/>
              <a:t>Read and select to agree to the “</a:t>
            </a:r>
            <a:r>
              <a:rPr lang="en-US" i="1" dirty="0"/>
              <a:t>Terms of Service</a:t>
            </a:r>
            <a:r>
              <a:rPr lang="en-US" dirty="0"/>
              <a:t>” and select “</a:t>
            </a:r>
            <a:r>
              <a:rPr lang="en-US" i="1" dirty="0"/>
              <a:t>Submit</a:t>
            </a:r>
            <a:r>
              <a:rPr lang="en-US" dirty="0"/>
              <a:t>”: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4BEF60-DF7B-BEB3-1279-67C1DB4A8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73" y="657701"/>
            <a:ext cx="6159703" cy="5734373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C36AAA1-6448-6F81-C4C4-B510506ED5A6}"/>
              </a:ext>
            </a:extLst>
          </p:cNvPr>
          <p:cNvSpPr/>
          <p:nvPr/>
        </p:nvSpPr>
        <p:spPr>
          <a:xfrm>
            <a:off x="7627340" y="4904205"/>
            <a:ext cx="1524000" cy="6611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3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F747-BAD6-48AC-9BDF-54568152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" y="261869"/>
            <a:ext cx="4383157" cy="61919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Step 4: </a:t>
            </a:r>
            <a:r>
              <a:rPr lang="en-US" dirty="0"/>
              <a:t>After selecting the submit button, you will see the screen on the right. </a:t>
            </a:r>
          </a:p>
          <a:p>
            <a:r>
              <a:rPr lang="en-US" dirty="0"/>
              <a:t>To begin the training select the </a:t>
            </a:r>
            <a:r>
              <a:rPr lang="en-US" dirty="0">
                <a:solidFill>
                  <a:schemeClr val="accent1"/>
                </a:solidFill>
              </a:rPr>
              <a:t>blue titles </a:t>
            </a:r>
            <a:r>
              <a:rPr lang="en-US" dirty="0"/>
              <a:t>under the </a:t>
            </a:r>
            <a:r>
              <a:rPr lang="en-US" i="1" dirty="0"/>
              <a:t>“Required Modules”. </a:t>
            </a:r>
          </a:p>
          <a:p>
            <a:r>
              <a:rPr lang="en-US" dirty="0"/>
              <a:t>Complete all the listed modules. </a:t>
            </a:r>
          </a:p>
          <a:p>
            <a:r>
              <a:rPr lang="en-US" dirty="0"/>
              <a:t>After completing all modules, you will receive a certificate/completion report. Save the certificate/report and upload it with your IRB application into the attachments section of the online Cayuse IRB application system.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4DC5E6-387B-86A6-DB11-1F404108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11" y="461819"/>
            <a:ext cx="6982998" cy="56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2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62F6-5099-4A3F-BA8D-467F26B46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17" y="434148"/>
            <a:ext cx="10515600" cy="175111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Step 1</a:t>
            </a:r>
            <a:r>
              <a:rPr lang="en-US" dirty="0"/>
              <a:t>: Go to the IRB website for CSUSB</a:t>
            </a:r>
          </a:p>
          <a:p>
            <a:pPr lvl="1"/>
            <a:r>
              <a:rPr lang="en-US" dirty="0">
                <a:hlinkClick r:id="rId2"/>
              </a:rPr>
              <a:t>http://irb.csusb.edu/</a:t>
            </a:r>
            <a:endParaRPr lang="en-US" b="1" dirty="0"/>
          </a:p>
          <a:p>
            <a:r>
              <a:rPr lang="en-US" b="1" dirty="0"/>
              <a:t>Step 2: </a:t>
            </a:r>
            <a:r>
              <a:rPr lang="en-US" dirty="0"/>
              <a:t>Select the </a:t>
            </a:r>
            <a:r>
              <a:rPr lang="en-US" i="1" dirty="0"/>
              <a:t>“HUMAN SUBJECTS ETHICS TRAINING” tab (see below)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9A8215-B820-FF3B-FEA3-BAA7323C5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88" y="1955730"/>
            <a:ext cx="8778610" cy="446812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25793A6-ABDB-467F-9DC0-5F20DEDA60EF}"/>
              </a:ext>
            </a:extLst>
          </p:cNvPr>
          <p:cNvSpPr/>
          <p:nvPr/>
        </p:nvSpPr>
        <p:spPr>
          <a:xfrm>
            <a:off x="3198827" y="1737283"/>
            <a:ext cx="848139" cy="895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0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62F6-5099-4A3F-BA8D-467F26B46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17" y="434147"/>
            <a:ext cx="10515600" cy="2378795"/>
          </a:xfrm>
        </p:spPr>
        <p:txBody>
          <a:bodyPr/>
          <a:lstStyle/>
          <a:p>
            <a:r>
              <a:rPr lang="en-US" b="1" dirty="0"/>
              <a:t>Step 3</a:t>
            </a:r>
            <a:r>
              <a:rPr lang="en-US" dirty="0"/>
              <a:t>: Select “CITI Single Sign-On SSO” Link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9A8215-B820-FF3B-FEA3-BAA7323C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8" y="1005366"/>
            <a:ext cx="10010726" cy="509524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25793A6-ABDB-467F-9DC0-5F20DEDA60EF}"/>
              </a:ext>
            </a:extLst>
          </p:cNvPr>
          <p:cNvSpPr/>
          <p:nvPr/>
        </p:nvSpPr>
        <p:spPr>
          <a:xfrm rot="5400000">
            <a:off x="3772264" y="4214848"/>
            <a:ext cx="848139" cy="16971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7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80785-396A-477D-9352-C4656B0F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314877"/>
            <a:ext cx="10515600" cy="4351338"/>
          </a:xfrm>
        </p:spPr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A new screen will open and prompt you to enter your </a:t>
            </a:r>
            <a:r>
              <a:rPr lang="en-US" dirty="0" err="1"/>
              <a:t>MyCoyote</a:t>
            </a:r>
            <a:r>
              <a:rPr lang="en-US" dirty="0"/>
              <a:t> login information. </a:t>
            </a:r>
            <a:endParaRPr lang="en-US" b="1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96964A-2169-3683-3A51-EB1B033AC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6" y="1541178"/>
            <a:ext cx="9560990" cy="46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650B-FA5F-414F-9D0D-E90C7C0F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367886"/>
            <a:ext cx="10515600" cy="1677890"/>
          </a:xfrm>
        </p:spPr>
        <p:txBody>
          <a:bodyPr/>
          <a:lstStyle/>
          <a:p>
            <a:r>
              <a:rPr lang="en-US" b="1" dirty="0"/>
              <a:t>Step 5: </a:t>
            </a:r>
            <a:r>
              <a:rPr lang="en-US" dirty="0"/>
              <a:t>A new screen will appear and should look like the picture below. </a:t>
            </a:r>
          </a:p>
          <a:p>
            <a:r>
              <a:rPr lang="en-US" b="1" dirty="0"/>
              <a:t>Step 6: </a:t>
            </a:r>
            <a:r>
              <a:rPr lang="en-US" dirty="0"/>
              <a:t>Enter “CSUSB” into the organizational search field.</a:t>
            </a:r>
            <a:endParaRPr lang="en-US" b="1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2F1758-8A1D-737D-32EF-4D507099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7" y="1632555"/>
            <a:ext cx="7121472" cy="514328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8F166C0-95C2-497C-AD7C-233F9C53E3A3}"/>
              </a:ext>
            </a:extLst>
          </p:cNvPr>
          <p:cNvSpPr/>
          <p:nvPr/>
        </p:nvSpPr>
        <p:spPr>
          <a:xfrm>
            <a:off x="7014017" y="5255880"/>
            <a:ext cx="1378226" cy="5168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2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2FE8-BA86-4C81-ACAA-2967DC4D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1" y="198471"/>
            <a:ext cx="10515600" cy="4351338"/>
          </a:xfrm>
        </p:spPr>
        <p:txBody>
          <a:bodyPr/>
          <a:lstStyle/>
          <a:p>
            <a:r>
              <a:rPr lang="en-US" b="1" dirty="0"/>
              <a:t>Step 7: </a:t>
            </a:r>
            <a:r>
              <a:rPr lang="en-US" dirty="0"/>
              <a:t>After selecting the </a:t>
            </a:r>
            <a:r>
              <a:rPr lang="en-US" i="1" dirty="0"/>
              <a:t>“I don't have a CITI Program account and I need to create one”</a:t>
            </a:r>
            <a:r>
              <a:rPr lang="en-US" dirty="0"/>
              <a:t> the below screen will appear.</a:t>
            </a:r>
          </a:p>
          <a:p>
            <a:r>
              <a:rPr lang="en-US" b="1" dirty="0"/>
              <a:t>Step 8: </a:t>
            </a:r>
            <a:r>
              <a:rPr lang="en-US" dirty="0"/>
              <a:t>Select the blue box that states “</a:t>
            </a:r>
            <a:r>
              <a:rPr lang="en-US" i="1" dirty="0"/>
              <a:t>Create A New CITI Program Account”.</a:t>
            </a:r>
            <a:endParaRPr lang="en-US" b="1" i="1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F90AF4-F417-141D-DADB-1B01740E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3" y="1954384"/>
            <a:ext cx="9021434" cy="424874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7043AA6-9249-44F6-A898-227A7BA7BE3A}"/>
              </a:ext>
            </a:extLst>
          </p:cNvPr>
          <p:cNvSpPr/>
          <p:nvPr/>
        </p:nvSpPr>
        <p:spPr>
          <a:xfrm rot="10800000">
            <a:off x="3856113" y="5162534"/>
            <a:ext cx="1752600" cy="8395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9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7A39-DEC1-47F3-B1BD-C5D4B190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121"/>
            <a:ext cx="10515600" cy="4351338"/>
          </a:xfrm>
        </p:spPr>
        <p:txBody>
          <a:bodyPr/>
          <a:lstStyle/>
          <a:p>
            <a:r>
              <a:rPr lang="en-US" b="1" dirty="0"/>
              <a:t>Step 9: </a:t>
            </a:r>
            <a:r>
              <a:rPr lang="en-US" dirty="0"/>
              <a:t>A new window will appear and fill in your name and email address:</a:t>
            </a:r>
            <a:endParaRPr lang="en-US" b="1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84576F-62D1-8BD7-72DF-F4156CC7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82" y="1576137"/>
            <a:ext cx="864038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C197-4F28-4FB2-A92F-95340678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01625"/>
            <a:ext cx="10515600" cy="1271453"/>
          </a:xfrm>
        </p:spPr>
        <p:txBody>
          <a:bodyPr/>
          <a:lstStyle/>
          <a:p>
            <a:r>
              <a:rPr lang="en-US" b="1" dirty="0"/>
              <a:t>Step 10: </a:t>
            </a:r>
            <a:r>
              <a:rPr lang="en-US" dirty="0"/>
              <a:t>Create username. </a:t>
            </a:r>
            <a:endParaRPr lang="en-US" b="1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9FE96C-A045-83E7-A224-C2D28E0C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88" y="867377"/>
            <a:ext cx="7662568" cy="56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663</Words>
  <Application>Microsoft Office PowerPoint</Application>
  <PresentationFormat>Widescreen</PresentationFormat>
  <Paragraphs>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CITI Training Registration</vt:lpstr>
      <vt:lpstr>Registering for CITI Training can be found on the IRB website by selecting the link below. CITI Training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 New Course </vt:lpstr>
      <vt:lpstr>PowerPoint Presentation</vt:lpstr>
      <vt:lpstr>PowerPoint Presentation</vt:lpstr>
      <vt:lpstr>PowerPoint Presentation</vt:lpstr>
      <vt:lpstr>How to Complete the RCR CITI Training </vt:lpstr>
      <vt:lpstr>Requirements and recommendations to complete the CITI training.</vt:lpstr>
      <vt:lpstr>Requirements and recommendations to complete the RCR CITI training cont.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Bacon</dc:creator>
  <cp:lastModifiedBy>Michael Gillespie</cp:lastModifiedBy>
  <cp:revision>116</cp:revision>
  <dcterms:created xsi:type="dcterms:W3CDTF">2017-10-16T20:09:02Z</dcterms:created>
  <dcterms:modified xsi:type="dcterms:W3CDTF">2022-12-13T22:13:41Z</dcterms:modified>
</cp:coreProperties>
</file>