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69" r:id="rId3"/>
    <p:sldId id="272" r:id="rId4"/>
    <p:sldId id="270" r:id="rId5"/>
    <p:sldId id="271" r:id="rId6"/>
    <p:sldId id="264" r:id="rId7"/>
    <p:sldId id="274" r:id="rId8"/>
    <p:sldId id="273" r:id="rId9"/>
    <p:sldId id="256" r:id="rId10"/>
    <p:sldId id="257" r:id="rId11"/>
    <p:sldId id="258" r:id="rId12"/>
    <p:sldId id="260" r:id="rId13"/>
    <p:sldId id="265" r:id="rId14"/>
    <p:sldId id="266" r:id="rId15"/>
    <p:sldId id="267" r:id="rId16"/>
    <p:sldId id="268"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4" autoAdjust="0"/>
    <p:restoredTop sz="94660"/>
  </p:normalViewPr>
  <p:slideViewPr>
    <p:cSldViewPr snapToGrid="0">
      <p:cViewPr varScale="1">
        <p:scale>
          <a:sx n="90" d="100"/>
          <a:sy n="90" d="100"/>
        </p:scale>
        <p:origin x="2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F0CB38-CCE7-4E64-A8AA-8F6C320118D9}"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F67AE-6FBB-4415-ABE6-A08F42777B74}" type="slidenum">
              <a:rPr lang="en-US" smtClean="0"/>
              <a:t>‹#›</a:t>
            </a:fld>
            <a:endParaRPr lang="en-US"/>
          </a:p>
        </p:txBody>
      </p:sp>
    </p:spTree>
    <p:extLst>
      <p:ext uri="{BB962C8B-B14F-4D97-AF65-F5344CB8AC3E}">
        <p14:creationId xmlns:p14="http://schemas.microsoft.com/office/powerpoint/2010/main" val="3012184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F0CB38-CCE7-4E64-A8AA-8F6C320118D9}"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F67AE-6FBB-4415-ABE6-A08F42777B74}" type="slidenum">
              <a:rPr lang="en-US" smtClean="0"/>
              <a:t>‹#›</a:t>
            </a:fld>
            <a:endParaRPr lang="en-US"/>
          </a:p>
        </p:txBody>
      </p:sp>
    </p:spTree>
    <p:extLst>
      <p:ext uri="{BB962C8B-B14F-4D97-AF65-F5344CB8AC3E}">
        <p14:creationId xmlns:p14="http://schemas.microsoft.com/office/powerpoint/2010/main" val="21436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F0CB38-CCE7-4E64-A8AA-8F6C320118D9}"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F67AE-6FBB-4415-ABE6-A08F42777B74}" type="slidenum">
              <a:rPr lang="en-US" smtClean="0"/>
              <a:t>‹#›</a:t>
            </a:fld>
            <a:endParaRPr lang="en-US"/>
          </a:p>
        </p:txBody>
      </p:sp>
    </p:spTree>
    <p:extLst>
      <p:ext uri="{BB962C8B-B14F-4D97-AF65-F5344CB8AC3E}">
        <p14:creationId xmlns:p14="http://schemas.microsoft.com/office/powerpoint/2010/main" val="75270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F0CB38-CCE7-4E64-A8AA-8F6C320118D9}"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F67AE-6FBB-4415-ABE6-A08F42777B74}" type="slidenum">
              <a:rPr lang="en-US" smtClean="0"/>
              <a:t>‹#›</a:t>
            </a:fld>
            <a:endParaRPr lang="en-US"/>
          </a:p>
        </p:txBody>
      </p:sp>
    </p:spTree>
    <p:extLst>
      <p:ext uri="{BB962C8B-B14F-4D97-AF65-F5344CB8AC3E}">
        <p14:creationId xmlns:p14="http://schemas.microsoft.com/office/powerpoint/2010/main" val="346303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F0CB38-CCE7-4E64-A8AA-8F6C320118D9}"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F67AE-6FBB-4415-ABE6-A08F42777B74}" type="slidenum">
              <a:rPr lang="en-US" smtClean="0"/>
              <a:t>‹#›</a:t>
            </a:fld>
            <a:endParaRPr lang="en-US"/>
          </a:p>
        </p:txBody>
      </p:sp>
    </p:spTree>
    <p:extLst>
      <p:ext uri="{BB962C8B-B14F-4D97-AF65-F5344CB8AC3E}">
        <p14:creationId xmlns:p14="http://schemas.microsoft.com/office/powerpoint/2010/main" val="377079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F0CB38-CCE7-4E64-A8AA-8F6C320118D9}"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F67AE-6FBB-4415-ABE6-A08F42777B74}" type="slidenum">
              <a:rPr lang="en-US" smtClean="0"/>
              <a:t>‹#›</a:t>
            </a:fld>
            <a:endParaRPr lang="en-US"/>
          </a:p>
        </p:txBody>
      </p:sp>
    </p:spTree>
    <p:extLst>
      <p:ext uri="{BB962C8B-B14F-4D97-AF65-F5344CB8AC3E}">
        <p14:creationId xmlns:p14="http://schemas.microsoft.com/office/powerpoint/2010/main" val="1166996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F0CB38-CCE7-4E64-A8AA-8F6C320118D9}" type="datetimeFigureOut">
              <a:rPr lang="en-US" smtClean="0"/>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6F67AE-6FBB-4415-ABE6-A08F42777B74}" type="slidenum">
              <a:rPr lang="en-US" smtClean="0"/>
              <a:t>‹#›</a:t>
            </a:fld>
            <a:endParaRPr lang="en-US"/>
          </a:p>
        </p:txBody>
      </p:sp>
    </p:spTree>
    <p:extLst>
      <p:ext uri="{BB962C8B-B14F-4D97-AF65-F5344CB8AC3E}">
        <p14:creationId xmlns:p14="http://schemas.microsoft.com/office/powerpoint/2010/main" val="423973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F0CB38-CCE7-4E64-A8AA-8F6C320118D9}" type="datetimeFigureOut">
              <a:rPr lang="en-US" smtClean="0"/>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6F67AE-6FBB-4415-ABE6-A08F42777B74}" type="slidenum">
              <a:rPr lang="en-US" smtClean="0"/>
              <a:t>‹#›</a:t>
            </a:fld>
            <a:endParaRPr lang="en-US"/>
          </a:p>
        </p:txBody>
      </p:sp>
    </p:spTree>
    <p:extLst>
      <p:ext uri="{BB962C8B-B14F-4D97-AF65-F5344CB8AC3E}">
        <p14:creationId xmlns:p14="http://schemas.microsoft.com/office/powerpoint/2010/main" val="126458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0CB38-CCE7-4E64-A8AA-8F6C320118D9}" type="datetimeFigureOut">
              <a:rPr lang="en-US" smtClean="0"/>
              <a:t>3/9/2020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6F67AE-6FBB-4415-ABE6-A08F42777B74}" type="slidenum">
              <a:rPr lang="en-US" smtClean="0"/>
              <a:t>‹#›</a:t>
            </a:fld>
            <a:endParaRPr lang="en-US"/>
          </a:p>
        </p:txBody>
      </p:sp>
    </p:spTree>
    <p:extLst>
      <p:ext uri="{BB962C8B-B14F-4D97-AF65-F5344CB8AC3E}">
        <p14:creationId xmlns:p14="http://schemas.microsoft.com/office/powerpoint/2010/main" val="2742649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F0CB38-CCE7-4E64-A8AA-8F6C320118D9}"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F67AE-6FBB-4415-ABE6-A08F42777B74}" type="slidenum">
              <a:rPr lang="en-US" smtClean="0"/>
              <a:t>‹#›</a:t>
            </a:fld>
            <a:endParaRPr lang="en-US"/>
          </a:p>
        </p:txBody>
      </p:sp>
    </p:spTree>
    <p:extLst>
      <p:ext uri="{BB962C8B-B14F-4D97-AF65-F5344CB8AC3E}">
        <p14:creationId xmlns:p14="http://schemas.microsoft.com/office/powerpoint/2010/main" val="218631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F0CB38-CCE7-4E64-A8AA-8F6C320118D9}"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F67AE-6FBB-4415-ABE6-A08F42777B74}" type="slidenum">
              <a:rPr lang="en-US" smtClean="0"/>
              <a:t>‹#›</a:t>
            </a:fld>
            <a:endParaRPr lang="en-US"/>
          </a:p>
        </p:txBody>
      </p:sp>
    </p:spTree>
    <p:extLst>
      <p:ext uri="{BB962C8B-B14F-4D97-AF65-F5344CB8AC3E}">
        <p14:creationId xmlns:p14="http://schemas.microsoft.com/office/powerpoint/2010/main" val="3822272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0CB38-CCE7-4E64-A8AA-8F6C320118D9}" type="datetimeFigureOut">
              <a:rPr lang="en-US" smtClean="0"/>
              <a:t>3/9/2020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6F67AE-6FBB-4415-ABE6-A08F42777B74}" type="slidenum">
              <a:rPr lang="en-US" smtClean="0"/>
              <a:t>‹#›</a:t>
            </a:fld>
            <a:endParaRPr lang="en-US"/>
          </a:p>
        </p:txBody>
      </p:sp>
    </p:spTree>
    <p:extLst>
      <p:ext uri="{BB962C8B-B14F-4D97-AF65-F5344CB8AC3E}">
        <p14:creationId xmlns:p14="http://schemas.microsoft.com/office/powerpoint/2010/main" val="3479387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bulletin.csusb.edu/colleges-schools-departments/natural-sciences/biology/biology-b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cns.csusb.edu/biology/biology-q2s-information" TargetMode="External"/><Relationship Id="rId7" Type="http://schemas.openxmlformats.org/officeDocument/2006/relationships/image" Target="../media/image4.png"/><Relationship Id="rId2" Type="http://schemas.openxmlformats.org/officeDocument/2006/relationships/hyperlink" Target="https://cns.csusb.edu/sites/csusb_cns/files/Biology%20Semester%20and%20Quarter%20course%20equivalency%20table.pdf"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csusb.edu/semester/students/advising-students/q2s-calculator" TargetMode="External"/><Relationship Id="rId4" Type="http://schemas.openxmlformats.org/officeDocument/2006/relationships/hyperlink" Target="https://www.csusb.edu/general-education/general-education-progra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bulletin.csusb.edu/colleges-schools-departments/natural-sciences/biology/biology-bs/"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057" y="246185"/>
            <a:ext cx="8208850" cy="523220"/>
          </a:xfrm>
          <a:prstGeom prst="rect">
            <a:avLst/>
          </a:prstGeom>
          <a:noFill/>
        </p:spPr>
        <p:txBody>
          <a:bodyPr wrap="none" rtlCol="0">
            <a:spAutoFit/>
          </a:bodyPr>
          <a:lstStyle/>
          <a:p>
            <a:pPr algn="ctr"/>
            <a:r>
              <a:rPr lang="en-US" sz="2800" b="1" dirty="0" smtClean="0"/>
              <a:t>Quarter to semester (Q2S) advising for Biology </a:t>
            </a:r>
            <a:r>
              <a:rPr lang="en-US" sz="2800" b="1" dirty="0" smtClean="0"/>
              <a:t>majors</a:t>
            </a:r>
            <a:endParaRPr lang="en-US" sz="2800" b="1" dirty="0" smtClean="0"/>
          </a:p>
        </p:txBody>
      </p:sp>
      <p:sp>
        <p:nvSpPr>
          <p:cNvPr id="3" name="TextBox 2"/>
          <p:cNvSpPr txBox="1"/>
          <p:nvPr/>
        </p:nvSpPr>
        <p:spPr>
          <a:xfrm>
            <a:off x="504091" y="837285"/>
            <a:ext cx="8135816" cy="53553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university will be switching to the semester system in Fall 2020</a:t>
            </a:r>
          </a:p>
          <a:p>
            <a:endParaRPr lang="en-US" dirty="0" smtClean="0"/>
          </a:p>
          <a:p>
            <a:pPr marL="285750" indent="-285750">
              <a:buFont typeface="Arial" panose="020B0604020202020204" pitchFamily="34" charset="0"/>
              <a:buChar char="•"/>
            </a:pPr>
            <a:r>
              <a:rPr lang="en-US" dirty="0" smtClean="0"/>
              <a:t>You will have the following options regarding your Biology degree…</a:t>
            </a:r>
          </a:p>
          <a:p>
            <a:pPr marL="742950" lvl="1" indent="-285750">
              <a:buFont typeface="Arial" panose="020B0604020202020204" pitchFamily="34" charset="0"/>
              <a:buChar char="•"/>
            </a:pPr>
            <a:r>
              <a:rPr lang="en-US" dirty="0"/>
              <a:t>S</a:t>
            </a:r>
            <a:r>
              <a:rPr lang="en-US" dirty="0" smtClean="0"/>
              <a:t>witch to the Biology BS semester degree requirements</a:t>
            </a:r>
          </a:p>
          <a:p>
            <a:pPr marL="742950" lvl="1" indent="-285750">
              <a:buFont typeface="Arial" panose="020B0604020202020204" pitchFamily="34" charset="0"/>
              <a:buChar char="•"/>
            </a:pPr>
            <a:r>
              <a:rPr lang="en-US" dirty="0" smtClean="0"/>
              <a:t>Stay with your current Biology BS or BA quarter degree requirements</a:t>
            </a:r>
          </a:p>
          <a:p>
            <a:pPr marL="285750" indent="-285750">
              <a:buFont typeface="Arial" panose="020B0604020202020204" pitchFamily="34" charset="0"/>
              <a:buChar char="•"/>
            </a:pPr>
            <a:r>
              <a:rPr lang="en-US" dirty="0" smtClean="0"/>
              <a:t>If you take no action, you will stay on your current quarter degree requirements</a:t>
            </a:r>
          </a:p>
          <a:p>
            <a:endParaRPr lang="en-US" dirty="0" smtClean="0"/>
          </a:p>
          <a:p>
            <a:pPr marL="285750" indent="-285750">
              <a:buFont typeface="Arial" panose="020B0604020202020204" pitchFamily="34" charset="0"/>
              <a:buChar char="•"/>
            </a:pPr>
            <a:r>
              <a:rPr lang="en-US" b="1" dirty="0" smtClean="0"/>
              <a:t>In most cases, you will likely benefit by switching to the Biology Semester BS</a:t>
            </a:r>
            <a:r>
              <a:rPr lang="en-US" b="1"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How can you switch?</a:t>
            </a:r>
          </a:p>
          <a:p>
            <a:pPr marL="742950" lvl="1" indent="-285750">
              <a:buFont typeface="Arial" panose="020B0604020202020204" pitchFamily="34" charset="0"/>
              <a:buChar char="•"/>
            </a:pPr>
            <a:r>
              <a:rPr lang="en-US" dirty="0" smtClean="0"/>
              <a:t>Visit the Office of the Registrar in University Hall</a:t>
            </a:r>
          </a:p>
          <a:p>
            <a:pPr marL="742950" lvl="1" indent="-285750">
              <a:buFont typeface="Arial" panose="020B0604020202020204" pitchFamily="34" charset="0"/>
              <a:buChar char="•"/>
            </a:pPr>
            <a:r>
              <a:rPr lang="en-US" dirty="0" smtClean="0"/>
              <a:t>Through </a:t>
            </a:r>
            <a:r>
              <a:rPr lang="en-US" dirty="0" smtClean="0"/>
              <a:t>some (but not all) advisors</a:t>
            </a:r>
          </a:p>
          <a:p>
            <a:pPr marL="742950" lvl="1" indent="-285750">
              <a:buFont typeface="Arial" panose="020B0604020202020204" pitchFamily="34" charset="0"/>
              <a:buChar char="•"/>
            </a:pPr>
            <a:r>
              <a:rPr lang="en-US" dirty="0" smtClean="0"/>
              <a:t>On-line form</a:t>
            </a:r>
          </a:p>
          <a:p>
            <a:pPr marL="742950" lvl="1" indent="-285750">
              <a:buFont typeface="Arial" panose="020B0604020202020204" pitchFamily="34" charset="0"/>
              <a:buChar char="•"/>
            </a:pPr>
            <a:r>
              <a:rPr lang="en-US" dirty="0" smtClean="0"/>
              <a:t>Note: You can switch NOW, if you want, or wait until spring, summer or fall</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Should you switch?</a:t>
            </a:r>
          </a:p>
          <a:p>
            <a:pPr marL="742950" lvl="1" indent="-285750">
              <a:buFont typeface="Arial" panose="020B0604020202020204" pitchFamily="34" charset="0"/>
              <a:buChar char="•"/>
            </a:pPr>
            <a:r>
              <a:rPr lang="en-US" dirty="0"/>
              <a:t>See following slides for more details</a:t>
            </a:r>
          </a:p>
          <a:p>
            <a:pPr marL="742950" lvl="1" indent="-285750">
              <a:buFont typeface="Arial" panose="020B0604020202020204" pitchFamily="34" charset="0"/>
              <a:buChar char="•"/>
            </a:pPr>
            <a:r>
              <a:rPr lang="en-US" dirty="0"/>
              <a:t>Talk to a Biology faculty or PAC advisor!</a:t>
            </a:r>
          </a:p>
          <a:p>
            <a:pPr marL="285750" indent="-285750">
              <a:buFont typeface="Arial" panose="020B0604020202020204" pitchFamily="34" charset="0"/>
              <a:buChar char="•"/>
            </a:pPr>
            <a:endParaRPr lang="en-US" dirty="0"/>
          </a:p>
        </p:txBody>
      </p:sp>
      <p:pic>
        <p:nvPicPr>
          <p:cNvPr id="4" name="Picture 3"/>
          <p:cNvPicPr>
            <a:picLocks noChangeAspect="1"/>
          </p:cNvPicPr>
          <p:nvPr/>
        </p:nvPicPr>
        <p:blipFill rotWithShape="1">
          <a:blip r:embed="rId2"/>
          <a:srcRect l="18333" t="31196" r="21154" b="23448"/>
          <a:stretch/>
        </p:blipFill>
        <p:spPr>
          <a:xfrm>
            <a:off x="5205046" y="5088553"/>
            <a:ext cx="3833445" cy="1616219"/>
          </a:xfrm>
          <a:prstGeom prst="rect">
            <a:avLst/>
          </a:prstGeom>
        </p:spPr>
      </p:pic>
    </p:spTree>
    <p:extLst>
      <p:ext uri="{BB962C8B-B14F-4D97-AF65-F5344CB8AC3E}">
        <p14:creationId xmlns:p14="http://schemas.microsoft.com/office/powerpoint/2010/main" val="2693034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Arrow Connector 50"/>
          <p:cNvCxnSpPr/>
          <p:nvPr/>
        </p:nvCxnSpPr>
        <p:spPr>
          <a:xfrm>
            <a:off x="3921696" y="1758294"/>
            <a:ext cx="875832" cy="9222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124207" y="1968409"/>
            <a:ext cx="1975" cy="7146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17440" y="1097714"/>
            <a:ext cx="1751890" cy="369332"/>
          </a:xfrm>
          <a:prstGeom prst="rect">
            <a:avLst/>
          </a:prstGeom>
          <a:solidFill>
            <a:schemeClr val="accent4">
              <a:lumMod val="40000"/>
              <a:lumOff val="60000"/>
            </a:schemeClr>
          </a:solidFill>
        </p:spPr>
        <p:txBody>
          <a:bodyPr wrap="none" rtlCol="0">
            <a:spAutoFit/>
          </a:bodyPr>
          <a:lstStyle/>
          <a:p>
            <a:pPr algn="ctr"/>
            <a:r>
              <a:rPr lang="en-US" dirty="0"/>
              <a:t>Math 192 or 211</a:t>
            </a:r>
          </a:p>
        </p:txBody>
      </p:sp>
      <p:sp>
        <p:nvSpPr>
          <p:cNvPr id="9" name="TextBox 8"/>
          <p:cNvSpPr txBox="1"/>
          <p:nvPr/>
        </p:nvSpPr>
        <p:spPr>
          <a:xfrm>
            <a:off x="4858742" y="4038839"/>
            <a:ext cx="2993294" cy="2308324"/>
          </a:xfrm>
          <a:prstGeom prst="rect">
            <a:avLst/>
          </a:prstGeom>
          <a:solidFill>
            <a:schemeClr val="accent6">
              <a:lumMod val="40000"/>
              <a:lumOff val="60000"/>
            </a:schemeClr>
          </a:solidFill>
        </p:spPr>
        <p:txBody>
          <a:bodyPr wrap="square" rtlCol="0">
            <a:spAutoFit/>
          </a:bodyPr>
          <a:lstStyle/>
          <a:p>
            <a:r>
              <a:rPr lang="en-US" dirty="0" err="1"/>
              <a:t>Biol</a:t>
            </a:r>
            <a:r>
              <a:rPr lang="en-US" dirty="0"/>
              <a:t> 423</a:t>
            </a:r>
          </a:p>
          <a:p>
            <a:r>
              <a:rPr lang="en-US" dirty="0" err="1"/>
              <a:t>Biol</a:t>
            </a:r>
            <a:r>
              <a:rPr lang="en-US" dirty="0"/>
              <a:t> 450 or 455</a:t>
            </a:r>
          </a:p>
          <a:p>
            <a:r>
              <a:rPr lang="en-US" dirty="0" err="1"/>
              <a:t>Biol</a:t>
            </a:r>
            <a:r>
              <a:rPr lang="en-US" dirty="0"/>
              <a:t> 591</a:t>
            </a:r>
          </a:p>
          <a:p>
            <a:r>
              <a:rPr lang="en-US" dirty="0"/>
              <a:t>Selected upper division</a:t>
            </a:r>
          </a:p>
          <a:p>
            <a:r>
              <a:rPr lang="en-US" dirty="0"/>
              <a:t>  Biology classes (</a:t>
            </a:r>
            <a:r>
              <a:rPr lang="en-US" b="1" dirty="0"/>
              <a:t>31 units</a:t>
            </a:r>
            <a:r>
              <a:rPr lang="en-US" dirty="0"/>
              <a:t>): </a:t>
            </a:r>
          </a:p>
          <a:p>
            <a:r>
              <a:rPr lang="en-US" dirty="0"/>
              <a:t>   - One class from each of </a:t>
            </a:r>
          </a:p>
          <a:p>
            <a:r>
              <a:rPr lang="en-US" dirty="0"/>
              <a:t>       Groups A and B**</a:t>
            </a:r>
          </a:p>
          <a:p>
            <a:r>
              <a:rPr lang="en-US" dirty="0"/>
              <a:t>   - Other electives</a:t>
            </a:r>
            <a:endParaRPr lang="en-US" dirty="0">
              <a:solidFill>
                <a:schemeClr val="accent6">
                  <a:lumMod val="75000"/>
                </a:schemeClr>
              </a:solidFill>
            </a:endParaRPr>
          </a:p>
        </p:txBody>
      </p:sp>
      <p:sp>
        <p:nvSpPr>
          <p:cNvPr id="10" name="TextBox 9"/>
          <p:cNvSpPr txBox="1"/>
          <p:nvPr/>
        </p:nvSpPr>
        <p:spPr>
          <a:xfrm>
            <a:off x="1171406" y="4057778"/>
            <a:ext cx="1566519" cy="369332"/>
          </a:xfrm>
          <a:prstGeom prst="rect">
            <a:avLst/>
          </a:prstGeom>
          <a:solidFill>
            <a:schemeClr val="accent1">
              <a:lumMod val="40000"/>
              <a:lumOff val="60000"/>
            </a:schemeClr>
          </a:solidFill>
        </p:spPr>
        <p:txBody>
          <a:bodyPr wrap="none" rtlCol="0">
            <a:spAutoFit/>
          </a:bodyPr>
          <a:lstStyle/>
          <a:p>
            <a:pPr algn="ctr"/>
            <a:r>
              <a:rPr lang="en-US" dirty="0" err="1"/>
              <a:t>Chem</a:t>
            </a:r>
            <a:r>
              <a:rPr lang="en-US" dirty="0"/>
              <a:t> 436A,B</a:t>
            </a:r>
            <a:r>
              <a:rPr lang="en-US" dirty="0">
                <a:solidFill>
                  <a:srgbClr val="FF0000"/>
                </a:solidFill>
              </a:rPr>
              <a:t>*</a:t>
            </a:r>
          </a:p>
        </p:txBody>
      </p:sp>
      <p:cxnSp>
        <p:nvCxnSpPr>
          <p:cNvPr id="11" name="Straight Arrow Connector 10"/>
          <p:cNvCxnSpPr/>
          <p:nvPr/>
        </p:nvCxnSpPr>
        <p:spPr>
          <a:xfrm flipH="1">
            <a:off x="2308302" y="3304272"/>
            <a:ext cx="444958" cy="56773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4091950" y="4477913"/>
            <a:ext cx="1020824" cy="1611216"/>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953458" y="1509566"/>
            <a:ext cx="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41996" y="144347"/>
            <a:ext cx="5718681" cy="738664"/>
          </a:xfrm>
          <a:prstGeom prst="rect">
            <a:avLst/>
          </a:prstGeom>
          <a:noFill/>
        </p:spPr>
        <p:txBody>
          <a:bodyPr wrap="none" rtlCol="0">
            <a:spAutoFit/>
          </a:bodyPr>
          <a:lstStyle/>
          <a:p>
            <a:pPr algn="ctr"/>
            <a:r>
              <a:rPr lang="en-US" sz="2400" b="1" dirty="0"/>
              <a:t>B.S. in </a:t>
            </a:r>
            <a:r>
              <a:rPr lang="en-US" sz="2400" b="1" dirty="0" smtClean="0"/>
              <a:t>Biology </a:t>
            </a:r>
            <a:r>
              <a:rPr lang="en-US" sz="2400" b="1" u="sng" dirty="0" smtClean="0"/>
              <a:t>quarter</a:t>
            </a:r>
            <a:r>
              <a:rPr lang="en-US" sz="2400" b="1" dirty="0" smtClean="0"/>
              <a:t> </a:t>
            </a:r>
            <a:r>
              <a:rPr lang="en-US" sz="2400" dirty="0"/>
              <a:t>degree requirements</a:t>
            </a:r>
          </a:p>
          <a:p>
            <a:pPr algn="ctr"/>
            <a:r>
              <a:rPr lang="en-US" dirty="0"/>
              <a:t>Arrows indicate prerequisites </a:t>
            </a:r>
          </a:p>
        </p:txBody>
      </p:sp>
      <p:sp>
        <p:nvSpPr>
          <p:cNvPr id="23" name="TextBox 22"/>
          <p:cNvSpPr txBox="1"/>
          <p:nvPr/>
        </p:nvSpPr>
        <p:spPr>
          <a:xfrm>
            <a:off x="792951" y="4431386"/>
            <a:ext cx="2448766" cy="461665"/>
          </a:xfrm>
          <a:prstGeom prst="rect">
            <a:avLst/>
          </a:prstGeom>
          <a:noFill/>
        </p:spPr>
        <p:txBody>
          <a:bodyPr wrap="square" rtlCol="0">
            <a:spAutoFit/>
          </a:bodyPr>
          <a:lstStyle/>
          <a:p>
            <a:r>
              <a:rPr lang="en-US" sz="1200" dirty="0">
                <a:solidFill>
                  <a:srgbClr val="FF0000"/>
                </a:solidFill>
              </a:rPr>
              <a:t>*</a:t>
            </a:r>
            <a:r>
              <a:rPr lang="en-US" sz="1200" dirty="0"/>
              <a:t>Biochemistry 436A,B can count for </a:t>
            </a:r>
          </a:p>
          <a:p>
            <a:r>
              <a:rPr lang="en-US" sz="1200" dirty="0"/>
              <a:t>5 upper division Biol. elective units.</a:t>
            </a:r>
          </a:p>
        </p:txBody>
      </p:sp>
      <p:sp>
        <p:nvSpPr>
          <p:cNvPr id="40" name="TextBox 39"/>
          <p:cNvSpPr txBox="1"/>
          <p:nvPr/>
        </p:nvSpPr>
        <p:spPr>
          <a:xfrm>
            <a:off x="2834828" y="1097714"/>
            <a:ext cx="1133644" cy="692497"/>
          </a:xfrm>
          <a:prstGeom prst="rect">
            <a:avLst/>
          </a:prstGeom>
          <a:solidFill>
            <a:schemeClr val="accent1">
              <a:lumMod val="40000"/>
              <a:lumOff val="60000"/>
            </a:schemeClr>
          </a:solidFill>
        </p:spPr>
        <p:txBody>
          <a:bodyPr wrap="none" rtlCol="0">
            <a:spAutoFit/>
          </a:bodyPr>
          <a:lstStyle/>
          <a:p>
            <a:r>
              <a:rPr lang="en-US" dirty="0" err="1"/>
              <a:t>Chem</a:t>
            </a:r>
            <a:r>
              <a:rPr lang="en-US" dirty="0"/>
              <a:t> 215</a:t>
            </a:r>
          </a:p>
          <a:p>
            <a:endParaRPr lang="en-US" sz="300" dirty="0"/>
          </a:p>
          <a:p>
            <a:r>
              <a:rPr lang="en-US" dirty="0" err="1"/>
              <a:t>Chem</a:t>
            </a:r>
            <a:r>
              <a:rPr lang="en-US" dirty="0"/>
              <a:t> 216</a:t>
            </a:r>
          </a:p>
        </p:txBody>
      </p:sp>
      <p:cxnSp>
        <p:nvCxnSpPr>
          <p:cNvPr id="42" name="Straight Arrow Connector 41"/>
          <p:cNvCxnSpPr/>
          <p:nvPr/>
        </p:nvCxnSpPr>
        <p:spPr>
          <a:xfrm>
            <a:off x="3386437" y="1399113"/>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388836" y="1802086"/>
            <a:ext cx="2504" cy="45507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427561" y="586093"/>
            <a:ext cx="1746055" cy="307777"/>
          </a:xfrm>
          <a:prstGeom prst="rect">
            <a:avLst/>
          </a:prstGeom>
          <a:noFill/>
        </p:spPr>
        <p:txBody>
          <a:bodyPr wrap="none" rtlCol="0">
            <a:spAutoFit/>
          </a:bodyPr>
          <a:lstStyle/>
          <a:p>
            <a:r>
              <a:rPr lang="en-US" sz="1400" dirty="0"/>
              <a:t>Math 110 and/or 120</a:t>
            </a:r>
          </a:p>
        </p:txBody>
      </p:sp>
      <p:cxnSp>
        <p:nvCxnSpPr>
          <p:cNvPr id="38" name="Straight Arrow Connector 37"/>
          <p:cNvCxnSpPr/>
          <p:nvPr/>
        </p:nvCxnSpPr>
        <p:spPr>
          <a:xfrm>
            <a:off x="7290872" y="828554"/>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919685" y="886536"/>
            <a:ext cx="697627" cy="276999"/>
          </a:xfrm>
          <a:prstGeom prst="rect">
            <a:avLst/>
          </a:prstGeom>
          <a:noFill/>
        </p:spPr>
        <p:txBody>
          <a:bodyPr wrap="none" rtlCol="0">
            <a:spAutoFit/>
          </a:bodyPr>
          <a:lstStyle/>
          <a:p>
            <a:r>
              <a:rPr lang="en-US" sz="1200" dirty="0"/>
              <a:t>Calculus</a:t>
            </a:r>
          </a:p>
        </p:txBody>
      </p:sp>
      <p:sp>
        <p:nvSpPr>
          <p:cNvPr id="43" name="TextBox 42"/>
          <p:cNvSpPr txBox="1"/>
          <p:nvPr/>
        </p:nvSpPr>
        <p:spPr>
          <a:xfrm>
            <a:off x="4587419" y="855729"/>
            <a:ext cx="1104085" cy="276999"/>
          </a:xfrm>
          <a:prstGeom prst="rect">
            <a:avLst/>
          </a:prstGeom>
          <a:noFill/>
        </p:spPr>
        <p:txBody>
          <a:bodyPr wrap="none" rtlCol="0">
            <a:spAutoFit/>
          </a:bodyPr>
          <a:lstStyle/>
          <a:p>
            <a:r>
              <a:rPr lang="en-US" sz="1200" dirty="0"/>
              <a:t>1 </a:t>
            </a:r>
            <a:r>
              <a:rPr lang="en-US" sz="1200" dirty="0" err="1"/>
              <a:t>yr</a:t>
            </a:r>
            <a:r>
              <a:rPr lang="en-US" sz="1200" dirty="0"/>
              <a:t> Intro. Biol.</a:t>
            </a:r>
          </a:p>
        </p:txBody>
      </p:sp>
      <p:sp>
        <p:nvSpPr>
          <p:cNvPr id="45" name="TextBox 44"/>
          <p:cNvSpPr txBox="1"/>
          <p:nvPr/>
        </p:nvSpPr>
        <p:spPr>
          <a:xfrm>
            <a:off x="2730548" y="863952"/>
            <a:ext cx="1382173" cy="276999"/>
          </a:xfrm>
          <a:prstGeom prst="rect">
            <a:avLst/>
          </a:prstGeom>
          <a:noFill/>
        </p:spPr>
        <p:txBody>
          <a:bodyPr wrap="none" rtlCol="0">
            <a:spAutoFit/>
          </a:bodyPr>
          <a:lstStyle/>
          <a:p>
            <a:r>
              <a:rPr lang="en-US" sz="1200" dirty="0"/>
              <a:t>1 </a:t>
            </a:r>
            <a:r>
              <a:rPr lang="en-US" sz="1200" dirty="0" err="1"/>
              <a:t>yr</a:t>
            </a:r>
            <a:r>
              <a:rPr lang="en-US" sz="1200" dirty="0"/>
              <a:t> General Chem.</a:t>
            </a:r>
          </a:p>
        </p:txBody>
      </p:sp>
      <p:sp>
        <p:nvSpPr>
          <p:cNvPr id="47" name="TextBox 46"/>
          <p:cNvSpPr txBox="1"/>
          <p:nvPr/>
        </p:nvSpPr>
        <p:spPr>
          <a:xfrm>
            <a:off x="4655541" y="2845275"/>
            <a:ext cx="941283" cy="369332"/>
          </a:xfrm>
          <a:prstGeom prst="rect">
            <a:avLst/>
          </a:prstGeom>
          <a:solidFill>
            <a:schemeClr val="accent6">
              <a:lumMod val="40000"/>
              <a:lumOff val="60000"/>
            </a:schemeClr>
          </a:solidFill>
        </p:spPr>
        <p:txBody>
          <a:bodyPr wrap="none" rtlCol="0">
            <a:spAutoFit/>
          </a:bodyPr>
          <a:lstStyle/>
          <a:p>
            <a:r>
              <a:rPr lang="en-US" dirty="0" err="1"/>
              <a:t>Biol</a:t>
            </a:r>
            <a:r>
              <a:rPr lang="en-US" dirty="0"/>
              <a:t> 300</a:t>
            </a:r>
          </a:p>
        </p:txBody>
      </p:sp>
      <p:sp>
        <p:nvSpPr>
          <p:cNvPr id="48" name="TextBox 47"/>
          <p:cNvSpPr txBox="1"/>
          <p:nvPr/>
        </p:nvSpPr>
        <p:spPr>
          <a:xfrm>
            <a:off x="6035512" y="2436240"/>
            <a:ext cx="1816523" cy="1015663"/>
          </a:xfrm>
          <a:prstGeom prst="rect">
            <a:avLst/>
          </a:prstGeom>
          <a:solidFill>
            <a:schemeClr val="accent2">
              <a:lumMod val="40000"/>
              <a:lumOff val="60000"/>
            </a:schemeClr>
          </a:solidFill>
        </p:spPr>
        <p:txBody>
          <a:bodyPr wrap="none" rtlCol="0">
            <a:spAutoFit/>
          </a:bodyPr>
          <a:lstStyle/>
          <a:p>
            <a:r>
              <a:rPr lang="en-US" dirty="0"/>
              <a:t>Phys 121 (or 221)</a:t>
            </a:r>
          </a:p>
          <a:p>
            <a:endParaRPr lang="en-US" sz="300" dirty="0"/>
          </a:p>
          <a:p>
            <a:r>
              <a:rPr lang="en-US" dirty="0"/>
              <a:t>Phys 122 (or 222)</a:t>
            </a:r>
          </a:p>
          <a:p>
            <a:endParaRPr lang="en-US" sz="300" dirty="0"/>
          </a:p>
          <a:p>
            <a:r>
              <a:rPr lang="en-US" dirty="0" err="1"/>
              <a:t>Phys</a:t>
            </a:r>
            <a:r>
              <a:rPr lang="en-US" dirty="0"/>
              <a:t> 123 (or 223)</a:t>
            </a:r>
          </a:p>
        </p:txBody>
      </p:sp>
      <p:cxnSp>
        <p:nvCxnSpPr>
          <p:cNvPr id="49" name="Straight Arrow Connector 48"/>
          <p:cNvCxnSpPr/>
          <p:nvPr/>
        </p:nvCxnSpPr>
        <p:spPr>
          <a:xfrm flipH="1">
            <a:off x="4401461" y="3253398"/>
            <a:ext cx="572323" cy="618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126182" y="3255512"/>
            <a:ext cx="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954944" y="2740953"/>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953458" y="3059761"/>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434578" y="3480682"/>
            <a:ext cx="323383" cy="3784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586863" y="2628901"/>
            <a:ext cx="1110112" cy="276999"/>
          </a:xfrm>
          <a:prstGeom prst="rect">
            <a:avLst/>
          </a:prstGeom>
          <a:noFill/>
        </p:spPr>
        <p:txBody>
          <a:bodyPr wrap="none" rtlCol="0">
            <a:spAutoFit/>
          </a:bodyPr>
          <a:lstStyle/>
          <a:p>
            <a:r>
              <a:rPr lang="en-US" sz="1200" dirty="0"/>
              <a:t>Cell Physiology</a:t>
            </a:r>
          </a:p>
        </p:txBody>
      </p:sp>
      <p:sp>
        <p:nvSpPr>
          <p:cNvPr id="56" name="TextBox 55"/>
          <p:cNvSpPr txBox="1"/>
          <p:nvPr/>
        </p:nvSpPr>
        <p:spPr>
          <a:xfrm>
            <a:off x="6227765" y="2187385"/>
            <a:ext cx="1429174" cy="276999"/>
          </a:xfrm>
          <a:prstGeom prst="rect">
            <a:avLst/>
          </a:prstGeom>
          <a:noFill/>
        </p:spPr>
        <p:txBody>
          <a:bodyPr wrap="none" rtlCol="0">
            <a:spAutoFit/>
          </a:bodyPr>
          <a:lstStyle/>
          <a:p>
            <a:r>
              <a:rPr lang="en-US" sz="1200" dirty="0"/>
              <a:t>1 </a:t>
            </a:r>
            <a:r>
              <a:rPr lang="en-US" sz="1200" dirty="0" err="1"/>
              <a:t>yr</a:t>
            </a:r>
            <a:r>
              <a:rPr lang="en-US" sz="1200" dirty="0"/>
              <a:t> General Physics</a:t>
            </a:r>
          </a:p>
        </p:txBody>
      </p:sp>
      <p:sp>
        <p:nvSpPr>
          <p:cNvPr id="57" name="TextBox 56"/>
          <p:cNvSpPr txBox="1"/>
          <p:nvPr/>
        </p:nvSpPr>
        <p:spPr>
          <a:xfrm>
            <a:off x="3459631" y="3818970"/>
            <a:ext cx="1127232" cy="276999"/>
          </a:xfrm>
          <a:prstGeom prst="rect">
            <a:avLst/>
          </a:prstGeom>
          <a:noFill/>
        </p:spPr>
        <p:txBody>
          <a:bodyPr wrap="none" rtlCol="0">
            <a:spAutoFit/>
          </a:bodyPr>
          <a:lstStyle/>
          <a:p>
            <a:r>
              <a:rPr lang="en-US" sz="1200" dirty="0"/>
              <a:t>Molecular Biol.</a:t>
            </a:r>
          </a:p>
        </p:txBody>
      </p:sp>
      <p:sp>
        <p:nvSpPr>
          <p:cNvPr id="58" name="TextBox 57"/>
          <p:cNvSpPr txBox="1"/>
          <p:nvPr/>
        </p:nvSpPr>
        <p:spPr>
          <a:xfrm>
            <a:off x="3550855" y="4051539"/>
            <a:ext cx="941283" cy="369332"/>
          </a:xfrm>
          <a:prstGeom prst="rect">
            <a:avLst/>
          </a:prstGeom>
          <a:solidFill>
            <a:schemeClr val="accent6">
              <a:lumMod val="40000"/>
              <a:lumOff val="60000"/>
            </a:schemeClr>
          </a:solidFill>
        </p:spPr>
        <p:txBody>
          <a:bodyPr wrap="none" rtlCol="0">
            <a:spAutoFit/>
          </a:bodyPr>
          <a:lstStyle/>
          <a:p>
            <a:r>
              <a:rPr lang="en-US" dirty="0" err="1"/>
              <a:t>Biol</a:t>
            </a:r>
            <a:r>
              <a:rPr lang="en-US" dirty="0"/>
              <a:t> 400</a:t>
            </a:r>
          </a:p>
        </p:txBody>
      </p:sp>
      <p:sp>
        <p:nvSpPr>
          <p:cNvPr id="59" name="TextBox 58"/>
          <p:cNvSpPr txBox="1"/>
          <p:nvPr/>
        </p:nvSpPr>
        <p:spPr>
          <a:xfrm>
            <a:off x="5702655" y="4077074"/>
            <a:ext cx="821828" cy="276999"/>
          </a:xfrm>
          <a:prstGeom prst="rect">
            <a:avLst/>
          </a:prstGeom>
          <a:noFill/>
        </p:spPr>
        <p:txBody>
          <a:bodyPr wrap="none" rtlCol="0">
            <a:spAutoFit/>
          </a:bodyPr>
          <a:lstStyle/>
          <a:p>
            <a:r>
              <a:rPr lang="en-US" sz="1200" dirty="0"/>
              <a:t>(Genetics)</a:t>
            </a:r>
          </a:p>
        </p:txBody>
      </p:sp>
      <p:sp>
        <p:nvSpPr>
          <p:cNvPr id="60" name="TextBox 59"/>
          <p:cNvSpPr txBox="1"/>
          <p:nvPr/>
        </p:nvSpPr>
        <p:spPr>
          <a:xfrm>
            <a:off x="6319093" y="4357025"/>
            <a:ext cx="755143" cy="276999"/>
          </a:xfrm>
          <a:prstGeom prst="rect">
            <a:avLst/>
          </a:prstGeom>
          <a:noFill/>
        </p:spPr>
        <p:txBody>
          <a:bodyPr wrap="none" rtlCol="0">
            <a:spAutoFit/>
          </a:bodyPr>
          <a:lstStyle/>
          <a:p>
            <a:r>
              <a:rPr lang="en-US" sz="1200" dirty="0"/>
              <a:t>(Ecology)</a:t>
            </a:r>
          </a:p>
        </p:txBody>
      </p:sp>
      <p:sp>
        <p:nvSpPr>
          <p:cNvPr id="61" name="TextBox 60"/>
          <p:cNvSpPr txBox="1"/>
          <p:nvPr/>
        </p:nvSpPr>
        <p:spPr>
          <a:xfrm>
            <a:off x="5662513" y="4622873"/>
            <a:ext cx="790601" cy="276999"/>
          </a:xfrm>
          <a:prstGeom prst="rect">
            <a:avLst/>
          </a:prstGeom>
          <a:noFill/>
        </p:spPr>
        <p:txBody>
          <a:bodyPr wrap="none" rtlCol="0">
            <a:spAutoFit/>
          </a:bodyPr>
          <a:lstStyle/>
          <a:p>
            <a:r>
              <a:rPr lang="en-US" sz="1200" dirty="0"/>
              <a:t>(Seminar)</a:t>
            </a:r>
          </a:p>
        </p:txBody>
      </p:sp>
      <p:sp>
        <p:nvSpPr>
          <p:cNvPr id="62" name="TextBox 61"/>
          <p:cNvSpPr txBox="1"/>
          <p:nvPr/>
        </p:nvSpPr>
        <p:spPr>
          <a:xfrm>
            <a:off x="1784672" y="2436480"/>
            <a:ext cx="2251001" cy="1015663"/>
          </a:xfrm>
          <a:prstGeom prst="rect">
            <a:avLst/>
          </a:prstGeom>
          <a:solidFill>
            <a:schemeClr val="accent1">
              <a:lumMod val="40000"/>
              <a:lumOff val="60000"/>
            </a:schemeClr>
          </a:solidFill>
        </p:spPr>
        <p:txBody>
          <a:bodyPr wrap="none" rtlCol="0">
            <a:spAutoFit/>
          </a:bodyPr>
          <a:lstStyle/>
          <a:p>
            <a:r>
              <a:rPr lang="en-US" dirty="0" err="1"/>
              <a:t>Chem</a:t>
            </a:r>
            <a:r>
              <a:rPr lang="en-US" dirty="0"/>
              <a:t> 221A,B (or 321)</a:t>
            </a:r>
          </a:p>
          <a:p>
            <a:endParaRPr lang="en-US" sz="300" dirty="0"/>
          </a:p>
          <a:p>
            <a:r>
              <a:rPr lang="en-US" dirty="0" err="1"/>
              <a:t>Chem</a:t>
            </a:r>
            <a:r>
              <a:rPr lang="en-US" dirty="0"/>
              <a:t> 222A,B (or 322)</a:t>
            </a:r>
          </a:p>
          <a:p>
            <a:endParaRPr lang="en-US" sz="300" dirty="0"/>
          </a:p>
          <a:p>
            <a:r>
              <a:rPr lang="en-US" dirty="0" err="1"/>
              <a:t>Chem</a:t>
            </a:r>
            <a:r>
              <a:rPr lang="en-US" dirty="0"/>
              <a:t> 223A,B (or 323)</a:t>
            </a:r>
          </a:p>
        </p:txBody>
      </p:sp>
      <p:cxnSp>
        <p:nvCxnSpPr>
          <p:cNvPr id="63" name="Straight Arrow Connector 62"/>
          <p:cNvCxnSpPr/>
          <p:nvPr/>
        </p:nvCxnSpPr>
        <p:spPr>
          <a:xfrm>
            <a:off x="2867380" y="2705170"/>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872617" y="3038568"/>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3434578" y="3480682"/>
            <a:ext cx="323383" cy="3784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2337090" y="2204049"/>
            <a:ext cx="1016625" cy="276999"/>
          </a:xfrm>
          <a:prstGeom prst="rect">
            <a:avLst/>
          </a:prstGeom>
          <a:noFill/>
        </p:spPr>
        <p:txBody>
          <a:bodyPr wrap="none" rtlCol="0">
            <a:spAutoFit/>
          </a:bodyPr>
          <a:lstStyle/>
          <a:p>
            <a:r>
              <a:rPr lang="en-US" sz="1200" dirty="0"/>
              <a:t>2nd </a:t>
            </a:r>
            <a:r>
              <a:rPr lang="en-US" sz="1200" dirty="0" err="1"/>
              <a:t>yr</a:t>
            </a:r>
            <a:r>
              <a:rPr lang="en-US" sz="1200" dirty="0"/>
              <a:t> Chem.</a:t>
            </a:r>
          </a:p>
        </p:txBody>
      </p:sp>
      <p:sp>
        <p:nvSpPr>
          <p:cNvPr id="67" name="TextBox 66"/>
          <p:cNvSpPr txBox="1"/>
          <p:nvPr/>
        </p:nvSpPr>
        <p:spPr>
          <a:xfrm>
            <a:off x="1526718" y="3830121"/>
            <a:ext cx="999633" cy="276999"/>
          </a:xfrm>
          <a:prstGeom prst="rect">
            <a:avLst/>
          </a:prstGeom>
          <a:noFill/>
        </p:spPr>
        <p:txBody>
          <a:bodyPr wrap="none" rtlCol="0">
            <a:spAutoFit/>
          </a:bodyPr>
          <a:lstStyle/>
          <a:p>
            <a:r>
              <a:rPr lang="en-US" sz="1200" dirty="0"/>
              <a:t>Biochemistry</a:t>
            </a:r>
          </a:p>
        </p:txBody>
      </p:sp>
      <p:sp>
        <p:nvSpPr>
          <p:cNvPr id="68" name="TextBox 67"/>
          <p:cNvSpPr txBox="1"/>
          <p:nvPr/>
        </p:nvSpPr>
        <p:spPr>
          <a:xfrm>
            <a:off x="1184874" y="1487999"/>
            <a:ext cx="1345322" cy="646331"/>
          </a:xfrm>
          <a:prstGeom prst="rect">
            <a:avLst/>
          </a:prstGeom>
          <a:solidFill>
            <a:srgbClr val="FF99FF"/>
          </a:solidFill>
        </p:spPr>
        <p:txBody>
          <a:bodyPr wrap="square" rtlCol="0">
            <a:spAutoFit/>
          </a:bodyPr>
          <a:lstStyle/>
          <a:p>
            <a:pPr algn="ctr"/>
            <a:r>
              <a:rPr lang="en-US" dirty="0"/>
              <a:t>General Ed. (GE) classes</a:t>
            </a:r>
          </a:p>
        </p:txBody>
      </p:sp>
      <p:cxnSp>
        <p:nvCxnSpPr>
          <p:cNvPr id="70" name="Straight Arrow Connector 69"/>
          <p:cNvCxnSpPr/>
          <p:nvPr/>
        </p:nvCxnSpPr>
        <p:spPr>
          <a:xfrm>
            <a:off x="2496688" y="1156300"/>
            <a:ext cx="314325"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958899" y="881230"/>
            <a:ext cx="1695435" cy="553998"/>
          </a:xfrm>
          <a:prstGeom prst="rect">
            <a:avLst/>
          </a:prstGeom>
          <a:noFill/>
        </p:spPr>
        <p:txBody>
          <a:bodyPr wrap="square" rtlCol="0">
            <a:spAutoFit/>
          </a:bodyPr>
          <a:lstStyle/>
          <a:p>
            <a:pPr algn="ctr"/>
            <a:r>
              <a:rPr lang="en-US" sz="1000" dirty="0"/>
              <a:t>Completion of or enrollment in Math 110, 111B, 112C, 120, 192, 211, or 212</a:t>
            </a:r>
          </a:p>
        </p:txBody>
      </p:sp>
      <p:sp>
        <p:nvSpPr>
          <p:cNvPr id="72" name="TextBox 71"/>
          <p:cNvSpPr txBox="1"/>
          <p:nvPr/>
        </p:nvSpPr>
        <p:spPr>
          <a:xfrm>
            <a:off x="4655541" y="1097714"/>
            <a:ext cx="941283" cy="1015663"/>
          </a:xfrm>
          <a:prstGeom prst="rect">
            <a:avLst/>
          </a:prstGeom>
          <a:solidFill>
            <a:schemeClr val="accent6">
              <a:lumMod val="40000"/>
              <a:lumOff val="60000"/>
            </a:schemeClr>
          </a:solidFill>
        </p:spPr>
        <p:txBody>
          <a:bodyPr wrap="none" rtlCol="0">
            <a:spAutoFit/>
          </a:bodyPr>
          <a:lstStyle/>
          <a:p>
            <a:r>
              <a:rPr lang="en-US" dirty="0" err="1"/>
              <a:t>Biol</a:t>
            </a:r>
            <a:r>
              <a:rPr lang="en-US" dirty="0"/>
              <a:t> 200</a:t>
            </a:r>
          </a:p>
          <a:p>
            <a:endParaRPr lang="en-US" sz="300" dirty="0"/>
          </a:p>
          <a:p>
            <a:r>
              <a:rPr lang="en-US" dirty="0" err="1"/>
              <a:t>Biol</a:t>
            </a:r>
            <a:r>
              <a:rPr lang="en-US" dirty="0"/>
              <a:t> 201</a:t>
            </a:r>
          </a:p>
          <a:p>
            <a:endParaRPr lang="en-US" sz="300" dirty="0"/>
          </a:p>
          <a:p>
            <a:r>
              <a:rPr lang="en-US" dirty="0" err="1"/>
              <a:t>Biol</a:t>
            </a:r>
            <a:r>
              <a:rPr lang="en-US" dirty="0"/>
              <a:t> 202</a:t>
            </a:r>
          </a:p>
        </p:txBody>
      </p:sp>
      <p:cxnSp>
        <p:nvCxnSpPr>
          <p:cNvPr id="73" name="Straight Arrow Connector 72"/>
          <p:cNvCxnSpPr/>
          <p:nvPr/>
        </p:nvCxnSpPr>
        <p:spPr>
          <a:xfrm>
            <a:off x="5126182" y="1386552"/>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5124207" y="1728957"/>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 xmlns:a16="http://schemas.microsoft.com/office/drawing/2014/main" id="{8BBBDC92-1B97-4732-A118-CC1CC642926D}"/>
              </a:ext>
            </a:extLst>
          </p:cNvPr>
          <p:cNvSpPr txBox="1"/>
          <p:nvPr/>
        </p:nvSpPr>
        <p:spPr>
          <a:xfrm>
            <a:off x="857723" y="6543751"/>
            <a:ext cx="7003777" cy="307777"/>
          </a:xfrm>
          <a:prstGeom prst="rect">
            <a:avLst/>
          </a:prstGeom>
          <a:noFill/>
        </p:spPr>
        <p:txBody>
          <a:bodyPr wrap="none" rtlCol="0">
            <a:spAutoFit/>
          </a:bodyPr>
          <a:lstStyle/>
          <a:p>
            <a:r>
              <a:rPr lang="en-US" sz="1400" dirty="0">
                <a:hlinkClick r:id="rId2"/>
              </a:rPr>
              <a:t>http://bulletin.csusb.edu/colleges-schools-departments/natural-sciences/biology/biology-bs/</a:t>
            </a:r>
            <a:endParaRPr lang="en-US" sz="1400" dirty="0"/>
          </a:p>
        </p:txBody>
      </p:sp>
      <p:sp>
        <p:nvSpPr>
          <p:cNvPr id="75" name="TextBox 74">
            <a:extLst>
              <a:ext uri="{FF2B5EF4-FFF2-40B4-BE49-F238E27FC236}">
                <a16:creationId xmlns="" xmlns:a16="http://schemas.microsoft.com/office/drawing/2014/main" id="{462E8B14-AE6D-41EC-A4B0-ACA9DB36837A}"/>
              </a:ext>
            </a:extLst>
          </p:cNvPr>
          <p:cNvSpPr txBox="1"/>
          <p:nvPr/>
        </p:nvSpPr>
        <p:spPr>
          <a:xfrm>
            <a:off x="772950" y="4900523"/>
            <a:ext cx="4024578" cy="1631216"/>
          </a:xfrm>
          <a:prstGeom prst="rect">
            <a:avLst/>
          </a:prstGeom>
          <a:noFill/>
        </p:spPr>
        <p:txBody>
          <a:bodyPr wrap="square" rtlCol="0">
            <a:spAutoFit/>
          </a:bodyPr>
          <a:lstStyle/>
          <a:p>
            <a:r>
              <a:rPr lang="en-US" dirty="0"/>
              <a:t>** Group A and B Biology courses</a:t>
            </a:r>
          </a:p>
          <a:p>
            <a:r>
              <a:rPr lang="en-US" dirty="0"/>
              <a:t>Group A: Biol 319, 354, 431</a:t>
            </a:r>
          </a:p>
          <a:p>
            <a:r>
              <a:rPr lang="en-US" dirty="0"/>
              <a:t>Group B: Biol 320, 331, 335, 340, 342, 420, 424, 440, 516, 517, 524, </a:t>
            </a:r>
            <a:r>
              <a:rPr lang="en-US" dirty="0" smtClean="0"/>
              <a:t>573</a:t>
            </a:r>
          </a:p>
          <a:p>
            <a:r>
              <a:rPr lang="en-US" sz="1400" dirty="0" smtClean="0"/>
              <a:t>If you have trouble getting a Group B course, please see Drs. Chao or </a:t>
            </a:r>
            <a:r>
              <a:rPr lang="en-US" sz="1400" dirty="0" err="1" smtClean="0"/>
              <a:t>Dodsworth</a:t>
            </a:r>
            <a:r>
              <a:rPr lang="en-US" sz="1400" dirty="0" smtClean="0"/>
              <a:t> about possible waivers</a:t>
            </a:r>
            <a:endParaRPr lang="en-US" sz="1400" dirty="0"/>
          </a:p>
        </p:txBody>
      </p:sp>
    </p:spTree>
    <p:extLst>
      <p:ext uri="{BB962C8B-B14F-4D97-AF65-F5344CB8AC3E}">
        <p14:creationId xmlns:p14="http://schemas.microsoft.com/office/powerpoint/2010/main" val="3111495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Arrow Connector 50"/>
          <p:cNvCxnSpPr>
            <a:cxnSpLocks/>
          </p:cNvCxnSpPr>
          <p:nvPr/>
        </p:nvCxnSpPr>
        <p:spPr>
          <a:xfrm>
            <a:off x="2422038" y="1890562"/>
            <a:ext cx="1651661" cy="40153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cxnSpLocks/>
          </p:cNvCxnSpPr>
          <p:nvPr/>
        </p:nvCxnSpPr>
        <p:spPr>
          <a:xfrm>
            <a:off x="4617684" y="2886281"/>
            <a:ext cx="0" cy="4551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085891" y="2168753"/>
            <a:ext cx="1058419" cy="692497"/>
          </a:xfrm>
          <a:prstGeom prst="rect">
            <a:avLst/>
          </a:prstGeom>
          <a:solidFill>
            <a:schemeClr val="accent6">
              <a:lumMod val="40000"/>
              <a:lumOff val="60000"/>
            </a:schemeClr>
          </a:solidFill>
        </p:spPr>
        <p:txBody>
          <a:bodyPr wrap="square" rtlCol="0">
            <a:spAutoFit/>
          </a:bodyPr>
          <a:lstStyle/>
          <a:p>
            <a:pPr algn="ctr"/>
            <a:r>
              <a:rPr lang="en-US" dirty="0" err="1"/>
              <a:t>Biol</a:t>
            </a:r>
            <a:r>
              <a:rPr lang="en-US" dirty="0"/>
              <a:t> 2010</a:t>
            </a:r>
          </a:p>
          <a:p>
            <a:pPr algn="ctr"/>
            <a:endParaRPr lang="en-US" sz="300" dirty="0"/>
          </a:p>
          <a:p>
            <a:pPr algn="ctr"/>
            <a:r>
              <a:rPr lang="en-US" dirty="0" err="1"/>
              <a:t>Biol</a:t>
            </a:r>
            <a:r>
              <a:rPr lang="en-US" dirty="0"/>
              <a:t> 2020</a:t>
            </a:r>
          </a:p>
        </p:txBody>
      </p:sp>
      <p:sp>
        <p:nvSpPr>
          <p:cNvPr id="8" name="TextBox 7"/>
          <p:cNvSpPr txBox="1"/>
          <p:nvPr/>
        </p:nvSpPr>
        <p:spPr>
          <a:xfrm>
            <a:off x="7167922" y="1541394"/>
            <a:ext cx="1210076" cy="369332"/>
          </a:xfrm>
          <a:prstGeom prst="rect">
            <a:avLst/>
          </a:prstGeom>
          <a:solidFill>
            <a:schemeClr val="accent4">
              <a:lumMod val="40000"/>
              <a:lumOff val="60000"/>
            </a:schemeClr>
          </a:solidFill>
        </p:spPr>
        <p:txBody>
          <a:bodyPr wrap="none" rtlCol="0">
            <a:spAutoFit/>
          </a:bodyPr>
          <a:lstStyle/>
          <a:p>
            <a:pPr algn="ctr"/>
            <a:r>
              <a:rPr lang="en-US" dirty="0"/>
              <a:t>Math 2210</a:t>
            </a:r>
          </a:p>
        </p:txBody>
      </p:sp>
      <p:sp>
        <p:nvSpPr>
          <p:cNvPr id="9" name="TextBox 8"/>
          <p:cNvSpPr txBox="1"/>
          <p:nvPr/>
        </p:nvSpPr>
        <p:spPr>
          <a:xfrm>
            <a:off x="2840908" y="3707746"/>
            <a:ext cx="3584270" cy="2723823"/>
          </a:xfrm>
          <a:prstGeom prst="rect">
            <a:avLst/>
          </a:prstGeom>
          <a:solidFill>
            <a:schemeClr val="accent6">
              <a:lumMod val="40000"/>
              <a:lumOff val="60000"/>
            </a:schemeClr>
          </a:solidFill>
        </p:spPr>
        <p:txBody>
          <a:bodyPr wrap="square" rtlCol="0">
            <a:spAutoFit/>
          </a:bodyPr>
          <a:lstStyle/>
          <a:p>
            <a:pPr algn="ctr"/>
            <a:r>
              <a:rPr lang="en-US" u="sng" dirty="0"/>
              <a:t>Group A </a:t>
            </a:r>
            <a:r>
              <a:rPr lang="en-US" sz="1600" u="sng" dirty="0"/>
              <a:t>(Cell/Molecular)</a:t>
            </a:r>
            <a:r>
              <a:rPr lang="en-US" dirty="0"/>
              <a:t> </a:t>
            </a:r>
          </a:p>
          <a:p>
            <a:pPr algn="ctr"/>
            <a:r>
              <a:rPr lang="en-US" dirty="0"/>
              <a:t>Biol 3100, 3120, 3200, 3300</a:t>
            </a:r>
          </a:p>
          <a:p>
            <a:pPr algn="ctr"/>
            <a:endParaRPr lang="en-US" sz="300" dirty="0"/>
          </a:p>
          <a:p>
            <a:pPr algn="ctr"/>
            <a:r>
              <a:rPr lang="en-US" u="sng" dirty="0"/>
              <a:t>Group B </a:t>
            </a:r>
            <a:r>
              <a:rPr lang="en-US" sz="1600" u="sng" dirty="0"/>
              <a:t>(Zoology)</a:t>
            </a:r>
            <a:r>
              <a:rPr lang="en-US" dirty="0"/>
              <a:t> </a:t>
            </a:r>
          </a:p>
          <a:p>
            <a:pPr algn="ctr"/>
            <a:r>
              <a:rPr lang="en-US" dirty="0"/>
              <a:t>Biol 3410, 3420, 3430, 3440, 3450, 3460, 3630, 3640</a:t>
            </a:r>
          </a:p>
          <a:p>
            <a:pPr algn="ctr"/>
            <a:endParaRPr lang="en-US" sz="300" dirty="0"/>
          </a:p>
          <a:p>
            <a:pPr algn="ctr"/>
            <a:r>
              <a:rPr lang="en-US" u="sng" dirty="0"/>
              <a:t>Group C </a:t>
            </a:r>
            <a:r>
              <a:rPr lang="en-US" sz="1600" u="sng" dirty="0"/>
              <a:t>(Botany)</a:t>
            </a:r>
            <a:endParaRPr lang="en-US" dirty="0"/>
          </a:p>
          <a:p>
            <a:pPr algn="ctr"/>
            <a:r>
              <a:rPr lang="en-US" dirty="0"/>
              <a:t>Biol 3520, 3540, 4510, 4580</a:t>
            </a:r>
          </a:p>
          <a:p>
            <a:pPr algn="ctr"/>
            <a:endParaRPr lang="en-US" sz="300" dirty="0"/>
          </a:p>
          <a:p>
            <a:pPr algn="ctr"/>
            <a:r>
              <a:rPr lang="en-US" u="sng" dirty="0"/>
              <a:t>Group D </a:t>
            </a:r>
            <a:r>
              <a:rPr lang="en-US" sz="1600" u="sng" dirty="0"/>
              <a:t>(Populations and Ecosystems)</a:t>
            </a:r>
            <a:r>
              <a:rPr lang="en-US" dirty="0"/>
              <a:t> Biol 3700, 3800, 3820</a:t>
            </a:r>
          </a:p>
        </p:txBody>
      </p:sp>
      <p:cxnSp>
        <p:nvCxnSpPr>
          <p:cNvPr id="16" name="Straight Arrow Connector 15"/>
          <p:cNvCxnSpPr/>
          <p:nvPr/>
        </p:nvCxnSpPr>
        <p:spPr>
          <a:xfrm>
            <a:off x="7772934" y="1953246"/>
            <a:ext cx="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02280" y="291543"/>
            <a:ext cx="5931625" cy="738664"/>
          </a:xfrm>
          <a:prstGeom prst="rect">
            <a:avLst/>
          </a:prstGeom>
          <a:noFill/>
        </p:spPr>
        <p:txBody>
          <a:bodyPr wrap="none" rtlCol="0">
            <a:spAutoFit/>
          </a:bodyPr>
          <a:lstStyle/>
          <a:p>
            <a:pPr algn="ctr"/>
            <a:r>
              <a:rPr lang="en-US" sz="2400" b="1" dirty="0"/>
              <a:t>B.S. in Biology </a:t>
            </a:r>
            <a:r>
              <a:rPr lang="en-US" sz="2400" b="1" u="sng" dirty="0"/>
              <a:t>semester</a:t>
            </a:r>
            <a:r>
              <a:rPr lang="en-US" sz="2400" b="1" dirty="0"/>
              <a:t> </a:t>
            </a:r>
            <a:r>
              <a:rPr lang="en-US" sz="2400" dirty="0"/>
              <a:t>degree requirements</a:t>
            </a:r>
          </a:p>
          <a:p>
            <a:pPr algn="ctr"/>
            <a:r>
              <a:rPr lang="en-US" dirty="0"/>
              <a:t>Arrows indicate prerequisites </a:t>
            </a:r>
          </a:p>
        </p:txBody>
      </p:sp>
      <p:cxnSp>
        <p:nvCxnSpPr>
          <p:cNvPr id="27" name="Straight Arrow Connector 26"/>
          <p:cNvCxnSpPr/>
          <p:nvPr/>
        </p:nvCxnSpPr>
        <p:spPr>
          <a:xfrm>
            <a:off x="4613682" y="2457591"/>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92982" y="1687698"/>
            <a:ext cx="2037737" cy="692497"/>
          </a:xfrm>
          <a:prstGeom prst="rect">
            <a:avLst/>
          </a:prstGeom>
          <a:solidFill>
            <a:schemeClr val="accent1">
              <a:lumMod val="40000"/>
              <a:lumOff val="60000"/>
            </a:schemeClr>
          </a:solidFill>
        </p:spPr>
        <p:txBody>
          <a:bodyPr wrap="square" rtlCol="0">
            <a:spAutoFit/>
          </a:bodyPr>
          <a:lstStyle/>
          <a:p>
            <a:pPr algn="ctr"/>
            <a:r>
              <a:rPr lang="en-US" dirty="0" err="1"/>
              <a:t>Chem</a:t>
            </a:r>
            <a:r>
              <a:rPr lang="en-US" dirty="0"/>
              <a:t> 2100 + 2100L</a:t>
            </a:r>
          </a:p>
          <a:p>
            <a:pPr algn="ctr"/>
            <a:endParaRPr lang="en-US" sz="300" dirty="0"/>
          </a:p>
          <a:p>
            <a:pPr algn="ctr"/>
            <a:r>
              <a:rPr lang="en-US" dirty="0" err="1"/>
              <a:t>Chem</a:t>
            </a:r>
            <a:r>
              <a:rPr lang="en-US" dirty="0"/>
              <a:t> 2200 + 2200L</a:t>
            </a:r>
          </a:p>
        </p:txBody>
      </p:sp>
      <p:cxnSp>
        <p:nvCxnSpPr>
          <p:cNvPr id="42" name="Straight Arrow Connector 41"/>
          <p:cNvCxnSpPr/>
          <p:nvPr/>
        </p:nvCxnSpPr>
        <p:spPr>
          <a:xfrm>
            <a:off x="1431907" y="1976905"/>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p:cNvCxnSpPr>
          <p:nvPr/>
        </p:nvCxnSpPr>
        <p:spPr>
          <a:xfrm>
            <a:off x="1425968" y="2404294"/>
            <a:ext cx="2504" cy="2964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777790" y="1272234"/>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164411" y="1330150"/>
            <a:ext cx="1207575" cy="276999"/>
          </a:xfrm>
          <a:prstGeom prst="rect">
            <a:avLst/>
          </a:prstGeom>
          <a:noFill/>
        </p:spPr>
        <p:txBody>
          <a:bodyPr wrap="none" rtlCol="0">
            <a:spAutoFit/>
          </a:bodyPr>
          <a:lstStyle/>
          <a:p>
            <a:pPr algn="ctr"/>
            <a:r>
              <a:rPr lang="en-US" sz="1200" dirty="0"/>
              <a:t>Calculus (Year 1)</a:t>
            </a:r>
          </a:p>
        </p:txBody>
      </p:sp>
      <p:sp>
        <p:nvSpPr>
          <p:cNvPr id="43" name="TextBox 42"/>
          <p:cNvSpPr txBox="1"/>
          <p:nvPr/>
        </p:nvSpPr>
        <p:spPr>
          <a:xfrm>
            <a:off x="3957026" y="1957987"/>
            <a:ext cx="1343125" cy="276999"/>
          </a:xfrm>
          <a:prstGeom prst="rect">
            <a:avLst/>
          </a:prstGeom>
          <a:noFill/>
        </p:spPr>
        <p:txBody>
          <a:bodyPr wrap="none" rtlCol="0">
            <a:spAutoFit/>
          </a:bodyPr>
          <a:lstStyle/>
          <a:p>
            <a:r>
              <a:rPr lang="en-US" sz="1200" dirty="0"/>
              <a:t>Intro. Biol. (Year 2)</a:t>
            </a:r>
          </a:p>
        </p:txBody>
      </p:sp>
      <p:sp>
        <p:nvSpPr>
          <p:cNvPr id="45" name="TextBox 44"/>
          <p:cNvSpPr txBox="1"/>
          <p:nvPr/>
        </p:nvSpPr>
        <p:spPr>
          <a:xfrm>
            <a:off x="470581" y="1463979"/>
            <a:ext cx="1851084" cy="276999"/>
          </a:xfrm>
          <a:prstGeom prst="rect">
            <a:avLst/>
          </a:prstGeom>
          <a:noFill/>
        </p:spPr>
        <p:txBody>
          <a:bodyPr wrap="none" rtlCol="0">
            <a:spAutoFit/>
          </a:bodyPr>
          <a:lstStyle/>
          <a:p>
            <a:pPr algn="ctr"/>
            <a:r>
              <a:rPr lang="en-US" sz="1200" dirty="0"/>
              <a:t>General Chemistry (Year 1)</a:t>
            </a:r>
          </a:p>
        </p:txBody>
      </p:sp>
      <p:sp>
        <p:nvSpPr>
          <p:cNvPr id="48" name="TextBox 47"/>
          <p:cNvSpPr txBox="1"/>
          <p:nvPr/>
        </p:nvSpPr>
        <p:spPr>
          <a:xfrm>
            <a:off x="6817324" y="3074992"/>
            <a:ext cx="1920718" cy="1892826"/>
          </a:xfrm>
          <a:prstGeom prst="rect">
            <a:avLst/>
          </a:prstGeom>
          <a:solidFill>
            <a:schemeClr val="accent2">
              <a:lumMod val="40000"/>
              <a:lumOff val="60000"/>
            </a:schemeClr>
          </a:solidFill>
        </p:spPr>
        <p:txBody>
          <a:bodyPr wrap="none" rtlCol="0">
            <a:spAutoFit/>
          </a:bodyPr>
          <a:lstStyle/>
          <a:p>
            <a:pPr algn="ctr"/>
            <a:r>
              <a:rPr lang="en-US" dirty="0"/>
              <a:t>Phys 2000 + 2000L</a:t>
            </a:r>
          </a:p>
          <a:p>
            <a:pPr algn="ctr"/>
            <a:endParaRPr lang="en-US" sz="300" dirty="0"/>
          </a:p>
          <a:p>
            <a:pPr algn="ctr"/>
            <a:r>
              <a:rPr lang="en-US" dirty="0"/>
              <a:t>Phys 2010 + 2010L</a:t>
            </a:r>
          </a:p>
          <a:p>
            <a:pPr algn="ctr"/>
            <a:endParaRPr lang="en-US" dirty="0"/>
          </a:p>
          <a:p>
            <a:pPr algn="ctr"/>
            <a:r>
              <a:rPr lang="en-US" dirty="0"/>
              <a:t>Phys 2500 + 2500L</a:t>
            </a:r>
          </a:p>
          <a:p>
            <a:pPr algn="ctr"/>
            <a:endParaRPr lang="en-US" sz="300" dirty="0"/>
          </a:p>
          <a:p>
            <a:pPr algn="ctr"/>
            <a:r>
              <a:rPr lang="en-US" dirty="0"/>
              <a:t>Phys 2510 + 2510L</a:t>
            </a:r>
          </a:p>
          <a:p>
            <a:pPr algn="ctr"/>
            <a:endParaRPr lang="en-US" sz="300" dirty="0"/>
          </a:p>
          <a:p>
            <a:pPr algn="ctr"/>
            <a:r>
              <a:rPr lang="en-US" dirty="0"/>
              <a:t>Phys 2700</a:t>
            </a:r>
          </a:p>
        </p:txBody>
      </p:sp>
      <p:cxnSp>
        <p:nvCxnSpPr>
          <p:cNvPr id="52" name="Straight Arrow Connector 51"/>
          <p:cNvCxnSpPr/>
          <p:nvPr/>
        </p:nvCxnSpPr>
        <p:spPr>
          <a:xfrm>
            <a:off x="7774420" y="3356083"/>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772934" y="4224293"/>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785143" y="2655449"/>
            <a:ext cx="1993623" cy="461665"/>
          </a:xfrm>
          <a:prstGeom prst="rect">
            <a:avLst/>
          </a:prstGeom>
          <a:noFill/>
        </p:spPr>
        <p:txBody>
          <a:bodyPr wrap="none" rtlCol="0">
            <a:spAutoFit/>
          </a:bodyPr>
          <a:lstStyle/>
          <a:p>
            <a:pPr algn="ctr"/>
            <a:r>
              <a:rPr lang="en-US" sz="1200" dirty="0"/>
              <a:t>General Physics (Year 2 or 3):</a:t>
            </a:r>
          </a:p>
          <a:p>
            <a:pPr algn="ctr"/>
            <a:r>
              <a:rPr lang="en-US" sz="1200" dirty="0"/>
              <a:t>Choose from the following</a:t>
            </a:r>
          </a:p>
        </p:txBody>
      </p:sp>
      <p:sp>
        <p:nvSpPr>
          <p:cNvPr id="62" name="TextBox 61"/>
          <p:cNvSpPr txBox="1"/>
          <p:nvPr/>
        </p:nvSpPr>
        <p:spPr>
          <a:xfrm>
            <a:off x="388775" y="3071101"/>
            <a:ext cx="2037737" cy="2677656"/>
          </a:xfrm>
          <a:prstGeom prst="rect">
            <a:avLst/>
          </a:prstGeom>
          <a:solidFill>
            <a:schemeClr val="accent1">
              <a:lumMod val="40000"/>
              <a:lumOff val="60000"/>
            </a:schemeClr>
          </a:solidFill>
        </p:spPr>
        <p:txBody>
          <a:bodyPr wrap="none" rtlCol="0">
            <a:spAutoFit/>
          </a:bodyPr>
          <a:lstStyle/>
          <a:p>
            <a:pPr algn="ctr"/>
            <a:endParaRPr lang="en-US" sz="600" dirty="0"/>
          </a:p>
          <a:p>
            <a:pPr algn="ctr"/>
            <a:r>
              <a:rPr lang="pl-PL" dirty="0"/>
              <a:t>Chem 2400 + 2400L</a:t>
            </a:r>
            <a:endParaRPr lang="en-US" dirty="0"/>
          </a:p>
          <a:p>
            <a:pPr algn="ctr"/>
            <a:endParaRPr lang="pl-PL" sz="300" dirty="0"/>
          </a:p>
          <a:p>
            <a:pPr algn="ctr"/>
            <a:r>
              <a:rPr lang="pl-PL" dirty="0"/>
              <a:t>Chem 2500 + 2500L</a:t>
            </a:r>
            <a:endParaRPr lang="en-US" dirty="0"/>
          </a:p>
          <a:p>
            <a:pPr algn="ctr"/>
            <a:endParaRPr lang="en-US" sz="2400" dirty="0"/>
          </a:p>
          <a:p>
            <a:pPr algn="ctr"/>
            <a:r>
              <a:rPr lang="pl-PL" dirty="0"/>
              <a:t>Chem 2300 + 2400L</a:t>
            </a:r>
            <a:endParaRPr lang="en-US" dirty="0"/>
          </a:p>
          <a:p>
            <a:pPr algn="ctr"/>
            <a:endParaRPr lang="pl-PL" sz="300" dirty="0"/>
          </a:p>
          <a:p>
            <a:pPr algn="ctr"/>
            <a:r>
              <a:rPr lang="pl-PL" dirty="0"/>
              <a:t>Chem 4100 + 4100L</a:t>
            </a:r>
            <a:endParaRPr lang="en-US" dirty="0"/>
          </a:p>
          <a:p>
            <a:pPr algn="ctr"/>
            <a:endParaRPr lang="fr-FR" sz="2400" dirty="0"/>
          </a:p>
          <a:p>
            <a:pPr algn="ctr"/>
            <a:r>
              <a:rPr lang="fr-FR" dirty="0" err="1"/>
              <a:t>Chem</a:t>
            </a:r>
            <a:r>
              <a:rPr lang="fr-FR" dirty="0"/>
              <a:t> 2300 + 2400L</a:t>
            </a:r>
          </a:p>
          <a:p>
            <a:pPr algn="ctr"/>
            <a:r>
              <a:rPr lang="fr-FR" dirty="0" err="1"/>
              <a:t>Chem</a:t>
            </a:r>
            <a:r>
              <a:rPr lang="fr-FR" dirty="0"/>
              <a:t> 3200</a:t>
            </a:r>
            <a:endParaRPr lang="en-US" dirty="0"/>
          </a:p>
        </p:txBody>
      </p:sp>
      <p:cxnSp>
        <p:nvCxnSpPr>
          <p:cNvPr id="63" name="Straight Arrow Connector 62"/>
          <p:cNvCxnSpPr/>
          <p:nvPr/>
        </p:nvCxnSpPr>
        <p:spPr>
          <a:xfrm>
            <a:off x="1431892" y="4398583"/>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01242" y="3029406"/>
            <a:ext cx="1598964" cy="276999"/>
          </a:xfrm>
          <a:prstGeom prst="rect">
            <a:avLst/>
          </a:prstGeom>
          <a:noFill/>
        </p:spPr>
        <p:txBody>
          <a:bodyPr wrap="none" rtlCol="0">
            <a:spAutoFit/>
          </a:bodyPr>
          <a:lstStyle/>
          <a:p>
            <a:pPr algn="ctr"/>
            <a:r>
              <a:rPr lang="en-US" sz="1200" u="sng" dirty="0"/>
              <a:t>1 </a:t>
            </a:r>
            <a:r>
              <a:rPr lang="en-US" sz="1200" u="sng" dirty="0" err="1"/>
              <a:t>yr</a:t>
            </a:r>
            <a:r>
              <a:rPr lang="en-US" sz="1200" u="sng" dirty="0"/>
              <a:t> Organic Chemistry</a:t>
            </a:r>
          </a:p>
        </p:txBody>
      </p:sp>
      <p:sp>
        <p:nvSpPr>
          <p:cNvPr id="67" name="TextBox 66"/>
          <p:cNvSpPr txBox="1"/>
          <p:nvPr/>
        </p:nvSpPr>
        <p:spPr>
          <a:xfrm>
            <a:off x="423519" y="4951622"/>
            <a:ext cx="2021772" cy="276999"/>
          </a:xfrm>
          <a:prstGeom prst="rect">
            <a:avLst/>
          </a:prstGeom>
          <a:noFill/>
        </p:spPr>
        <p:txBody>
          <a:bodyPr wrap="none" rtlCol="0">
            <a:spAutoFit/>
          </a:bodyPr>
          <a:lstStyle/>
          <a:p>
            <a:r>
              <a:rPr lang="en-US" sz="1200" u="sng" dirty="0"/>
              <a:t>Organic + Quantitative Chem.</a:t>
            </a:r>
          </a:p>
        </p:txBody>
      </p:sp>
      <p:sp>
        <p:nvSpPr>
          <p:cNvPr id="68" name="TextBox 67"/>
          <p:cNvSpPr txBox="1"/>
          <p:nvPr/>
        </p:nvSpPr>
        <p:spPr>
          <a:xfrm>
            <a:off x="3340870" y="1291767"/>
            <a:ext cx="2594793" cy="369332"/>
          </a:xfrm>
          <a:prstGeom prst="rect">
            <a:avLst/>
          </a:prstGeom>
          <a:solidFill>
            <a:srgbClr val="FF99FF"/>
          </a:solidFill>
        </p:spPr>
        <p:txBody>
          <a:bodyPr wrap="square" rtlCol="0">
            <a:spAutoFit/>
          </a:bodyPr>
          <a:lstStyle/>
          <a:p>
            <a:pPr algn="ctr"/>
            <a:r>
              <a:rPr lang="en-US" dirty="0"/>
              <a:t>General Ed. (GE) classes</a:t>
            </a:r>
          </a:p>
        </p:txBody>
      </p:sp>
      <p:sp>
        <p:nvSpPr>
          <p:cNvPr id="69" name="TextBox 68"/>
          <p:cNvSpPr txBox="1"/>
          <p:nvPr/>
        </p:nvSpPr>
        <p:spPr>
          <a:xfrm>
            <a:off x="588086" y="3975820"/>
            <a:ext cx="1624612" cy="276999"/>
          </a:xfrm>
          <a:prstGeom prst="rect">
            <a:avLst/>
          </a:prstGeom>
          <a:noFill/>
        </p:spPr>
        <p:txBody>
          <a:bodyPr wrap="none" rtlCol="0">
            <a:spAutoFit/>
          </a:bodyPr>
          <a:lstStyle/>
          <a:p>
            <a:r>
              <a:rPr lang="en-US" sz="1200" u="sng" dirty="0"/>
              <a:t>Organic + Biochemistry</a:t>
            </a:r>
          </a:p>
        </p:txBody>
      </p:sp>
      <p:cxnSp>
        <p:nvCxnSpPr>
          <p:cNvPr id="72" name="Straight Arrow Connector 71"/>
          <p:cNvCxnSpPr/>
          <p:nvPr/>
        </p:nvCxnSpPr>
        <p:spPr>
          <a:xfrm>
            <a:off x="1428472" y="3437008"/>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1431803" y="1413457"/>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776744" y="4547381"/>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7606841" y="3714537"/>
            <a:ext cx="322524" cy="276999"/>
          </a:xfrm>
          <a:prstGeom prst="rect">
            <a:avLst/>
          </a:prstGeom>
          <a:noFill/>
        </p:spPr>
        <p:txBody>
          <a:bodyPr wrap="none" rtlCol="0">
            <a:spAutoFit/>
          </a:bodyPr>
          <a:lstStyle/>
          <a:p>
            <a:pPr algn="ctr"/>
            <a:r>
              <a:rPr lang="en-US" sz="1200" b="1" dirty="0"/>
              <a:t>or</a:t>
            </a:r>
          </a:p>
        </p:txBody>
      </p:sp>
      <p:sp>
        <p:nvSpPr>
          <p:cNvPr id="76" name="TextBox 75"/>
          <p:cNvSpPr txBox="1"/>
          <p:nvPr/>
        </p:nvSpPr>
        <p:spPr>
          <a:xfrm>
            <a:off x="1257811" y="3767162"/>
            <a:ext cx="322524" cy="276999"/>
          </a:xfrm>
          <a:prstGeom prst="rect">
            <a:avLst/>
          </a:prstGeom>
          <a:noFill/>
        </p:spPr>
        <p:txBody>
          <a:bodyPr wrap="none" rtlCol="0">
            <a:spAutoFit/>
          </a:bodyPr>
          <a:lstStyle/>
          <a:p>
            <a:pPr algn="ctr"/>
            <a:r>
              <a:rPr lang="en-US" sz="1200" b="1" dirty="0"/>
              <a:t>or</a:t>
            </a:r>
          </a:p>
        </p:txBody>
      </p:sp>
      <p:sp>
        <p:nvSpPr>
          <p:cNvPr id="77" name="TextBox 76"/>
          <p:cNvSpPr txBox="1"/>
          <p:nvPr/>
        </p:nvSpPr>
        <p:spPr>
          <a:xfrm>
            <a:off x="1239130" y="4732378"/>
            <a:ext cx="322524" cy="276999"/>
          </a:xfrm>
          <a:prstGeom prst="rect">
            <a:avLst/>
          </a:prstGeom>
          <a:noFill/>
        </p:spPr>
        <p:txBody>
          <a:bodyPr wrap="none" rtlCol="0">
            <a:spAutoFit/>
          </a:bodyPr>
          <a:lstStyle/>
          <a:p>
            <a:pPr algn="ctr"/>
            <a:r>
              <a:rPr lang="en-US" sz="1200" b="1" dirty="0"/>
              <a:t>or</a:t>
            </a:r>
          </a:p>
        </p:txBody>
      </p:sp>
      <p:sp>
        <p:nvSpPr>
          <p:cNvPr id="47" name="TextBox 46">
            <a:extLst>
              <a:ext uri="{FF2B5EF4-FFF2-40B4-BE49-F238E27FC236}">
                <a16:creationId xmlns="" xmlns:a16="http://schemas.microsoft.com/office/drawing/2014/main" id="{AFDC476B-D06B-4F3D-9FAA-AE2268093109}"/>
              </a:ext>
            </a:extLst>
          </p:cNvPr>
          <p:cNvSpPr txBox="1"/>
          <p:nvPr/>
        </p:nvSpPr>
        <p:spPr>
          <a:xfrm>
            <a:off x="2840907" y="3294683"/>
            <a:ext cx="3506215" cy="461665"/>
          </a:xfrm>
          <a:prstGeom prst="rect">
            <a:avLst/>
          </a:prstGeom>
          <a:noFill/>
        </p:spPr>
        <p:txBody>
          <a:bodyPr wrap="square" rtlCol="0">
            <a:spAutoFit/>
          </a:bodyPr>
          <a:lstStyle/>
          <a:p>
            <a:pPr algn="ctr"/>
            <a:r>
              <a:rPr lang="en-US" sz="1200" dirty="0"/>
              <a:t>29 units upper division Biology, including at least one class from each of Groups A, B, C and D (Years 3-4)</a:t>
            </a:r>
            <a:r>
              <a:rPr lang="en-US" sz="1200" dirty="0">
                <a:solidFill>
                  <a:schemeClr val="accent6">
                    <a:lumMod val="75000"/>
                  </a:schemeClr>
                </a:solidFill>
              </a:rPr>
              <a:t>*</a:t>
            </a:r>
          </a:p>
        </p:txBody>
      </p:sp>
      <p:sp>
        <p:nvSpPr>
          <p:cNvPr id="50" name="TextBox 49">
            <a:extLst>
              <a:ext uri="{FF2B5EF4-FFF2-40B4-BE49-F238E27FC236}">
                <a16:creationId xmlns="" xmlns:a16="http://schemas.microsoft.com/office/drawing/2014/main" id="{2DE9F2B8-3C49-47AC-AC33-95A2BA174755}"/>
              </a:ext>
            </a:extLst>
          </p:cNvPr>
          <p:cNvSpPr txBox="1"/>
          <p:nvPr/>
        </p:nvSpPr>
        <p:spPr>
          <a:xfrm>
            <a:off x="471255" y="2663542"/>
            <a:ext cx="1895647" cy="461665"/>
          </a:xfrm>
          <a:prstGeom prst="rect">
            <a:avLst/>
          </a:prstGeom>
          <a:noFill/>
        </p:spPr>
        <p:txBody>
          <a:bodyPr wrap="none" rtlCol="0">
            <a:spAutoFit/>
          </a:bodyPr>
          <a:lstStyle/>
          <a:p>
            <a:pPr algn="ctr"/>
            <a:r>
              <a:rPr lang="en-US" sz="1200" dirty="0"/>
              <a:t>2</a:t>
            </a:r>
            <a:r>
              <a:rPr lang="en-US" sz="1200" baseline="30000" dirty="0"/>
              <a:t>nd</a:t>
            </a:r>
            <a:r>
              <a:rPr lang="en-US" sz="1200" dirty="0"/>
              <a:t> year Chemistry (Year 2):</a:t>
            </a:r>
          </a:p>
          <a:p>
            <a:pPr algn="ctr"/>
            <a:r>
              <a:rPr lang="en-US" sz="1200" dirty="0"/>
              <a:t>Choose from the following</a:t>
            </a:r>
          </a:p>
        </p:txBody>
      </p:sp>
      <p:sp>
        <p:nvSpPr>
          <p:cNvPr id="54" name="TextBox 53">
            <a:extLst>
              <a:ext uri="{FF2B5EF4-FFF2-40B4-BE49-F238E27FC236}">
                <a16:creationId xmlns="" xmlns:a16="http://schemas.microsoft.com/office/drawing/2014/main" id="{3AE3C27B-FDED-4E5F-AF8B-0F35F8A2DCFF}"/>
              </a:ext>
            </a:extLst>
          </p:cNvPr>
          <p:cNvSpPr txBox="1"/>
          <p:nvPr/>
        </p:nvSpPr>
        <p:spPr>
          <a:xfrm>
            <a:off x="4226844" y="1048778"/>
            <a:ext cx="842667" cy="276999"/>
          </a:xfrm>
          <a:prstGeom prst="rect">
            <a:avLst/>
          </a:prstGeom>
          <a:noFill/>
        </p:spPr>
        <p:txBody>
          <a:bodyPr wrap="none" rtlCol="0">
            <a:spAutoFit/>
          </a:bodyPr>
          <a:lstStyle/>
          <a:p>
            <a:pPr algn="ctr"/>
            <a:r>
              <a:rPr lang="en-US" sz="1200" dirty="0"/>
              <a:t>(Years 1-4)</a:t>
            </a:r>
          </a:p>
        </p:txBody>
      </p:sp>
      <p:sp>
        <p:nvSpPr>
          <p:cNvPr id="39" name="TextBox 38">
            <a:extLst>
              <a:ext uri="{FF2B5EF4-FFF2-40B4-BE49-F238E27FC236}">
                <a16:creationId xmlns="" xmlns:a16="http://schemas.microsoft.com/office/drawing/2014/main" id="{F0D4AC44-D8AA-4903-AE4E-A27C1AB1F523}"/>
              </a:ext>
            </a:extLst>
          </p:cNvPr>
          <p:cNvSpPr txBox="1"/>
          <p:nvPr/>
        </p:nvSpPr>
        <p:spPr>
          <a:xfrm>
            <a:off x="6662888" y="5167002"/>
            <a:ext cx="2199864" cy="861774"/>
          </a:xfrm>
          <a:prstGeom prst="rect">
            <a:avLst/>
          </a:prstGeom>
          <a:noFill/>
        </p:spPr>
        <p:txBody>
          <a:bodyPr wrap="square" rtlCol="0">
            <a:spAutoFit/>
          </a:bodyPr>
          <a:lstStyle/>
          <a:p>
            <a:pPr algn="ctr"/>
            <a:r>
              <a:rPr lang="en-US" sz="1200" dirty="0">
                <a:solidFill>
                  <a:schemeClr val="accent6">
                    <a:lumMod val="75000"/>
                  </a:schemeClr>
                </a:solidFill>
              </a:rPr>
              <a:t>*</a:t>
            </a:r>
            <a:r>
              <a:rPr lang="en-US" sz="1200" dirty="0"/>
              <a:t>Some upper division Biology classes may have Organic Chemistry, Biochemistry, or Calculus as prerequisites. </a:t>
            </a:r>
          </a:p>
        </p:txBody>
      </p:sp>
      <p:sp>
        <p:nvSpPr>
          <p:cNvPr id="3" name="TextBox 2"/>
          <p:cNvSpPr txBox="1"/>
          <p:nvPr/>
        </p:nvSpPr>
        <p:spPr>
          <a:xfrm rot="16200000">
            <a:off x="-156874" y="1850231"/>
            <a:ext cx="713657" cy="400110"/>
          </a:xfrm>
          <a:prstGeom prst="rect">
            <a:avLst/>
          </a:prstGeom>
          <a:noFill/>
        </p:spPr>
        <p:txBody>
          <a:bodyPr wrap="none" rtlCol="0">
            <a:spAutoFit/>
          </a:bodyPr>
          <a:lstStyle/>
          <a:p>
            <a:pPr algn="ctr"/>
            <a:r>
              <a:rPr lang="en-US" sz="1000" dirty="0" err="1">
                <a:solidFill>
                  <a:srgbClr val="FF0000"/>
                </a:solidFill>
              </a:rPr>
              <a:t>Chem</a:t>
            </a:r>
            <a:r>
              <a:rPr lang="en-US" sz="1000" dirty="0">
                <a:solidFill>
                  <a:srgbClr val="FF0000"/>
                </a:solidFill>
              </a:rPr>
              <a:t> 215</a:t>
            </a:r>
          </a:p>
          <a:p>
            <a:pPr algn="ctr"/>
            <a:r>
              <a:rPr lang="en-US" sz="1000" dirty="0" err="1">
                <a:solidFill>
                  <a:srgbClr val="FF0000"/>
                </a:solidFill>
              </a:rPr>
              <a:t>Chem</a:t>
            </a:r>
            <a:r>
              <a:rPr lang="en-US" sz="1000" dirty="0">
                <a:solidFill>
                  <a:srgbClr val="FF0000"/>
                </a:solidFill>
              </a:rPr>
              <a:t> 216</a:t>
            </a:r>
          </a:p>
        </p:txBody>
      </p:sp>
      <p:sp>
        <p:nvSpPr>
          <p:cNvPr id="49" name="TextBox 48"/>
          <p:cNvSpPr txBox="1"/>
          <p:nvPr/>
        </p:nvSpPr>
        <p:spPr>
          <a:xfrm rot="16200000">
            <a:off x="3532280" y="2383724"/>
            <a:ext cx="789026" cy="400110"/>
          </a:xfrm>
          <a:prstGeom prst="rect">
            <a:avLst/>
          </a:prstGeom>
          <a:noFill/>
        </p:spPr>
        <p:txBody>
          <a:bodyPr wrap="square" rtlCol="0">
            <a:spAutoFit/>
          </a:bodyPr>
          <a:lstStyle/>
          <a:p>
            <a:pPr algn="ctr"/>
            <a:r>
              <a:rPr lang="en-US" sz="1000" dirty="0" err="1">
                <a:solidFill>
                  <a:srgbClr val="FF0000"/>
                </a:solidFill>
              </a:rPr>
              <a:t>Biol</a:t>
            </a:r>
            <a:r>
              <a:rPr lang="en-US" sz="1000" dirty="0">
                <a:solidFill>
                  <a:srgbClr val="FF0000"/>
                </a:solidFill>
              </a:rPr>
              <a:t> 200, 201, 202</a:t>
            </a:r>
          </a:p>
        </p:txBody>
      </p:sp>
      <p:sp>
        <p:nvSpPr>
          <p:cNvPr id="55" name="TextBox 54"/>
          <p:cNvSpPr txBox="1"/>
          <p:nvPr/>
        </p:nvSpPr>
        <p:spPr>
          <a:xfrm rot="16200000">
            <a:off x="-182324" y="3320398"/>
            <a:ext cx="773574" cy="400110"/>
          </a:xfrm>
          <a:prstGeom prst="rect">
            <a:avLst/>
          </a:prstGeom>
          <a:noFill/>
        </p:spPr>
        <p:txBody>
          <a:bodyPr wrap="square" rtlCol="0">
            <a:spAutoFit/>
          </a:bodyPr>
          <a:lstStyle/>
          <a:p>
            <a:pPr algn="ctr"/>
            <a:r>
              <a:rPr lang="en-US" sz="1000" dirty="0" err="1">
                <a:solidFill>
                  <a:srgbClr val="FF0000"/>
                </a:solidFill>
              </a:rPr>
              <a:t>Chem</a:t>
            </a:r>
            <a:r>
              <a:rPr lang="en-US" sz="1000" dirty="0">
                <a:solidFill>
                  <a:srgbClr val="FF0000"/>
                </a:solidFill>
              </a:rPr>
              <a:t> 221, 222, 223</a:t>
            </a:r>
          </a:p>
        </p:txBody>
      </p:sp>
      <p:sp>
        <p:nvSpPr>
          <p:cNvPr id="57" name="TextBox 56"/>
          <p:cNvSpPr txBox="1"/>
          <p:nvPr/>
        </p:nvSpPr>
        <p:spPr>
          <a:xfrm>
            <a:off x="3578471" y="4180841"/>
            <a:ext cx="789026" cy="246221"/>
          </a:xfrm>
          <a:prstGeom prst="rect">
            <a:avLst/>
          </a:prstGeom>
          <a:noFill/>
        </p:spPr>
        <p:txBody>
          <a:bodyPr wrap="square" rtlCol="0">
            <a:spAutoFit/>
          </a:bodyPr>
          <a:lstStyle/>
          <a:p>
            <a:pPr algn="ctr"/>
            <a:r>
              <a:rPr lang="en-US" sz="1000" dirty="0">
                <a:solidFill>
                  <a:srgbClr val="FF0000"/>
                </a:solidFill>
              </a:rPr>
              <a:t>300</a:t>
            </a:r>
          </a:p>
        </p:txBody>
      </p:sp>
      <p:sp>
        <p:nvSpPr>
          <p:cNvPr id="58" name="TextBox 57"/>
          <p:cNvSpPr txBox="1"/>
          <p:nvPr/>
        </p:nvSpPr>
        <p:spPr>
          <a:xfrm>
            <a:off x="4173579" y="4180841"/>
            <a:ext cx="789026" cy="246221"/>
          </a:xfrm>
          <a:prstGeom prst="rect">
            <a:avLst/>
          </a:prstGeom>
          <a:noFill/>
        </p:spPr>
        <p:txBody>
          <a:bodyPr wrap="square" rtlCol="0">
            <a:spAutoFit/>
          </a:bodyPr>
          <a:lstStyle/>
          <a:p>
            <a:pPr algn="ctr"/>
            <a:r>
              <a:rPr lang="en-US" sz="1000" dirty="0">
                <a:solidFill>
                  <a:srgbClr val="FF0000"/>
                </a:solidFill>
              </a:rPr>
              <a:t>400</a:t>
            </a:r>
          </a:p>
        </p:txBody>
      </p:sp>
      <p:sp>
        <p:nvSpPr>
          <p:cNvPr id="59" name="TextBox 58"/>
          <p:cNvSpPr txBox="1"/>
          <p:nvPr/>
        </p:nvSpPr>
        <p:spPr>
          <a:xfrm>
            <a:off x="4762160" y="4187112"/>
            <a:ext cx="789026" cy="246221"/>
          </a:xfrm>
          <a:prstGeom prst="rect">
            <a:avLst/>
          </a:prstGeom>
          <a:noFill/>
        </p:spPr>
        <p:txBody>
          <a:bodyPr wrap="square" rtlCol="0">
            <a:spAutoFit/>
          </a:bodyPr>
          <a:lstStyle/>
          <a:p>
            <a:pPr algn="ctr"/>
            <a:r>
              <a:rPr lang="en-US" sz="1000" dirty="0">
                <a:solidFill>
                  <a:srgbClr val="FF0000"/>
                </a:solidFill>
              </a:rPr>
              <a:t>320</a:t>
            </a:r>
          </a:p>
        </p:txBody>
      </p:sp>
      <p:sp>
        <p:nvSpPr>
          <p:cNvPr id="60" name="TextBox 59"/>
          <p:cNvSpPr txBox="1"/>
          <p:nvPr/>
        </p:nvSpPr>
        <p:spPr>
          <a:xfrm>
            <a:off x="5317092" y="4180840"/>
            <a:ext cx="789026" cy="246221"/>
          </a:xfrm>
          <a:prstGeom prst="rect">
            <a:avLst/>
          </a:prstGeom>
          <a:noFill/>
        </p:spPr>
        <p:txBody>
          <a:bodyPr wrap="square" rtlCol="0">
            <a:spAutoFit/>
          </a:bodyPr>
          <a:lstStyle/>
          <a:p>
            <a:pPr algn="ctr"/>
            <a:r>
              <a:rPr lang="en-US" sz="1000" dirty="0">
                <a:solidFill>
                  <a:srgbClr val="FF0000"/>
                </a:solidFill>
              </a:rPr>
              <a:t>423</a:t>
            </a:r>
          </a:p>
        </p:txBody>
      </p:sp>
      <p:sp>
        <p:nvSpPr>
          <p:cNvPr id="61" name="TextBox 60"/>
          <p:cNvSpPr txBox="1"/>
          <p:nvPr/>
        </p:nvSpPr>
        <p:spPr>
          <a:xfrm>
            <a:off x="5346334" y="2932448"/>
            <a:ext cx="1058419" cy="369332"/>
          </a:xfrm>
          <a:prstGeom prst="rect">
            <a:avLst/>
          </a:prstGeom>
          <a:solidFill>
            <a:schemeClr val="accent6">
              <a:lumMod val="40000"/>
              <a:lumOff val="60000"/>
            </a:schemeClr>
          </a:solidFill>
        </p:spPr>
        <p:txBody>
          <a:bodyPr wrap="square" rtlCol="0">
            <a:spAutoFit/>
          </a:bodyPr>
          <a:lstStyle/>
          <a:p>
            <a:pPr algn="ctr"/>
            <a:r>
              <a:rPr lang="en-US" dirty="0" err="1"/>
              <a:t>Biol</a:t>
            </a:r>
            <a:r>
              <a:rPr lang="en-US" dirty="0"/>
              <a:t> 5000</a:t>
            </a:r>
          </a:p>
        </p:txBody>
      </p:sp>
      <p:cxnSp>
        <p:nvCxnSpPr>
          <p:cNvPr id="64" name="Straight Arrow Connector 63"/>
          <p:cNvCxnSpPr>
            <a:cxnSpLocks/>
          </p:cNvCxnSpPr>
          <p:nvPr/>
        </p:nvCxnSpPr>
        <p:spPr>
          <a:xfrm>
            <a:off x="5156183" y="2858312"/>
            <a:ext cx="172809" cy="1199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5308966" y="2537044"/>
            <a:ext cx="1122223" cy="461665"/>
          </a:xfrm>
          <a:prstGeom prst="rect">
            <a:avLst/>
          </a:prstGeom>
          <a:noFill/>
        </p:spPr>
        <p:txBody>
          <a:bodyPr wrap="square" rtlCol="0">
            <a:spAutoFit/>
          </a:bodyPr>
          <a:lstStyle/>
          <a:p>
            <a:pPr algn="ctr"/>
            <a:r>
              <a:rPr lang="en-US" sz="1200" dirty="0"/>
              <a:t>Biol. Seminar (Year 3 or 4)</a:t>
            </a:r>
          </a:p>
        </p:txBody>
      </p:sp>
      <p:sp>
        <p:nvSpPr>
          <p:cNvPr id="78" name="TextBox 77"/>
          <p:cNvSpPr txBox="1"/>
          <p:nvPr/>
        </p:nvSpPr>
        <p:spPr>
          <a:xfrm rot="16200000">
            <a:off x="6281443" y="3227201"/>
            <a:ext cx="773574" cy="400110"/>
          </a:xfrm>
          <a:prstGeom prst="rect">
            <a:avLst/>
          </a:prstGeom>
          <a:noFill/>
        </p:spPr>
        <p:txBody>
          <a:bodyPr wrap="square" rtlCol="0">
            <a:spAutoFit/>
          </a:bodyPr>
          <a:lstStyle/>
          <a:p>
            <a:pPr algn="ctr"/>
            <a:r>
              <a:rPr lang="en-US" sz="1000" dirty="0">
                <a:solidFill>
                  <a:srgbClr val="FF0000"/>
                </a:solidFill>
              </a:rPr>
              <a:t>Phys 121, 122, 123</a:t>
            </a:r>
          </a:p>
        </p:txBody>
      </p:sp>
      <p:sp>
        <p:nvSpPr>
          <p:cNvPr id="79" name="TextBox 78"/>
          <p:cNvSpPr txBox="1"/>
          <p:nvPr/>
        </p:nvSpPr>
        <p:spPr>
          <a:xfrm rot="16200000">
            <a:off x="6285585" y="4238305"/>
            <a:ext cx="773574" cy="400110"/>
          </a:xfrm>
          <a:prstGeom prst="rect">
            <a:avLst/>
          </a:prstGeom>
          <a:noFill/>
        </p:spPr>
        <p:txBody>
          <a:bodyPr wrap="square" rtlCol="0">
            <a:spAutoFit/>
          </a:bodyPr>
          <a:lstStyle/>
          <a:p>
            <a:pPr algn="ctr"/>
            <a:r>
              <a:rPr lang="en-US" sz="1000" dirty="0">
                <a:solidFill>
                  <a:srgbClr val="FF0000"/>
                </a:solidFill>
              </a:rPr>
              <a:t>Phys 221, 222, 223</a:t>
            </a:r>
          </a:p>
        </p:txBody>
      </p:sp>
      <p:sp>
        <p:nvSpPr>
          <p:cNvPr id="80" name="TextBox 79"/>
          <p:cNvSpPr txBox="1"/>
          <p:nvPr/>
        </p:nvSpPr>
        <p:spPr>
          <a:xfrm rot="16200000">
            <a:off x="6489604" y="1524262"/>
            <a:ext cx="1037434" cy="400110"/>
          </a:xfrm>
          <a:prstGeom prst="rect">
            <a:avLst/>
          </a:prstGeom>
          <a:noFill/>
        </p:spPr>
        <p:txBody>
          <a:bodyPr wrap="square" rtlCol="0">
            <a:spAutoFit/>
          </a:bodyPr>
          <a:lstStyle/>
          <a:p>
            <a:pPr algn="ctr"/>
            <a:r>
              <a:rPr lang="en-US" sz="1000" dirty="0">
                <a:solidFill>
                  <a:srgbClr val="FF0000"/>
                </a:solidFill>
              </a:rPr>
              <a:t>Math 211 </a:t>
            </a:r>
          </a:p>
          <a:p>
            <a:pPr algn="ctr"/>
            <a:r>
              <a:rPr lang="en-US" sz="1000" dirty="0">
                <a:solidFill>
                  <a:srgbClr val="FF0000"/>
                </a:solidFill>
              </a:rPr>
              <a:t>(192 by waiver)</a:t>
            </a:r>
          </a:p>
        </p:txBody>
      </p:sp>
      <p:sp>
        <p:nvSpPr>
          <p:cNvPr id="81" name="TextBox 80"/>
          <p:cNvSpPr txBox="1"/>
          <p:nvPr/>
        </p:nvSpPr>
        <p:spPr>
          <a:xfrm rot="16200000">
            <a:off x="4891150" y="2996815"/>
            <a:ext cx="789026" cy="246221"/>
          </a:xfrm>
          <a:prstGeom prst="rect">
            <a:avLst/>
          </a:prstGeom>
          <a:noFill/>
        </p:spPr>
        <p:txBody>
          <a:bodyPr wrap="square" rtlCol="0">
            <a:spAutoFit/>
          </a:bodyPr>
          <a:lstStyle/>
          <a:p>
            <a:pPr algn="ctr"/>
            <a:r>
              <a:rPr lang="en-US" sz="1000" dirty="0">
                <a:solidFill>
                  <a:srgbClr val="FF0000"/>
                </a:solidFill>
              </a:rPr>
              <a:t>591</a:t>
            </a:r>
          </a:p>
        </p:txBody>
      </p:sp>
      <p:sp>
        <p:nvSpPr>
          <p:cNvPr id="82" name="TextBox 81"/>
          <p:cNvSpPr txBox="1"/>
          <p:nvPr/>
        </p:nvSpPr>
        <p:spPr>
          <a:xfrm>
            <a:off x="4430676" y="6250407"/>
            <a:ext cx="789026" cy="246221"/>
          </a:xfrm>
          <a:prstGeom prst="rect">
            <a:avLst/>
          </a:prstGeom>
          <a:noFill/>
        </p:spPr>
        <p:txBody>
          <a:bodyPr wrap="square" rtlCol="0">
            <a:spAutoFit/>
          </a:bodyPr>
          <a:lstStyle/>
          <a:p>
            <a:pPr algn="ctr"/>
            <a:r>
              <a:rPr lang="en-US" sz="1000" dirty="0">
                <a:solidFill>
                  <a:srgbClr val="FF0000"/>
                </a:solidFill>
              </a:rPr>
              <a:t>450</a:t>
            </a:r>
          </a:p>
        </p:txBody>
      </p:sp>
      <p:sp>
        <p:nvSpPr>
          <p:cNvPr id="84" name="TextBox 83"/>
          <p:cNvSpPr txBox="1"/>
          <p:nvPr/>
        </p:nvSpPr>
        <p:spPr>
          <a:xfrm>
            <a:off x="3846636" y="6251143"/>
            <a:ext cx="789026" cy="246221"/>
          </a:xfrm>
          <a:prstGeom prst="rect">
            <a:avLst/>
          </a:prstGeom>
          <a:noFill/>
        </p:spPr>
        <p:txBody>
          <a:bodyPr wrap="square" rtlCol="0">
            <a:spAutoFit/>
          </a:bodyPr>
          <a:lstStyle/>
          <a:p>
            <a:pPr algn="ctr"/>
            <a:r>
              <a:rPr lang="en-US" sz="1000" dirty="0">
                <a:solidFill>
                  <a:srgbClr val="FF0000"/>
                </a:solidFill>
              </a:rPr>
              <a:t>321</a:t>
            </a:r>
          </a:p>
        </p:txBody>
      </p:sp>
      <p:sp>
        <p:nvSpPr>
          <p:cNvPr id="85" name="TextBox 84"/>
          <p:cNvSpPr txBox="1"/>
          <p:nvPr/>
        </p:nvSpPr>
        <p:spPr>
          <a:xfrm>
            <a:off x="3566570" y="5648506"/>
            <a:ext cx="789026" cy="246221"/>
          </a:xfrm>
          <a:prstGeom prst="rect">
            <a:avLst/>
          </a:prstGeom>
          <a:noFill/>
        </p:spPr>
        <p:txBody>
          <a:bodyPr wrap="square" rtlCol="0">
            <a:spAutoFit/>
          </a:bodyPr>
          <a:lstStyle/>
          <a:p>
            <a:pPr algn="ctr"/>
            <a:r>
              <a:rPr lang="en-US" sz="1000" dirty="0">
                <a:solidFill>
                  <a:srgbClr val="FF0000"/>
                </a:solidFill>
              </a:rPr>
              <a:t>319</a:t>
            </a:r>
          </a:p>
        </p:txBody>
      </p:sp>
      <p:sp>
        <p:nvSpPr>
          <p:cNvPr id="86" name="TextBox 85"/>
          <p:cNvSpPr txBox="1"/>
          <p:nvPr/>
        </p:nvSpPr>
        <p:spPr>
          <a:xfrm>
            <a:off x="4188071" y="5648506"/>
            <a:ext cx="789026" cy="246221"/>
          </a:xfrm>
          <a:prstGeom prst="rect">
            <a:avLst/>
          </a:prstGeom>
          <a:noFill/>
        </p:spPr>
        <p:txBody>
          <a:bodyPr wrap="square" rtlCol="0">
            <a:spAutoFit/>
          </a:bodyPr>
          <a:lstStyle/>
          <a:p>
            <a:pPr algn="ctr"/>
            <a:r>
              <a:rPr lang="en-US" sz="1000" dirty="0">
                <a:solidFill>
                  <a:srgbClr val="FF0000"/>
                </a:solidFill>
              </a:rPr>
              <a:t>354</a:t>
            </a:r>
          </a:p>
        </p:txBody>
      </p:sp>
      <p:sp>
        <p:nvSpPr>
          <p:cNvPr id="87" name="TextBox 86"/>
          <p:cNvSpPr txBox="1"/>
          <p:nvPr/>
        </p:nvSpPr>
        <p:spPr>
          <a:xfrm>
            <a:off x="4731354" y="5648506"/>
            <a:ext cx="789026" cy="246221"/>
          </a:xfrm>
          <a:prstGeom prst="rect">
            <a:avLst/>
          </a:prstGeom>
          <a:noFill/>
        </p:spPr>
        <p:txBody>
          <a:bodyPr wrap="square" rtlCol="0">
            <a:spAutoFit/>
          </a:bodyPr>
          <a:lstStyle/>
          <a:p>
            <a:pPr algn="ctr"/>
            <a:r>
              <a:rPr lang="en-US" sz="1000" dirty="0">
                <a:solidFill>
                  <a:srgbClr val="FF0000"/>
                </a:solidFill>
              </a:rPr>
              <a:t>431</a:t>
            </a:r>
          </a:p>
        </p:txBody>
      </p:sp>
      <p:sp>
        <p:nvSpPr>
          <p:cNvPr id="88" name="TextBox 87"/>
          <p:cNvSpPr txBox="1"/>
          <p:nvPr/>
        </p:nvSpPr>
        <p:spPr>
          <a:xfrm>
            <a:off x="5302608" y="5642234"/>
            <a:ext cx="789026" cy="246221"/>
          </a:xfrm>
          <a:prstGeom prst="rect">
            <a:avLst/>
          </a:prstGeom>
          <a:noFill/>
        </p:spPr>
        <p:txBody>
          <a:bodyPr wrap="square" rtlCol="0">
            <a:spAutoFit/>
          </a:bodyPr>
          <a:lstStyle/>
          <a:p>
            <a:pPr algn="ctr"/>
            <a:r>
              <a:rPr lang="en-US" sz="1000" dirty="0">
                <a:solidFill>
                  <a:srgbClr val="FF0000"/>
                </a:solidFill>
              </a:rPr>
              <a:t>380</a:t>
            </a:r>
          </a:p>
        </p:txBody>
      </p:sp>
      <p:sp>
        <p:nvSpPr>
          <p:cNvPr id="89" name="TextBox 88"/>
          <p:cNvSpPr txBox="1"/>
          <p:nvPr/>
        </p:nvSpPr>
        <p:spPr>
          <a:xfrm>
            <a:off x="3260902" y="4770072"/>
            <a:ext cx="789026" cy="246221"/>
          </a:xfrm>
          <a:prstGeom prst="rect">
            <a:avLst/>
          </a:prstGeom>
          <a:noFill/>
        </p:spPr>
        <p:txBody>
          <a:bodyPr wrap="square" rtlCol="0">
            <a:spAutoFit/>
          </a:bodyPr>
          <a:lstStyle/>
          <a:p>
            <a:pPr algn="ctr"/>
            <a:r>
              <a:rPr lang="en-US" sz="1000" dirty="0">
                <a:solidFill>
                  <a:srgbClr val="FF0000"/>
                </a:solidFill>
              </a:rPr>
              <a:t>331</a:t>
            </a:r>
          </a:p>
        </p:txBody>
      </p:sp>
      <p:sp>
        <p:nvSpPr>
          <p:cNvPr id="90" name="TextBox 89"/>
          <p:cNvSpPr txBox="1"/>
          <p:nvPr/>
        </p:nvSpPr>
        <p:spPr>
          <a:xfrm>
            <a:off x="3861774" y="4770763"/>
            <a:ext cx="789026" cy="246221"/>
          </a:xfrm>
          <a:prstGeom prst="rect">
            <a:avLst/>
          </a:prstGeom>
          <a:noFill/>
        </p:spPr>
        <p:txBody>
          <a:bodyPr wrap="square" rtlCol="0">
            <a:spAutoFit/>
          </a:bodyPr>
          <a:lstStyle/>
          <a:p>
            <a:pPr algn="ctr"/>
            <a:r>
              <a:rPr lang="en-US" sz="1000" dirty="0">
                <a:solidFill>
                  <a:srgbClr val="FF0000"/>
                </a:solidFill>
              </a:rPr>
              <a:t>342</a:t>
            </a:r>
          </a:p>
        </p:txBody>
      </p:sp>
      <p:sp>
        <p:nvSpPr>
          <p:cNvPr id="91" name="TextBox 90"/>
          <p:cNvSpPr txBox="1"/>
          <p:nvPr/>
        </p:nvSpPr>
        <p:spPr>
          <a:xfrm>
            <a:off x="4437097" y="4774586"/>
            <a:ext cx="789026" cy="246221"/>
          </a:xfrm>
          <a:prstGeom prst="rect">
            <a:avLst/>
          </a:prstGeom>
          <a:noFill/>
        </p:spPr>
        <p:txBody>
          <a:bodyPr wrap="square" rtlCol="0">
            <a:spAutoFit/>
          </a:bodyPr>
          <a:lstStyle/>
          <a:p>
            <a:pPr algn="ctr"/>
            <a:r>
              <a:rPr lang="en-US" sz="1000" dirty="0">
                <a:solidFill>
                  <a:srgbClr val="FF0000"/>
                </a:solidFill>
              </a:rPr>
              <a:t>343</a:t>
            </a:r>
          </a:p>
        </p:txBody>
      </p:sp>
      <p:sp>
        <p:nvSpPr>
          <p:cNvPr id="92" name="TextBox 91"/>
          <p:cNvSpPr txBox="1"/>
          <p:nvPr/>
        </p:nvSpPr>
        <p:spPr>
          <a:xfrm>
            <a:off x="4995807" y="4766759"/>
            <a:ext cx="789026" cy="246221"/>
          </a:xfrm>
          <a:prstGeom prst="rect">
            <a:avLst/>
          </a:prstGeom>
          <a:noFill/>
        </p:spPr>
        <p:txBody>
          <a:bodyPr wrap="square" rtlCol="0">
            <a:spAutoFit/>
          </a:bodyPr>
          <a:lstStyle/>
          <a:p>
            <a:pPr algn="ctr"/>
            <a:r>
              <a:rPr lang="en-US" sz="1000" dirty="0">
                <a:solidFill>
                  <a:srgbClr val="FF0000"/>
                </a:solidFill>
              </a:rPr>
              <a:t>344</a:t>
            </a:r>
          </a:p>
        </p:txBody>
      </p:sp>
      <p:sp>
        <p:nvSpPr>
          <p:cNvPr id="93" name="TextBox 92"/>
          <p:cNvSpPr txBox="1"/>
          <p:nvPr/>
        </p:nvSpPr>
        <p:spPr>
          <a:xfrm>
            <a:off x="5559700" y="4771917"/>
            <a:ext cx="789026" cy="246221"/>
          </a:xfrm>
          <a:prstGeom prst="rect">
            <a:avLst/>
          </a:prstGeom>
          <a:noFill/>
        </p:spPr>
        <p:txBody>
          <a:bodyPr wrap="square" rtlCol="0">
            <a:spAutoFit/>
          </a:bodyPr>
          <a:lstStyle/>
          <a:p>
            <a:pPr algn="ctr"/>
            <a:r>
              <a:rPr lang="en-US" sz="1000" dirty="0">
                <a:solidFill>
                  <a:srgbClr val="FF0000"/>
                </a:solidFill>
              </a:rPr>
              <a:t>345</a:t>
            </a:r>
          </a:p>
        </p:txBody>
      </p:sp>
      <p:sp>
        <p:nvSpPr>
          <p:cNvPr id="94" name="TextBox 93"/>
          <p:cNvSpPr txBox="1"/>
          <p:nvPr/>
        </p:nvSpPr>
        <p:spPr>
          <a:xfrm>
            <a:off x="3691378" y="5050215"/>
            <a:ext cx="789026" cy="246221"/>
          </a:xfrm>
          <a:prstGeom prst="rect">
            <a:avLst/>
          </a:prstGeom>
          <a:noFill/>
        </p:spPr>
        <p:txBody>
          <a:bodyPr wrap="square" rtlCol="0">
            <a:spAutoFit/>
          </a:bodyPr>
          <a:lstStyle/>
          <a:p>
            <a:pPr algn="ctr"/>
            <a:r>
              <a:rPr lang="en-US" sz="1000" dirty="0">
                <a:solidFill>
                  <a:srgbClr val="FF0000"/>
                </a:solidFill>
              </a:rPr>
              <a:t>335</a:t>
            </a:r>
          </a:p>
        </p:txBody>
      </p:sp>
      <p:sp>
        <p:nvSpPr>
          <p:cNvPr id="95" name="TextBox 94"/>
          <p:cNvSpPr txBox="1"/>
          <p:nvPr/>
        </p:nvSpPr>
        <p:spPr>
          <a:xfrm>
            <a:off x="4243406" y="5052671"/>
            <a:ext cx="789026" cy="246221"/>
          </a:xfrm>
          <a:prstGeom prst="rect">
            <a:avLst/>
          </a:prstGeom>
          <a:noFill/>
        </p:spPr>
        <p:txBody>
          <a:bodyPr wrap="square" rtlCol="0">
            <a:spAutoFit/>
          </a:bodyPr>
          <a:lstStyle/>
          <a:p>
            <a:pPr algn="ctr"/>
            <a:r>
              <a:rPr lang="en-US" sz="1000" dirty="0">
                <a:solidFill>
                  <a:srgbClr val="FF0000"/>
                </a:solidFill>
              </a:rPr>
              <a:t>424</a:t>
            </a:r>
          </a:p>
        </p:txBody>
      </p:sp>
      <p:sp>
        <p:nvSpPr>
          <p:cNvPr id="96" name="TextBox 95"/>
          <p:cNvSpPr txBox="1"/>
          <p:nvPr/>
        </p:nvSpPr>
        <p:spPr>
          <a:xfrm>
            <a:off x="4795434" y="5056022"/>
            <a:ext cx="789026" cy="246221"/>
          </a:xfrm>
          <a:prstGeom prst="rect">
            <a:avLst/>
          </a:prstGeom>
          <a:noFill/>
        </p:spPr>
        <p:txBody>
          <a:bodyPr wrap="square" rtlCol="0">
            <a:spAutoFit/>
          </a:bodyPr>
          <a:lstStyle/>
          <a:p>
            <a:pPr algn="ctr"/>
            <a:r>
              <a:rPr lang="en-US" sz="1000" dirty="0">
                <a:solidFill>
                  <a:srgbClr val="FF0000"/>
                </a:solidFill>
              </a:rPr>
              <a:t>424</a:t>
            </a:r>
          </a:p>
        </p:txBody>
      </p:sp>
      <p:sp>
        <p:nvSpPr>
          <p:cNvPr id="97" name="TextBox 96"/>
          <p:cNvSpPr txBox="1"/>
          <p:nvPr/>
        </p:nvSpPr>
        <p:spPr>
          <a:xfrm>
            <a:off x="6982192" y="6050248"/>
            <a:ext cx="1602857" cy="461665"/>
          </a:xfrm>
          <a:prstGeom prst="rect">
            <a:avLst/>
          </a:prstGeom>
          <a:noFill/>
        </p:spPr>
        <p:txBody>
          <a:bodyPr wrap="square" rtlCol="0">
            <a:spAutoFit/>
          </a:bodyPr>
          <a:lstStyle/>
          <a:p>
            <a:pPr algn="ctr"/>
            <a:r>
              <a:rPr lang="en-US" sz="1200" b="1" dirty="0">
                <a:solidFill>
                  <a:srgbClr val="FF0000"/>
                </a:solidFill>
              </a:rPr>
              <a:t>Quarter equivalent classes shown in red</a:t>
            </a:r>
          </a:p>
        </p:txBody>
      </p:sp>
      <p:sp>
        <p:nvSpPr>
          <p:cNvPr id="70" name="TextBox 69"/>
          <p:cNvSpPr txBox="1"/>
          <p:nvPr/>
        </p:nvSpPr>
        <p:spPr>
          <a:xfrm>
            <a:off x="857195" y="4643330"/>
            <a:ext cx="1163062" cy="246221"/>
          </a:xfrm>
          <a:prstGeom prst="rect">
            <a:avLst/>
          </a:prstGeom>
          <a:noFill/>
        </p:spPr>
        <p:txBody>
          <a:bodyPr wrap="square" rtlCol="0">
            <a:spAutoFit/>
          </a:bodyPr>
          <a:lstStyle/>
          <a:p>
            <a:pPr algn="ctr"/>
            <a:r>
              <a:rPr lang="en-US" sz="1000" dirty="0" err="1">
                <a:solidFill>
                  <a:srgbClr val="FF0000"/>
                </a:solidFill>
              </a:rPr>
              <a:t>Chem</a:t>
            </a:r>
            <a:r>
              <a:rPr lang="en-US" sz="1000" dirty="0">
                <a:solidFill>
                  <a:srgbClr val="FF0000"/>
                </a:solidFill>
              </a:rPr>
              <a:t> 436A, B</a:t>
            </a:r>
          </a:p>
        </p:txBody>
      </p:sp>
      <p:sp>
        <p:nvSpPr>
          <p:cNvPr id="83" name="TextBox 82"/>
          <p:cNvSpPr txBox="1"/>
          <p:nvPr/>
        </p:nvSpPr>
        <p:spPr>
          <a:xfrm>
            <a:off x="875348" y="5566832"/>
            <a:ext cx="1163062" cy="246221"/>
          </a:xfrm>
          <a:prstGeom prst="rect">
            <a:avLst/>
          </a:prstGeom>
          <a:noFill/>
        </p:spPr>
        <p:txBody>
          <a:bodyPr wrap="square" rtlCol="0">
            <a:spAutoFit/>
          </a:bodyPr>
          <a:lstStyle/>
          <a:p>
            <a:pPr algn="ctr"/>
            <a:r>
              <a:rPr lang="en-US" sz="1000" dirty="0" err="1">
                <a:solidFill>
                  <a:srgbClr val="FF0000"/>
                </a:solidFill>
              </a:rPr>
              <a:t>Chem</a:t>
            </a:r>
            <a:r>
              <a:rPr lang="en-US" sz="1000" dirty="0">
                <a:solidFill>
                  <a:srgbClr val="FF0000"/>
                </a:solidFill>
              </a:rPr>
              <a:t> 345</a:t>
            </a:r>
          </a:p>
        </p:txBody>
      </p:sp>
      <p:sp>
        <p:nvSpPr>
          <p:cNvPr id="98" name="TextBox 97"/>
          <p:cNvSpPr txBox="1"/>
          <p:nvPr/>
        </p:nvSpPr>
        <p:spPr>
          <a:xfrm>
            <a:off x="7042504" y="917553"/>
            <a:ext cx="1486304" cy="400110"/>
          </a:xfrm>
          <a:prstGeom prst="rect">
            <a:avLst/>
          </a:prstGeom>
          <a:noFill/>
        </p:spPr>
        <p:txBody>
          <a:bodyPr wrap="none" rtlCol="0">
            <a:spAutoFit/>
          </a:bodyPr>
          <a:lstStyle/>
          <a:p>
            <a:pPr algn="ctr"/>
            <a:r>
              <a:rPr lang="en-US" sz="1000" dirty="0"/>
              <a:t>Math 1401, 1403, or </a:t>
            </a:r>
          </a:p>
          <a:p>
            <a:pPr algn="ctr"/>
            <a:r>
              <a:rPr lang="en-US" sz="1000" dirty="0"/>
              <a:t>suitable placement score</a:t>
            </a:r>
          </a:p>
        </p:txBody>
      </p:sp>
      <p:sp>
        <p:nvSpPr>
          <p:cNvPr id="100" name="TextBox 99">
            <a:extLst>
              <a:ext uri="{FF2B5EF4-FFF2-40B4-BE49-F238E27FC236}">
                <a16:creationId xmlns="" xmlns:a16="http://schemas.microsoft.com/office/drawing/2014/main" id="{92AE018A-495F-4A39-B745-C9A11E973D4A}"/>
              </a:ext>
            </a:extLst>
          </p:cNvPr>
          <p:cNvSpPr txBox="1"/>
          <p:nvPr/>
        </p:nvSpPr>
        <p:spPr>
          <a:xfrm>
            <a:off x="168011" y="1066925"/>
            <a:ext cx="2501166" cy="400110"/>
          </a:xfrm>
          <a:prstGeom prst="rect">
            <a:avLst/>
          </a:prstGeom>
          <a:noFill/>
        </p:spPr>
        <p:txBody>
          <a:bodyPr wrap="square" rtlCol="0">
            <a:spAutoFit/>
          </a:bodyPr>
          <a:lstStyle/>
          <a:p>
            <a:pPr algn="ctr"/>
            <a:r>
              <a:rPr lang="en-US" sz="1000" dirty="0"/>
              <a:t>Completion of or enrollment in Math 1301, 1303, 1401, 1403, 1601, 2210, or 2220</a:t>
            </a:r>
          </a:p>
        </p:txBody>
      </p:sp>
      <p:sp>
        <p:nvSpPr>
          <p:cNvPr id="4" name="TextBox 3">
            <a:extLst>
              <a:ext uri="{FF2B5EF4-FFF2-40B4-BE49-F238E27FC236}">
                <a16:creationId xmlns="" xmlns:a16="http://schemas.microsoft.com/office/drawing/2014/main" id="{6C03C25A-E9CF-4074-940B-27B77E199AD0}"/>
              </a:ext>
            </a:extLst>
          </p:cNvPr>
          <p:cNvSpPr txBox="1"/>
          <p:nvPr/>
        </p:nvSpPr>
        <p:spPr>
          <a:xfrm>
            <a:off x="2683408" y="6398443"/>
            <a:ext cx="3929537" cy="276999"/>
          </a:xfrm>
          <a:prstGeom prst="rect">
            <a:avLst/>
          </a:prstGeom>
          <a:noFill/>
        </p:spPr>
        <p:txBody>
          <a:bodyPr wrap="none" rtlCol="0">
            <a:spAutoFit/>
          </a:bodyPr>
          <a:lstStyle/>
          <a:p>
            <a:r>
              <a:rPr lang="en-US" sz="1200" dirty="0"/>
              <a:t>Biol 3820, Microbial Ecology, is new on the semester system</a:t>
            </a:r>
          </a:p>
        </p:txBody>
      </p:sp>
      <p:sp>
        <p:nvSpPr>
          <p:cNvPr id="71" name="TextBox 70">
            <a:extLst>
              <a:ext uri="{FF2B5EF4-FFF2-40B4-BE49-F238E27FC236}">
                <a16:creationId xmlns="" xmlns:a16="http://schemas.microsoft.com/office/drawing/2014/main" id="{16956407-3533-4914-876C-176A1FB6F21F}"/>
              </a:ext>
            </a:extLst>
          </p:cNvPr>
          <p:cNvSpPr txBox="1"/>
          <p:nvPr/>
        </p:nvSpPr>
        <p:spPr>
          <a:xfrm>
            <a:off x="7796464" y="1869425"/>
            <a:ext cx="1415863" cy="707886"/>
          </a:xfrm>
          <a:prstGeom prst="rect">
            <a:avLst/>
          </a:prstGeom>
          <a:noFill/>
        </p:spPr>
        <p:txBody>
          <a:bodyPr wrap="square" rtlCol="0">
            <a:spAutoFit/>
          </a:bodyPr>
          <a:lstStyle/>
          <a:p>
            <a:r>
              <a:rPr lang="en-US" sz="1000" dirty="0"/>
              <a:t>If you have already taken Math 192, it will count for the calculus  requirement</a:t>
            </a:r>
          </a:p>
        </p:txBody>
      </p:sp>
    </p:spTree>
    <p:extLst>
      <p:ext uri="{BB962C8B-B14F-4D97-AF65-F5344CB8AC3E}">
        <p14:creationId xmlns:p14="http://schemas.microsoft.com/office/powerpoint/2010/main" val="1132505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Arrow Connector 50"/>
          <p:cNvCxnSpPr>
            <a:cxnSpLocks/>
          </p:cNvCxnSpPr>
          <p:nvPr/>
        </p:nvCxnSpPr>
        <p:spPr>
          <a:xfrm>
            <a:off x="2422038" y="1890562"/>
            <a:ext cx="1651661" cy="40153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cxnSpLocks/>
          </p:cNvCxnSpPr>
          <p:nvPr/>
        </p:nvCxnSpPr>
        <p:spPr>
          <a:xfrm>
            <a:off x="4617684" y="2886281"/>
            <a:ext cx="0" cy="4551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085891" y="2168753"/>
            <a:ext cx="1058419" cy="692497"/>
          </a:xfrm>
          <a:prstGeom prst="rect">
            <a:avLst/>
          </a:prstGeom>
          <a:solidFill>
            <a:schemeClr val="accent6">
              <a:lumMod val="40000"/>
              <a:lumOff val="60000"/>
            </a:schemeClr>
          </a:solidFill>
        </p:spPr>
        <p:txBody>
          <a:bodyPr wrap="square" rtlCol="0">
            <a:spAutoFit/>
          </a:bodyPr>
          <a:lstStyle/>
          <a:p>
            <a:pPr algn="ctr"/>
            <a:r>
              <a:rPr lang="en-US" dirty="0" err="1"/>
              <a:t>Biol</a:t>
            </a:r>
            <a:r>
              <a:rPr lang="en-US" dirty="0"/>
              <a:t> 2010</a:t>
            </a:r>
          </a:p>
          <a:p>
            <a:pPr algn="ctr"/>
            <a:endParaRPr lang="en-US" sz="300" dirty="0"/>
          </a:p>
          <a:p>
            <a:pPr algn="ctr"/>
            <a:r>
              <a:rPr lang="en-US" dirty="0" err="1"/>
              <a:t>Biol</a:t>
            </a:r>
            <a:r>
              <a:rPr lang="en-US" dirty="0"/>
              <a:t> 2020</a:t>
            </a:r>
          </a:p>
        </p:txBody>
      </p:sp>
      <p:sp>
        <p:nvSpPr>
          <p:cNvPr id="8" name="TextBox 7"/>
          <p:cNvSpPr txBox="1"/>
          <p:nvPr/>
        </p:nvSpPr>
        <p:spPr>
          <a:xfrm>
            <a:off x="7167922" y="1541394"/>
            <a:ext cx="1210076" cy="369332"/>
          </a:xfrm>
          <a:prstGeom prst="rect">
            <a:avLst/>
          </a:prstGeom>
          <a:solidFill>
            <a:schemeClr val="accent4">
              <a:lumMod val="40000"/>
              <a:lumOff val="60000"/>
            </a:schemeClr>
          </a:solidFill>
        </p:spPr>
        <p:txBody>
          <a:bodyPr wrap="none" rtlCol="0">
            <a:spAutoFit/>
          </a:bodyPr>
          <a:lstStyle/>
          <a:p>
            <a:pPr algn="ctr"/>
            <a:r>
              <a:rPr lang="en-US" dirty="0"/>
              <a:t>Math 2210</a:t>
            </a:r>
          </a:p>
        </p:txBody>
      </p:sp>
      <p:sp>
        <p:nvSpPr>
          <p:cNvPr id="9" name="TextBox 8"/>
          <p:cNvSpPr txBox="1"/>
          <p:nvPr/>
        </p:nvSpPr>
        <p:spPr>
          <a:xfrm>
            <a:off x="2840908" y="3707746"/>
            <a:ext cx="3584270" cy="2816156"/>
          </a:xfrm>
          <a:prstGeom prst="rect">
            <a:avLst/>
          </a:prstGeom>
          <a:solidFill>
            <a:schemeClr val="accent6">
              <a:lumMod val="40000"/>
              <a:lumOff val="60000"/>
            </a:schemeClr>
          </a:solidFill>
        </p:spPr>
        <p:txBody>
          <a:bodyPr wrap="square" rtlCol="0">
            <a:spAutoFit/>
          </a:bodyPr>
          <a:lstStyle/>
          <a:p>
            <a:pPr algn="ctr">
              <a:lnSpc>
                <a:spcPts val="1800"/>
              </a:lnSpc>
            </a:pPr>
            <a:r>
              <a:rPr lang="en-US" u="sng" dirty="0"/>
              <a:t>Group A </a:t>
            </a:r>
            <a:r>
              <a:rPr lang="en-US" sz="1600" u="sng" dirty="0"/>
              <a:t>(Cell/Molecular)</a:t>
            </a:r>
            <a:r>
              <a:rPr lang="en-US" dirty="0"/>
              <a:t> </a:t>
            </a:r>
          </a:p>
          <a:p>
            <a:pPr algn="ctr">
              <a:lnSpc>
                <a:spcPts val="1800"/>
              </a:lnSpc>
            </a:pPr>
            <a:r>
              <a:rPr lang="en-US" dirty="0"/>
              <a:t>Biol 3100, 3120, 3200, 3300</a:t>
            </a:r>
          </a:p>
          <a:p>
            <a:pPr algn="ctr"/>
            <a:endParaRPr lang="en-US" sz="300" dirty="0"/>
          </a:p>
          <a:p>
            <a:pPr algn="ctr"/>
            <a:endParaRPr lang="en-US" sz="300" dirty="0"/>
          </a:p>
          <a:p>
            <a:pPr algn="ctr"/>
            <a:endParaRPr lang="en-US" sz="300" dirty="0"/>
          </a:p>
          <a:p>
            <a:pPr algn="ctr">
              <a:lnSpc>
                <a:spcPts val="1800"/>
              </a:lnSpc>
            </a:pPr>
            <a:r>
              <a:rPr lang="en-US" u="sng" dirty="0"/>
              <a:t>Group B </a:t>
            </a:r>
            <a:r>
              <a:rPr lang="en-US" sz="1600" u="sng" dirty="0"/>
              <a:t>(Zoology)</a:t>
            </a:r>
            <a:r>
              <a:rPr lang="en-US" dirty="0"/>
              <a:t> </a:t>
            </a:r>
          </a:p>
          <a:p>
            <a:pPr algn="ctr">
              <a:lnSpc>
                <a:spcPts val="1800"/>
              </a:lnSpc>
            </a:pPr>
            <a:r>
              <a:rPr lang="en-US" dirty="0"/>
              <a:t>Biol 3410, 3420, 3430, 3440, 3450,</a:t>
            </a:r>
            <a:endParaRPr lang="en-US" sz="800" dirty="0"/>
          </a:p>
          <a:p>
            <a:pPr algn="ctr">
              <a:lnSpc>
                <a:spcPts val="1800"/>
              </a:lnSpc>
            </a:pPr>
            <a:endParaRPr lang="en-US" sz="300" dirty="0"/>
          </a:p>
          <a:p>
            <a:pPr algn="ctr"/>
            <a:endParaRPr lang="en-US" sz="300" dirty="0"/>
          </a:p>
          <a:p>
            <a:pPr algn="ctr"/>
            <a:endParaRPr lang="en-US" sz="300" dirty="0"/>
          </a:p>
          <a:p>
            <a:pPr algn="ctr"/>
            <a:endParaRPr lang="en-US" sz="300" dirty="0"/>
          </a:p>
          <a:p>
            <a:pPr algn="ctr"/>
            <a:endParaRPr lang="en-US" sz="300" dirty="0"/>
          </a:p>
          <a:p>
            <a:pPr algn="ctr"/>
            <a:endParaRPr lang="en-US" sz="300" dirty="0"/>
          </a:p>
          <a:p>
            <a:pPr algn="ctr"/>
            <a:endParaRPr lang="en-US" sz="300" dirty="0"/>
          </a:p>
          <a:p>
            <a:pPr algn="ctr">
              <a:lnSpc>
                <a:spcPts val="1800"/>
              </a:lnSpc>
            </a:pPr>
            <a:r>
              <a:rPr lang="en-US" u="sng" dirty="0"/>
              <a:t>Group C </a:t>
            </a:r>
            <a:r>
              <a:rPr lang="en-US" sz="1600" u="sng" dirty="0"/>
              <a:t>(Botany)</a:t>
            </a:r>
            <a:endParaRPr lang="en-US" dirty="0"/>
          </a:p>
          <a:p>
            <a:pPr algn="ctr">
              <a:lnSpc>
                <a:spcPts val="1800"/>
              </a:lnSpc>
            </a:pPr>
            <a:r>
              <a:rPr lang="en-US" dirty="0"/>
              <a:t>Biol 3520, 3540, 4510, 4580</a:t>
            </a:r>
          </a:p>
          <a:p>
            <a:pPr algn="ctr"/>
            <a:endParaRPr lang="en-US" sz="300" dirty="0"/>
          </a:p>
          <a:p>
            <a:pPr algn="ctr"/>
            <a:endParaRPr lang="en-US" sz="300" dirty="0"/>
          </a:p>
          <a:p>
            <a:pPr algn="ctr"/>
            <a:endParaRPr lang="en-US" sz="300" dirty="0"/>
          </a:p>
          <a:p>
            <a:pPr algn="ctr"/>
            <a:endParaRPr lang="en-US" sz="300" dirty="0"/>
          </a:p>
          <a:p>
            <a:pPr algn="ctr">
              <a:lnSpc>
                <a:spcPts val="1800"/>
              </a:lnSpc>
            </a:pPr>
            <a:r>
              <a:rPr lang="en-US" u="sng" dirty="0"/>
              <a:t>Group D </a:t>
            </a:r>
            <a:r>
              <a:rPr lang="en-US" sz="1600" u="sng" dirty="0"/>
              <a:t>(Populations and Ecosystems)</a:t>
            </a:r>
            <a:r>
              <a:rPr lang="en-US" dirty="0"/>
              <a:t> Biol 3700, 3800, 3820</a:t>
            </a:r>
          </a:p>
        </p:txBody>
      </p:sp>
      <p:cxnSp>
        <p:nvCxnSpPr>
          <p:cNvPr id="16" name="Straight Arrow Connector 15"/>
          <p:cNvCxnSpPr/>
          <p:nvPr/>
        </p:nvCxnSpPr>
        <p:spPr>
          <a:xfrm>
            <a:off x="7771846" y="1953246"/>
            <a:ext cx="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02280" y="291543"/>
            <a:ext cx="5931625" cy="738664"/>
          </a:xfrm>
          <a:prstGeom prst="rect">
            <a:avLst/>
          </a:prstGeom>
          <a:noFill/>
        </p:spPr>
        <p:txBody>
          <a:bodyPr wrap="none" rtlCol="0">
            <a:spAutoFit/>
          </a:bodyPr>
          <a:lstStyle/>
          <a:p>
            <a:pPr algn="ctr"/>
            <a:r>
              <a:rPr lang="en-US" sz="2400" b="1" dirty="0"/>
              <a:t>B.S. in Biology </a:t>
            </a:r>
            <a:r>
              <a:rPr lang="en-US" sz="2400" b="1" u="sng" dirty="0"/>
              <a:t>semester</a:t>
            </a:r>
            <a:r>
              <a:rPr lang="en-US" sz="2400" b="1" dirty="0"/>
              <a:t> </a:t>
            </a:r>
            <a:r>
              <a:rPr lang="en-US" sz="2400" dirty="0"/>
              <a:t>degree requirements</a:t>
            </a:r>
          </a:p>
          <a:p>
            <a:pPr algn="ctr"/>
            <a:r>
              <a:rPr lang="en-US" dirty="0"/>
              <a:t>Arrows indicate prerequisites </a:t>
            </a:r>
          </a:p>
        </p:txBody>
      </p:sp>
      <p:cxnSp>
        <p:nvCxnSpPr>
          <p:cNvPr id="27" name="Straight Arrow Connector 26"/>
          <p:cNvCxnSpPr/>
          <p:nvPr/>
        </p:nvCxnSpPr>
        <p:spPr>
          <a:xfrm>
            <a:off x="4613682" y="2457591"/>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92982" y="1687698"/>
            <a:ext cx="2037737" cy="692497"/>
          </a:xfrm>
          <a:prstGeom prst="rect">
            <a:avLst/>
          </a:prstGeom>
          <a:solidFill>
            <a:schemeClr val="accent1">
              <a:lumMod val="40000"/>
              <a:lumOff val="60000"/>
            </a:schemeClr>
          </a:solidFill>
        </p:spPr>
        <p:txBody>
          <a:bodyPr wrap="square" rtlCol="0">
            <a:spAutoFit/>
          </a:bodyPr>
          <a:lstStyle/>
          <a:p>
            <a:pPr algn="ctr"/>
            <a:r>
              <a:rPr lang="en-US" dirty="0" err="1"/>
              <a:t>Chem</a:t>
            </a:r>
            <a:r>
              <a:rPr lang="en-US" dirty="0"/>
              <a:t> 2100 + 2100L</a:t>
            </a:r>
          </a:p>
          <a:p>
            <a:pPr algn="ctr"/>
            <a:endParaRPr lang="en-US" sz="300" dirty="0"/>
          </a:p>
          <a:p>
            <a:pPr algn="ctr"/>
            <a:r>
              <a:rPr lang="en-US" dirty="0" err="1"/>
              <a:t>Chem</a:t>
            </a:r>
            <a:r>
              <a:rPr lang="en-US" dirty="0"/>
              <a:t> 2200 + 2200L</a:t>
            </a:r>
          </a:p>
        </p:txBody>
      </p:sp>
      <p:cxnSp>
        <p:nvCxnSpPr>
          <p:cNvPr id="42" name="Straight Arrow Connector 41"/>
          <p:cNvCxnSpPr/>
          <p:nvPr/>
        </p:nvCxnSpPr>
        <p:spPr>
          <a:xfrm>
            <a:off x="1431907" y="1976905"/>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p:cNvCxnSpPr>
          <p:nvPr/>
        </p:nvCxnSpPr>
        <p:spPr>
          <a:xfrm>
            <a:off x="1425968" y="2404294"/>
            <a:ext cx="2504" cy="2964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042504" y="917553"/>
            <a:ext cx="1486304" cy="400110"/>
          </a:xfrm>
          <a:prstGeom prst="rect">
            <a:avLst/>
          </a:prstGeom>
          <a:noFill/>
        </p:spPr>
        <p:txBody>
          <a:bodyPr wrap="none" rtlCol="0">
            <a:spAutoFit/>
          </a:bodyPr>
          <a:lstStyle/>
          <a:p>
            <a:pPr algn="ctr"/>
            <a:r>
              <a:rPr lang="en-US" sz="1000" dirty="0"/>
              <a:t>Math 1401, 1403, or </a:t>
            </a:r>
          </a:p>
          <a:p>
            <a:pPr algn="ctr"/>
            <a:r>
              <a:rPr lang="en-US" sz="1000" dirty="0"/>
              <a:t>suitable placement score</a:t>
            </a:r>
          </a:p>
        </p:txBody>
      </p:sp>
      <p:cxnSp>
        <p:nvCxnSpPr>
          <p:cNvPr id="38" name="Straight Arrow Connector 37"/>
          <p:cNvCxnSpPr/>
          <p:nvPr/>
        </p:nvCxnSpPr>
        <p:spPr>
          <a:xfrm>
            <a:off x="7777790" y="1272234"/>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164411" y="1330150"/>
            <a:ext cx="1207575" cy="276999"/>
          </a:xfrm>
          <a:prstGeom prst="rect">
            <a:avLst/>
          </a:prstGeom>
          <a:noFill/>
        </p:spPr>
        <p:txBody>
          <a:bodyPr wrap="none" rtlCol="0">
            <a:spAutoFit/>
          </a:bodyPr>
          <a:lstStyle/>
          <a:p>
            <a:pPr algn="ctr"/>
            <a:r>
              <a:rPr lang="en-US" sz="1200" dirty="0"/>
              <a:t>Calculus (Year 1)</a:t>
            </a:r>
          </a:p>
        </p:txBody>
      </p:sp>
      <p:sp>
        <p:nvSpPr>
          <p:cNvPr id="43" name="TextBox 42"/>
          <p:cNvSpPr txBox="1"/>
          <p:nvPr/>
        </p:nvSpPr>
        <p:spPr>
          <a:xfrm>
            <a:off x="3957026" y="1957987"/>
            <a:ext cx="1343125" cy="276999"/>
          </a:xfrm>
          <a:prstGeom prst="rect">
            <a:avLst/>
          </a:prstGeom>
          <a:noFill/>
        </p:spPr>
        <p:txBody>
          <a:bodyPr wrap="none" rtlCol="0">
            <a:spAutoFit/>
          </a:bodyPr>
          <a:lstStyle/>
          <a:p>
            <a:r>
              <a:rPr lang="en-US" sz="1200" dirty="0"/>
              <a:t>Intro. Biol. (Year 2)</a:t>
            </a:r>
          </a:p>
        </p:txBody>
      </p:sp>
      <p:sp>
        <p:nvSpPr>
          <p:cNvPr id="45" name="TextBox 44"/>
          <p:cNvSpPr txBox="1"/>
          <p:nvPr/>
        </p:nvSpPr>
        <p:spPr>
          <a:xfrm>
            <a:off x="470581" y="1463979"/>
            <a:ext cx="1851084" cy="276999"/>
          </a:xfrm>
          <a:prstGeom prst="rect">
            <a:avLst/>
          </a:prstGeom>
          <a:noFill/>
        </p:spPr>
        <p:txBody>
          <a:bodyPr wrap="none" rtlCol="0">
            <a:spAutoFit/>
          </a:bodyPr>
          <a:lstStyle/>
          <a:p>
            <a:pPr algn="ctr"/>
            <a:r>
              <a:rPr lang="en-US" sz="1200" dirty="0"/>
              <a:t>General Chemistry (Year 1)</a:t>
            </a:r>
          </a:p>
        </p:txBody>
      </p:sp>
      <p:sp>
        <p:nvSpPr>
          <p:cNvPr id="48" name="TextBox 47"/>
          <p:cNvSpPr txBox="1"/>
          <p:nvPr/>
        </p:nvSpPr>
        <p:spPr>
          <a:xfrm>
            <a:off x="6817324" y="3074992"/>
            <a:ext cx="1920718" cy="1892826"/>
          </a:xfrm>
          <a:prstGeom prst="rect">
            <a:avLst/>
          </a:prstGeom>
          <a:solidFill>
            <a:schemeClr val="accent2">
              <a:lumMod val="40000"/>
              <a:lumOff val="60000"/>
            </a:schemeClr>
          </a:solidFill>
        </p:spPr>
        <p:txBody>
          <a:bodyPr wrap="none" rtlCol="0">
            <a:spAutoFit/>
          </a:bodyPr>
          <a:lstStyle/>
          <a:p>
            <a:pPr algn="ctr"/>
            <a:r>
              <a:rPr lang="en-US" dirty="0"/>
              <a:t>Phys 2000 + 2000L</a:t>
            </a:r>
          </a:p>
          <a:p>
            <a:pPr algn="ctr"/>
            <a:endParaRPr lang="en-US" sz="300" dirty="0"/>
          </a:p>
          <a:p>
            <a:pPr algn="ctr"/>
            <a:r>
              <a:rPr lang="en-US" dirty="0"/>
              <a:t>Phys 2010 + 2010L</a:t>
            </a:r>
          </a:p>
          <a:p>
            <a:pPr algn="ctr"/>
            <a:endParaRPr lang="en-US" dirty="0"/>
          </a:p>
          <a:p>
            <a:pPr algn="ctr"/>
            <a:r>
              <a:rPr lang="en-US" dirty="0"/>
              <a:t>Phys 2500 + 2500L</a:t>
            </a:r>
          </a:p>
          <a:p>
            <a:pPr algn="ctr"/>
            <a:endParaRPr lang="en-US" sz="300" dirty="0"/>
          </a:p>
          <a:p>
            <a:pPr algn="ctr"/>
            <a:r>
              <a:rPr lang="en-US" dirty="0"/>
              <a:t>Phys 2510 + 2510L</a:t>
            </a:r>
          </a:p>
          <a:p>
            <a:pPr algn="ctr"/>
            <a:endParaRPr lang="en-US" sz="300" dirty="0"/>
          </a:p>
          <a:p>
            <a:pPr algn="ctr"/>
            <a:r>
              <a:rPr lang="en-US" dirty="0"/>
              <a:t>Phys 2700</a:t>
            </a:r>
          </a:p>
        </p:txBody>
      </p:sp>
      <p:cxnSp>
        <p:nvCxnSpPr>
          <p:cNvPr id="52" name="Straight Arrow Connector 51"/>
          <p:cNvCxnSpPr/>
          <p:nvPr/>
        </p:nvCxnSpPr>
        <p:spPr>
          <a:xfrm>
            <a:off x="7773332" y="3356083"/>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7771846" y="4224293"/>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785143" y="2655449"/>
            <a:ext cx="1993623" cy="461665"/>
          </a:xfrm>
          <a:prstGeom prst="rect">
            <a:avLst/>
          </a:prstGeom>
          <a:noFill/>
        </p:spPr>
        <p:txBody>
          <a:bodyPr wrap="none" rtlCol="0">
            <a:spAutoFit/>
          </a:bodyPr>
          <a:lstStyle/>
          <a:p>
            <a:pPr algn="ctr"/>
            <a:r>
              <a:rPr lang="en-US" sz="1200" dirty="0"/>
              <a:t>General Physics (Year 2 or 3):</a:t>
            </a:r>
          </a:p>
          <a:p>
            <a:pPr algn="ctr"/>
            <a:r>
              <a:rPr lang="en-US" sz="1200" dirty="0"/>
              <a:t>Choose from the following</a:t>
            </a:r>
          </a:p>
        </p:txBody>
      </p:sp>
      <p:sp>
        <p:nvSpPr>
          <p:cNvPr id="62" name="TextBox 61"/>
          <p:cNvSpPr txBox="1"/>
          <p:nvPr/>
        </p:nvSpPr>
        <p:spPr>
          <a:xfrm>
            <a:off x="388775" y="3071101"/>
            <a:ext cx="2037737" cy="2677656"/>
          </a:xfrm>
          <a:prstGeom prst="rect">
            <a:avLst/>
          </a:prstGeom>
          <a:solidFill>
            <a:schemeClr val="accent1">
              <a:lumMod val="40000"/>
              <a:lumOff val="60000"/>
            </a:schemeClr>
          </a:solidFill>
        </p:spPr>
        <p:txBody>
          <a:bodyPr wrap="none" rtlCol="0">
            <a:spAutoFit/>
          </a:bodyPr>
          <a:lstStyle/>
          <a:p>
            <a:pPr algn="ctr"/>
            <a:endParaRPr lang="en-US" sz="600" dirty="0"/>
          </a:p>
          <a:p>
            <a:pPr algn="ctr"/>
            <a:r>
              <a:rPr lang="pl-PL" dirty="0"/>
              <a:t>Chem 2400 + 2400L</a:t>
            </a:r>
            <a:endParaRPr lang="en-US" dirty="0"/>
          </a:p>
          <a:p>
            <a:pPr algn="ctr"/>
            <a:endParaRPr lang="pl-PL" sz="300" dirty="0"/>
          </a:p>
          <a:p>
            <a:pPr algn="ctr"/>
            <a:r>
              <a:rPr lang="pl-PL" dirty="0"/>
              <a:t>Chem 2500 + 2500L</a:t>
            </a:r>
            <a:endParaRPr lang="en-US" dirty="0"/>
          </a:p>
          <a:p>
            <a:pPr algn="ctr"/>
            <a:endParaRPr lang="en-US" sz="2400" dirty="0"/>
          </a:p>
          <a:p>
            <a:pPr algn="ctr"/>
            <a:r>
              <a:rPr lang="pl-PL" dirty="0"/>
              <a:t>Chem 2300 + 2400L</a:t>
            </a:r>
            <a:endParaRPr lang="en-US" dirty="0"/>
          </a:p>
          <a:p>
            <a:pPr algn="ctr"/>
            <a:endParaRPr lang="pl-PL" sz="300" dirty="0"/>
          </a:p>
          <a:p>
            <a:pPr algn="ctr"/>
            <a:r>
              <a:rPr lang="pl-PL" dirty="0"/>
              <a:t>Chem 4100 + 4100L</a:t>
            </a:r>
            <a:endParaRPr lang="en-US" dirty="0"/>
          </a:p>
          <a:p>
            <a:pPr algn="ctr"/>
            <a:endParaRPr lang="fr-FR" sz="2400" dirty="0"/>
          </a:p>
          <a:p>
            <a:pPr algn="ctr"/>
            <a:r>
              <a:rPr lang="fr-FR" dirty="0" err="1"/>
              <a:t>Chem</a:t>
            </a:r>
            <a:r>
              <a:rPr lang="fr-FR" dirty="0"/>
              <a:t> 2300 + 2400L</a:t>
            </a:r>
          </a:p>
          <a:p>
            <a:pPr algn="ctr"/>
            <a:r>
              <a:rPr lang="fr-FR" dirty="0" err="1"/>
              <a:t>Chem</a:t>
            </a:r>
            <a:r>
              <a:rPr lang="fr-FR" dirty="0"/>
              <a:t> 3200</a:t>
            </a:r>
            <a:endParaRPr lang="en-US" dirty="0"/>
          </a:p>
        </p:txBody>
      </p:sp>
      <p:cxnSp>
        <p:nvCxnSpPr>
          <p:cNvPr id="63" name="Straight Arrow Connector 62"/>
          <p:cNvCxnSpPr/>
          <p:nvPr/>
        </p:nvCxnSpPr>
        <p:spPr>
          <a:xfrm>
            <a:off x="1431892" y="4398583"/>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01242" y="3029406"/>
            <a:ext cx="1598964" cy="276999"/>
          </a:xfrm>
          <a:prstGeom prst="rect">
            <a:avLst/>
          </a:prstGeom>
          <a:noFill/>
        </p:spPr>
        <p:txBody>
          <a:bodyPr wrap="none" rtlCol="0">
            <a:spAutoFit/>
          </a:bodyPr>
          <a:lstStyle/>
          <a:p>
            <a:pPr algn="ctr"/>
            <a:r>
              <a:rPr lang="en-US" sz="1200" u="sng" dirty="0"/>
              <a:t>1 </a:t>
            </a:r>
            <a:r>
              <a:rPr lang="en-US" sz="1200" u="sng" dirty="0" err="1"/>
              <a:t>yr</a:t>
            </a:r>
            <a:r>
              <a:rPr lang="en-US" sz="1200" u="sng" dirty="0"/>
              <a:t> Organic Chemistry</a:t>
            </a:r>
          </a:p>
        </p:txBody>
      </p:sp>
      <p:sp>
        <p:nvSpPr>
          <p:cNvPr id="67" name="TextBox 66"/>
          <p:cNvSpPr txBox="1"/>
          <p:nvPr/>
        </p:nvSpPr>
        <p:spPr>
          <a:xfrm>
            <a:off x="423519" y="4951622"/>
            <a:ext cx="2021772" cy="276999"/>
          </a:xfrm>
          <a:prstGeom prst="rect">
            <a:avLst/>
          </a:prstGeom>
          <a:noFill/>
        </p:spPr>
        <p:txBody>
          <a:bodyPr wrap="none" rtlCol="0">
            <a:spAutoFit/>
          </a:bodyPr>
          <a:lstStyle/>
          <a:p>
            <a:r>
              <a:rPr lang="en-US" sz="1200" u="sng" dirty="0"/>
              <a:t>Organic + Quantitative Chem.</a:t>
            </a:r>
          </a:p>
        </p:txBody>
      </p:sp>
      <p:sp>
        <p:nvSpPr>
          <p:cNvPr id="68" name="TextBox 67"/>
          <p:cNvSpPr txBox="1"/>
          <p:nvPr/>
        </p:nvSpPr>
        <p:spPr>
          <a:xfrm>
            <a:off x="3340870" y="1291767"/>
            <a:ext cx="2594793" cy="369332"/>
          </a:xfrm>
          <a:prstGeom prst="rect">
            <a:avLst/>
          </a:prstGeom>
          <a:solidFill>
            <a:srgbClr val="FF99FF"/>
          </a:solidFill>
        </p:spPr>
        <p:txBody>
          <a:bodyPr wrap="square" rtlCol="0">
            <a:spAutoFit/>
          </a:bodyPr>
          <a:lstStyle/>
          <a:p>
            <a:pPr algn="ctr"/>
            <a:r>
              <a:rPr lang="en-US" dirty="0"/>
              <a:t>General Ed. (GE) classes</a:t>
            </a:r>
          </a:p>
        </p:txBody>
      </p:sp>
      <p:sp>
        <p:nvSpPr>
          <p:cNvPr id="71" name="TextBox 70"/>
          <p:cNvSpPr txBox="1"/>
          <p:nvPr/>
        </p:nvSpPr>
        <p:spPr>
          <a:xfrm>
            <a:off x="168011" y="1066925"/>
            <a:ext cx="2501166" cy="400110"/>
          </a:xfrm>
          <a:prstGeom prst="rect">
            <a:avLst/>
          </a:prstGeom>
          <a:noFill/>
        </p:spPr>
        <p:txBody>
          <a:bodyPr wrap="square" rtlCol="0">
            <a:spAutoFit/>
          </a:bodyPr>
          <a:lstStyle/>
          <a:p>
            <a:pPr algn="ctr"/>
            <a:r>
              <a:rPr lang="en-US" sz="1000" dirty="0"/>
              <a:t>Completion of or enrollment in Math 1301, 1303, 1401, 1403, 1601, 2210, or 2220</a:t>
            </a:r>
          </a:p>
        </p:txBody>
      </p:sp>
      <p:sp>
        <p:nvSpPr>
          <p:cNvPr id="69" name="TextBox 68"/>
          <p:cNvSpPr txBox="1"/>
          <p:nvPr/>
        </p:nvSpPr>
        <p:spPr>
          <a:xfrm>
            <a:off x="588086" y="3975820"/>
            <a:ext cx="1624612" cy="276999"/>
          </a:xfrm>
          <a:prstGeom prst="rect">
            <a:avLst/>
          </a:prstGeom>
          <a:noFill/>
        </p:spPr>
        <p:txBody>
          <a:bodyPr wrap="none" rtlCol="0">
            <a:spAutoFit/>
          </a:bodyPr>
          <a:lstStyle/>
          <a:p>
            <a:r>
              <a:rPr lang="en-US" sz="1200" u="sng" dirty="0"/>
              <a:t>Organic + Biochemistry</a:t>
            </a:r>
          </a:p>
        </p:txBody>
      </p:sp>
      <p:cxnSp>
        <p:nvCxnSpPr>
          <p:cNvPr id="72" name="Straight Arrow Connector 71"/>
          <p:cNvCxnSpPr/>
          <p:nvPr/>
        </p:nvCxnSpPr>
        <p:spPr>
          <a:xfrm>
            <a:off x="1428472" y="3437008"/>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1431803" y="1413457"/>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775656" y="4547381"/>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7605753" y="3714537"/>
            <a:ext cx="322524" cy="276999"/>
          </a:xfrm>
          <a:prstGeom prst="rect">
            <a:avLst/>
          </a:prstGeom>
          <a:noFill/>
        </p:spPr>
        <p:txBody>
          <a:bodyPr wrap="none" rtlCol="0">
            <a:spAutoFit/>
          </a:bodyPr>
          <a:lstStyle/>
          <a:p>
            <a:pPr algn="ctr"/>
            <a:r>
              <a:rPr lang="en-US" sz="1200" b="1" dirty="0"/>
              <a:t>or</a:t>
            </a:r>
          </a:p>
        </p:txBody>
      </p:sp>
      <p:sp>
        <p:nvSpPr>
          <p:cNvPr id="76" name="TextBox 75"/>
          <p:cNvSpPr txBox="1"/>
          <p:nvPr/>
        </p:nvSpPr>
        <p:spPr>
          <a:xfrm>
            <a:off x="1257811" y="3767162"/>
            <a:ext cx="322524" cy="276999"/>
          </a:xfrm>
          <a:prstGeom prst="rect">
            <a:avLst/>
          </a:prstGeom>
          <a:noFill/>
        </p:spPr>
        <p:txBody>
          <a:bodyPr wrap="none" rtlCol="0">
            <a:spAutoFit/>
          </a:bodyPr>
          <a:lstStyle/>
          <a:p>
            <a:pPr algn="ctr"/>
            <a:r>
              <a:rPr lang="en-US" sz="1200" b="1" dirty="0"/>
              <a:t>or</a:t>
            </a:r>
          </a:p>
        </p:txBody>
      </p:sp>
      <p:sp>
        <p:nvSpPr>
          <p:cNvPr id="77" name="TextBox 76"/>
          <p:cNvSpPr txBox="1"/>
          <p:nvPr/>
        </p:nvSpPr>
        <p:spPr>
          <a:xfrm>
            <a:off x="1239130" y="4732378"/>
            <a:ext cx="322524" cy="276999"/>
          </a:xfrm>
          <a:prstGeom prst="rect">
            <a:avLst/>
          </a:prstGeom>
          <a:noFill/>
        </p:spPr>
        <p:txBody>
          <a:bodyPr wrap="none" rtlCol="0">
            <a:spAutoFit/>
          </a:bodyPr>
          <a:lstStyle/>
          <a:p>
            <a:pPr algn="ctr"/>
            <a:r>
              <a:rPr lang="en-US" sz="1200" b="1" dirty="0"/>
              <a:t>or</a:t>
            </a:r>
          </a:p>
        </p:txBody>
      </p:sp>
      <p:sp>
        <p:nvSpPr>
          <p:cNvPr id="47" name="TextBox 46">
            <a:extLst>
              <a:ext uri="{FF2B5EF4-FFF2-40B4-BE49-F238E27FC236}">
                <a16:creationId xmlns="" xmlns:a16="http://schemas.microsoft.com/office/drawing/2014/main" id="{AFDC476B-D06B-4F3D-9FAA-AE2268093109}"/>
              </a:ext>
            </a:extLst>
          </p:cNvPr>
          <p:cNvSpPr txBox="1"/>
          <p:nvPr/>
        </p:nvSpPr>
        <p:spPr>
          <a:xfrm>
            <a:off x="2840907" y="3294683"/>
            <a:ext cx="3506215" cy="461665"/>
          </a:xfrm>
          <a:prstGeom prst="rect">
            <a:avLst/>
          </a:prstGeom>
          <a:noFill/>
        </p:spPr>
        <p:txBody>
          <a:bodyPr wrap="square" rtlCol="0">
            <a:spAutoFit/>
          </a:bodyPr>
          <a:lstStyle/>
          <a:p>
            <a:pPr algn="ctr"/>
            <a:r>
              <a:rPr lang="en-US" sz="1200" dirty="0"/>
              <a:t>29 units upper division Biology, including at least one class from each of Groups A, B, C and D (Years 3-4)</a:t>
            </a:r>
            <a:r>
              <a:rPr lang="en-US" sz="1200" dirty="0">
                <a:solidFill>
                  <a:schemeClr val="accent6">
                    <a:lumMod val="75000"/>
                  </a:schemeClr>
                </a:solidFill>
              </a:rPr>
              <a:t>*</a:t>
            </a:r>
          </a:p>
        </p:txBody>
      </p:sp>
      <p:sp>
        <p:nvSpPr>
          <p:cNvPr id="50" name="TextBox 49">
            <a:extLst>
              <a:ext uri="{FF2B5EF4-FFF2-40B4-BE49-F238E27FC236}">
                <a16:creationId xmlns="" xmlns:a16="http://schemas.microsoft.com/office/drawing/2014/main" id="{2DE9F2B8-3C49-47AC-AC33-95A2BA174755}"/>
              </a:ext>
            </a:extLst>
          </p:cNvPr>
          <p:cNvSpPr txBox="1"/>
          <p:nvPr/>
        </p:nvSpPr>
        <p:spPr>
          <a:xfrm>
            <a:off x="471255" y="2663542"/>
            <a:ext cx="1895647" cy="461665"/>
          </a:xfrm>
          <a:prstGeom prst="rect">
            <a:avLst/>
          </a:prstGeom>
          <a:noFill/>
        </p:spPr>
        <p:txBody>
          <a:bodyPr wrap="none" rtlCol="0">
            <a:spAutoFit/>
          </a:bodyPr>
          <a:lstStyle/>
          <a:p>
            <a:pPr algn="ctr"/>
            <a:r>
              <a:rPr lang="en-US" sz="1200" dirty="0"/>
              <a:t>2</a:t>
            </a:r>
            <a:r>
              <a:rPr lang="en-US" sz="1200" baseline="30000" dirty="0"/>
              <a:t>nd</a:t>
            </a:r>
            <a:r>
              <a:rPr lang="en-US" sz="1200" dirty="0"/>
              <a:t> year Chemistry (Year 2):</a:t>
            </a:r>
          </a:p>
          <a:p>
            <a:pPr algn="ctr"/>
            <a:r>
              <a:rPr lang="en-US" sz="1200" dirty="0"/>
              <a:t>Choose from the following</a:t>
            </a:r>
          </a:p>
        </p:txBody>
      </p:sp>
      <p:sp>
        <p:nvSpPr>
          <p:cNvPr id="54" name="TextBox 53">
            <a:extLst>
              <a:ext uri="{FF2B5EF4-FFF2-40B4-BE49-F238E27FC236}">
                <a16:creationId xmlns="" xmlns:a16="http://schemas.microsoft.com/office/drawing/2014/main" id="{3AE3C27B-FDED-4E5F-AF8B-0F35F8A2DCFF}"/>
              </a:ext>
            </a:extLst>
          </p:cNvPr>
          <p:cNvSpPr txBox="1"/>
          <p:nvPr/>
        </p:nvSpPr>
        <p:spPr>
          <a:xfrm>
            <a:off x="4226844" y="1048778"/>
            <a:ext cx="842667" cy="276999"/>
          </a:xfrm>
          <a:prstGeom prst="rect">
            <a:avLst/>
          </a:prstGeom>
          <a:noFill/>
        </p:spPr>
        <p:txBody>
          <a:bodyPr wrap="none" rtlCol="0">
            <a:spAutoFit/>
          </a:bodyPr>
          <a:lstStyle/>
          <a:p>
            <a:pPr algn="ctr"/>
            <a:r>
              <a:rPr lang="en-US" sz="1200" dirty="0"/>
              <a:t>(Years 1-4)</a:t>
            </a:r>
          </a:p>
        </p:txBody>
      </p:sp>
      <p:sp>
        <p:nvSpPr>
          <p:cNvPr id="39" name="TextBox 38">
            <a:extLst>
              <a:ext uri="{FF2B5EF4-FFF2-40B4-BE49-F238E27FC236}">
                <a16:creationId xmlns="" xmlns:a16="http://schemas.microsoft.com/office/drawing/2014/main" id="{F0D4AC44-D8AA-4903-AE4E-A27C1AB1F523}"/>
              </a:ext>
            </a:extLst>
          </p:cNvPr>
          <p:cNvSpPr txBox="1"/>
          <p:nvPr/>
        </p:nvSpPr>
        <p:spPr>
          <a:xfrm>
            <a:off x="6662888" y="5167002"/>
            <a:ext cx="2199864" cy="861774"/>
          </a:xfrm>
          <a:prstGeom prst="rect">
            <a:avLst/>
          </a:prstGeom>
          <a:noFill/>
        </p:spPr>
        <p:txBody>
          <a:bodyPr wrap="square" rtlCol="0">
            <a:spAutoFit/>
          </a:bodyPr>
          <a:lstStyle/>
          <a:p>
            <a:pPr algn="ctr"/>
            <a:r>
              <a:rPr lang="en-US" sz="1200" dirty="0">
                <a:solidFill>
                  <a:schemeClr val="accent6">
                    <a:lumMod val="75000"/>
                  </a:schemeClr>
                </a:solidFill>
              </a:rPr>
              <a:t>*</a:t>
            </a:r>
            <a:r>
              <a:rPr lang="en-US" sz="1200" dirty="0"/>
              <a:t>Some upper division Biology classes may have Organic Chemistry, Biochemistry, or Calculus as prerequisites. </a:t>
            </a:r>
          </a:p>
        </p:txBody>
      </p:sp>
      <p:sp>
        <p:nvSpPr>
          <p:cNvPr id="61" name="TextBox 60"/>
          <p:cNvSpPr txBox="1"/>
          <p:nvPr/>
        </p:nvSpPr>
        <p:spPr>
          <a:xfrm>
            <a:off x="5346334" y="2932448"/>
            <a:ext cx="1058419" cy="369332"/>
          </a:xfrm>
          <a:prstGeom prst="rect">
            <a:avLst/>
          </a:prstGeom>
          <a:solidFill>
            <a:schemeClr val="accent6">
              <a:lumMod val="40000"/>
              <a:lumOff val="60000"/>
            </a:schemeClr>
          </a:solidFill>
        </p:spPr>
        <p:txBody>
          <a:bodyPr wrap="square" rtlCol="0">
            <a:spAutoFit/>
          </a:bodyPr>
          <a:lstStyle/>
          <a:p>
            <a:pPr algn="ctr"/>
            <a:r>
              <a:rPr lang="en-US" dirty="0" err="1"/>
              <a:t>Biol</a:t>
            </a:r>
            <a:r>
              <a:rPr lang="en-US" dirty="0"/>
              <a:t> 5000</a:t>
            </a:r>
          </a:p>
        </p:txBody>
      </p:sp>
      <p:cxnSp>
        <p:nvCxnSpPr>
          <p:cNvPr id="64" name="Straight Arrow Connector 63"/>
          <p:cNvCxnSpPr>
            <a:cxnSpLocks/>
          </p:cNvCxnSpPr>
          <p:nvPr/>
        </p:nvCxnSpPr>
        <p:spPr>
          <a:xfrm>
            <a:off x="5156183" y="2858312"/>
            <a:ext cx="172809" cy="1199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5308966" y="2537044"/>
            <a:ext cx="1122223" cy="461665"/>
          </a:xfrm>
          <a:prstGeom prst="rect">
            <a:avLst/>
          </a:prstGeom>
          <a:noFill/>
        </p:spPr>
        <p:txBody>
          <a:bodyPr wrap="square" rtlCol="0">
            <a:spAutoFit/>
          </a:bodyPr>
          <a:lstStyle/>
          <a:p>
            <a:pPr algn="ctr"/>
            <a:r>
              <a:rPr lang="en-US" sz="1200" dirty="0"/>
              <a:t>Biol. Seminar (Year 3 or 4)</a:t>
            </a:r>
          </a:p>
        </p:txBody>
      </p:sp>
      <p:sp>
        <p:nvSpPr>
          <p:cNvPr id="49" name="TextBox 48"/>
          <p:cNvSpPr txBox="1"/>
          <p:nvPr/>
        </p:nvSpPr>
        <p:spPr>
          <a:xfrm>
            <a:off x="3578471" y="4112261"/>
            <a:ext cx="789026" cy="246221"/>
          </a:xfrm>
          <a:prstGeom prst="rect">
            <a:avLst/>
          </a:prstGeom>
          <a:noFill/>
        </p:spPr>
        <p:txBody>
          <a:bodyPr wrap="square" rtlCol="0">
            <a:spAutoFit/>
          </a:bodyPr>
          <a:lstStyle/>
          <a:p>
            <a:pPr algn="ctr"/>
            <a:r>
              <a:rPr lang="en-US" sz="1000" dirty="0"/>
              <a:t>Cell Biol.</a:t>
            </a:r>
          </a:p>
        </p:txBody>
      </p:sp>
      <p:sp>
        <p:nvSpPr>
          <p:cNvPr id="55" name="TextBox 54"/>
          <p:cNvSpPr txBox="1"/>
          <p:nvPr/>
        </p:nvSpPr>
        <p:spPr>
          <a:xfrm>
            <a:off x="4176641" y="4117414"/>
            <a:ext cx="789026" cy="246221"/>
          </a:xfrm>
          <a:prstGeom prst="rect">
            <a:avLst/>
          </a:prstGeom>
          <a:noFill/>
        </p:spPr>
        <p:txBody>
          <a:bodyPr wrap="square" rtlCol="0">
            <a:spAutoFit/>
          </a:bodyPr>
          <a:lstStyle/>
          <a:p>
            <a:pPr algn="ctr"/>
            <a:r>
              <a:rPr lang="en-US" sz="1000" dirty="0"/>
              <a:t>Mol. Biol.</a:t>
            </a:r>
          </a:p>
        </p:txBody>
      </p:sp>
      <p:sp>
        <p:nvSpPr>
          <p:cNvPr id="57" name="TextBox 56"/>
          <p:cNvSpPr txBox="1"/>
          <p:nvPr/>
        </p:nvSpPr>
        <p:spPr>
          <a:xfrm>
            <a:off x="4729091" y="4109766"/>
            <a:ext cx="789026" cy="246221"/>
          </a:xfrm>
          <a:prstGeom prst="rect">
            <a:avLst/>
          </a:prstGeom>
          <a:noFill/>
        </p:spPr>
        <p:txBody>
          <a:bodyPr wrap="square" rtlCol="0">
            <a:spAutoFit/>
          </a:bodyPr>
          <a:lstStyle/>
          <a:p>
            <a:pPr algn="ctr"/>
            <a:r>
              <a:rPr lang="en-US" sz="1000" dirty="0"/>
              <a:t>Micro.</a:t>
            </a:r>
          </a:p>
        </p:txBody>
      </p:sp>
      <p:sp>
        <p:nvSpPr>
          <p:cNvPr id="58" name="TextBox 57"/>
          <p:cNvSpPr txBox="1"/>
          <p:nvPr/>
        </p:nvSpPr>
        <p:spPr>
          <a:xfrm>
            <a:off x="5288160" y="4112676"/>
            <a:ext cx="789026" cy="246221"/>
          </a:xfrm>
          <a:prstGeom prst="rect">
            <a:avLst/>
          </a:prstGeom>
          <a:noFill/>
        </p:spPr>
        <p:txBody>
          <a:bodyPr wrap="square" rtlCol="0">
            <a:spAutoFit/>
          </a:bodyPr>
          <a:lstStyle/>
          <a:p>
            <a:pPr algn="ctr"/>
            <a:r>
              <a:rPr lang="en-US" sz="1000" dirty="0"/>
              <a:t>Genetics</a:t>
            </a:r>
          </a:p>
        </p:txBody>
      </p:sp>
      <p:sp>
        <p:nvSpPr>
          <p:cNvPr id="59" name="TextBox 58"/>
          <p:cNvSpPr txBox="1"/>
          <p:nvPr/>
        </p:nvSpPr>
        <p:spPr>
          <a:xfrm>
            <a:off x="3098434" y="4699542"/>
            <a:ext cx="789026" cy="246221"/>
          </a:xfrm>
          <a:prstGeom prst="rect">
            <a:avLst/>
          </a:prstGeom>
          <a:noFill/>
        </p:spPr>
        <p:txBody>
          <a:bodyPr wrap="square" rtlCol="0">
            <a:spAutoFit/>
          </a:bodyPr>
          <a:lstStyle/>
          <a:p>
            <a:pPr algn="ctr"/>
            <a:r>
              <a:rPr lang="en-US" sz="1000" dirty="0"/>
              <a:t>Inverts</a:t>
            </a:r>
          </a:p>
        </p:txBody>
      </p:sp>
      <p:sp>
        <p:nvSpPr>
          <p:cNvPr id="60" name="TextBox 59"/>
          <p:cNvSpPr txBox="1"/>
          <p:nvPr/>
        </p:nvSpPr>
        <p:spPr>
          <a:xfrm>
            <a:off x="3690755" y="4692787"/>
            <a:ext cx="972800" cy="246221"/>
          </a:xfrm>
          <a:prstGeom prst="rect">
            <a:avLst/>
          </a:prstGeom>
          <a:noFill/>
        </p:spPr>
        <p:txBody>
          <a:bodyPr wrap="square" rtlCol="0">
            <a:spAutoFit/>
          </a:bodyPr>
          <a:lstStyle/>
          <a:p>
            <a:pPr algn="ctr"/>
            <a:r>
              <a:rPr lang="en-US" sz="1000" dirty="0"/>
              <a:t>Comp. Vert. (5)</a:t>
            </a:r>
          </a:p>
        </p:txBody>
      </p:sp>
      <p:sp>
        <p:nvSpPr>
          <p:cNvPr id="70" name="TextBox 69"/>
          <p:cNvSpPr txBox="1"/>
          <p:nvPr/>
        </p:nvSpPr>
        <p:spPr>
          <a:xfrm>
            <a:off x="4448645" y="4699542"/>
            <a:ext cx="922595" cy="246221"/>
          </a:xfrm>
          <a:prstGeom prst="rect">
            <a:avLst/>
          </a:prstGeom>
          <a:noFill/>
        </p:spPr>
        <p:txBody>
          <a:bodyPr wrap="square" rtlCol="0">
            <a:spAutoFit/>
          </a:bodyPr>
          <a:lstStyle/>
          <a:p>
            <a:pPr algn="ctr"/>
            <a:r>
              <a:rPr lang="en-US" sz="1000" dirty="0" err="1"/>
              <a:t>Mammol</a:t>
            </a:r>
            <a:r>
              <a:rPr lang="en-US" sz="1000" dirty="0"/>
              <a:t>. (3)</a:t>
            </a:r>
          </a:p>
        </p:txBody>
      </p:sp>
      <p:sp>
        <p:nvSpPr>
          <p:cNvPr id="78" name="TextBox 77"/>
          <p:cNvSpPr txBox="1"/>
          <p:nvPr/>
        </p:nvSpPr>
        <p:spPr>
          <a:xfrm>
            <a:off x="5129987" y="4704979"/>
            <a:ext cx="789026" cy="246221"/>
          </a:xfrm>
          <a:prstGeom prst="rect">
            <a:avLst/>
          </a:prstGeom>
          <a:noFill/>
        </p:spPr>
        <p:txBody>
          <a:bodyPr wrap="square" rtlCol="0">
            <a:spAutoFit/>
          </a:bodyPr>
          <a:lstStyle/>
          <a:p>
            <a:pPr algn="ctr"/>
            <a:r>
              <a:rPr lang="en-US" sz="1000" dirty="0"/>
              <a:t>Herp. (3)</a:t>
            </a:r>
          </a:p>
        </p:txBody>
      </p:sp>
      <p:sp>
        <p:nvSpPr>
          <p:cNvPr id="79" name="TextBox 78"/>
          <p:cNvSpPr txBox="1"/>
          <p:nvPr/>
        </p:nvSpPr>
        <p:spPr>
          <a:xfrm>
            <a:off x="5656787" y="4703554"/>
            <a:ext cx="789026" cy="246221"/>
          </a:xfrm>
          <a:prstGeom prst="rect">
            <a:avLst/>
          </a:prstGeom>
          <a:noFill/>
        </p:spPr>
        <p:txBody>
          <a:bodyPr wrap="square" rtlCol="0">
            <a:spAutoFit/>
          </a:bodyPr>
          <a:lstStyle/>
          <a:p>
            <a:pPr algn="ctr"/>
            <a:r>
              <a:rPr lang="en-US" sz="1000" dirty="0"/>
              <a:t>Ornith. (3)</a:t>
            </a:r>
          </a:p>
        </p:txBody>
      </p:sp>
      <p:sp>
        <p:nvSpPr>
          <p:cNvPr id="80" name="TextBox 79"/>
          <p:cNvSpPr txBox="1"/>
          <p:nvPr/>
        </p:nvSpPr>
        <p:spPr>
          <a:xfrm>
            <a:off x="3582739" y="5051283"/>
            <a:ext cx="1033739" cy="246221"/>
          </a:xfrm>
          <a:prstGeom prst="rect">
            <a:avLst/>
          </a:prstGeom>
          <a:noFill/>
        </p:spPr>
        <p:txBody>
          <a:bodyPr wrap="square" rtlCol="0">
            <a:spAutoFit/>
          </a:bodyPr>
          <a:lstStyle/>
          <a:p>
            <a:pPr algn="ctr"/>
            <a:r>
              <a:rPr lang="en-US" sz="1000" dirty="0" err="1"/>
              <a:t>Entomol</a:t>
            </a:r>
            <a:r>
              <a:rPr lang="en-US" sz="1000" dirty="0"/>
              <a:t>. (3)</a:t>
            </a:r>
          </a:p>
        </p:txBody>
      </p:sp>
      <p:sp>
        <p:nvSpPr>
          <p:cNvPr id="81" name="TextBox 80"/>
          <p:cNvSpPr txBox="1"/>
          <p:nvPr/>
        </p:nvSpPr>
        <p:spPr>
          <a:xfrm>
            <a:off x="4130214" y="5047761"/>
            <a:ext cx="1578052" cy="246221"/>
          </a:xfrm>
          <a:prstGeom prst="rect">
            <a:avLst/>
          </a:prstGeom>
          <a:noFill/>
        </p:spPr>
        <p:txBody>
          <a:bodyPr wrap="square" rtlCol="0">
            <a:spAutoFit/>
          </a:bodyPr>
          <a:lstStyle/>
          <a:p>
            <a:pPr algn="ctr"/>
            <a:r>
              <a:rPr lang="en-US" sz="1000" dirty="0"/>
              <a:t>Animal Phys. I, II</a:t>
            </a:r>
          </a:p>
        </p:txBody>
      </p:sp>
      <p:sp>
        <p:nvSpPr>
          <p:cNvPr id="82" name="TextBox 81"/>
          <p:cNvSpPr txBox="1"/>
          <p:nvPr/>
        </p:nvSpPr>
        <p:spPr>
          <a:xfrm>
            <a:off x="3409110" y="5669355"/>
            <a:ext cx="903714" cy="246221"/>
          </a:xfrm>
          <a:prstGeom prst="rect">
            <a:avLst/>
          </a:prstGeom>
          <a:noFill/>
        </p:spPr>
        <p:txBody>
          <a:bodyPr wrap="square" rtlCol="0">
            <a:spAutoFit/>
          </a:bodyPr>
          <a:lstStyle/>
          <a:p>
            <a:pPr algn="ctr"/>
            <a:r>
              <a:rPr lang="en-US" sz="1000" dirty="0"/>
              <a:t>Local Flora (3)</a:t>
            </a:r>
          </a:p>
        </p:txBody>
      </p:sp>
      <p:sp>
        <p:nvSpPr>
          <p:cNvPr id="83" name="TextBox 82"/>
          <p:cNvSpPr txBox="1"/>
          <p:nvPr/>
        </p:nvSpPr>
        <p:spPr>
          <a:xfrm>
            <a:off x="4102608" y="5664356"/>
            <a:ext cx="903714" cy="246221"/>
          </a:xfrm>
          <a:prstGeom prst="rect">
            <a:avLst/>
          </a:prstGeom>
          <a:noFill/>
        </p:spPr>
        <p:txBody>
          <a:bodyPr wrap="square" rtlCol="0">
            <a:spAutoFit/>
          </a:bodyPr>
          <a:lstStyle/>
          <a:p>
            <a:pPr algn="ctr"/>
            <a:r>
              <a:rPr lang="en-US" sz="1000" dirty="0"/>
              <a:t>Plant Biol.</a:t>
            </a:r>
          </a:p>
        </p:txBody>
      </p:sp>
      <p:sp>
        <p:nvSpPr>
          <p:cNvPr id="84" name="TextBox 83"/>
          <p:cNvSpPr txBox="1"/>
          <p:nvPr/>
        </p:nvSpPr>
        <p:spPr>
          <a:xfrm>
            <a:off x="4770400" y="5683839"/>
            <a:ext cx="696451" cy="323165"/>
          </a:xfrm>
          <a:prstGeom prst="rect">
            <a:avLst/>
          </a:prstGeom>
          <a:noFill/>
        </p:spPr>
        <p:txBody>
          <a:bodyPr wrap="square" rtlCol="0">
            <a:spAutoFit/>
          </a:bodyPr>
          <a:lstStyle/>
          <a:p>
            <a:pPr algn="ctr">
              <a:lnSpc>
                <a:spcPts val="900"/>
              </a:lnSpc>
            </a:pPr>
            <a:r>
              <a:rPr lang="en-US" sz="1000" dirty="0"/>
              <a:t>Plant Phys. (5)</a:t>
            </a:r>
          </a:p>
        </p:txBody>
      </p:sp>
      <p:sp>
        <p:nvSpPr>
          <p:cNvPr id="85" name="TextBox 84"/>
          <p:cNvSpPr txBox="1"/>
          <p:nvPr/>
        </p:nvSpPr>
        <p:spPr>
          <a:xfrm>
            <a:off x="5244552" y="5692970"/>
            <a:ext cx="936382" cy="323165"/>
          </a:xfrm>
          <a:prstGeom prst="rect">
            <a:avLst/>
          </a:prstGeom>
          <a:noFill/>
        </p:spPr>
        <p:txBody>
          <a:bodyPr wrap="square" rtlCol="0">
            <a:spAutoFit/>
          </a:bodyPr>
          <a:lstStyle/>
          <a:p>
            <a:pPr algn="ctr">
              <a:lnSpc>
                <a:spcPts val="900"/>
              </a:lnSpc>
            </a:pPr>
            <a:r>
              <a:rPr lang="en-US" sz="1000" dirty="0"/>
              <a:t>Med/Eco Botany (3)</a:t>
            </a:r>
          </a:p>
        </p:txBody>
      </p:sp>
      <p:sp>
        <p:nvSpPr>
          <p:cNvPr id="86" name="TextBox 85"/>
          <p:cNvSpPr txBox="1"/>
          <p:nvPr/>
        </p:nvSpPr>
        <p:spPr>
          <a:xfrm>
            <a:off x="3706407" y="6308267"/>
            <a:ext cx="903714" cy="246221"/>
          </a:xfrm>
          <a:prstGeom prst="rect">
            <a:avLst/>
          </a:prstGeom>
          <a:noFill/>
        </p:spPr>
        <p:txBody>
          <a:bodyPr wrap="square" rtlCol="0">
            <a:spAutoFit/>
          </a:bodyPr>
          <a:lstStyle/>
          <a:p>
            <a:pPr algn="ctr"/>
            <a:r>
              <a:rPr lang="en-US" sz="1000" dirty="0"/>
              <a:t>Evolution</a:t>
            </a:r>
          </a:p>
        </p:txBody>
      </p:sp>
      <p:sp>
        <p:nvSpPr>
          <p:cNvPr id="87" name="TextBox 86"/>
          <p:cNvSpPr txBox="1"/>
          <p:nvPr/>
        </p:nvSpPr>
        <p:spPr>
          <a:xfrm>
            <a:off x="4384981" y="6311172"/>
            <a:ext cx="903714" cy="246221"/>
          </a:xfrm>
          <a:prstGeom prst="rect">
            <a:avLst/>
          </a:prstGeom>
          <a:noFill/>
        </p:spPr>
        <p:txBody>
          <a:bodyPr wrap="square" rtlCol="0">
            <a:spAutoFit/>
          </a:bodyPr>
          <a:lstStyle/>
          <a:p>
            <a:pPr algn="ctr"/>
            <a:r>
              <a:rPr lang="en-US" sz="1000" dirty="0"/>
              <a:t>Ecology</a:t>
            </a:r>
          </a:p>
        </p:txBody>
      </p:sp>
      <p:sp>
        <p:nvSpPr>
          <p:cNvPr id="88" name="TextBox 87"/>
          <p:cNvSpPr txBox="1"/>
          <p:nvPr/>
        </p:nvSpPr>
        <p:spPr>
          <a:xfrm>
            <a:off x="5017835" y="6313248"/>
            <a:ext cx="903714" cy="246221"/>
          </a:xfrm>
          <a:prstGeom prst="rect">
            <a:avLst/>
          </a:prstGeom>
          <a:noFill/>
        </p:spPr>
        <p:txBody>
          <a:bodyPr wrap="square" rtlCol="0">
            <a:spAutoFit/>
          </a:bodyPr>
          <a:lstStyle/>
          <a:p>
            <a:pPr algn="ctr"/>
            <a:r>
              <a:rPr lang="en-US" sz="1000" dirty="0"/>
              <a:t>Micro. Ecol.</a:t>
            </a:r>
          </a:p>
        </p:txBody>
      </p:sp>
      <p:sp>
        <p:nvSpPr>
          <p:cNvPr id="3" name="TextBox 2"/>
          <p:cNvSpPr txBox="1"/>
          <p:nvPr/>
        </p:nvSpPr>
        <p:spPr>
          <a:xfrm>
            <a:off x="3633438" y="4897034"/>
            <a:ext cx="2003026" cy="326371"/>
          </a:xfrm>
          <a:prstGeom prst="rect">
            <a:avLst/>
          </a:prstGeom>
          <a:noFill/>
        </p:spPr>
        <p:txBody>
          <a:bodyPr wrap="square" rtlCol="0">
            <a:spAutoFit/>
          </a:bodyPr>
          <a:lstStyle/>
          <a:p>
            <a:pPr algn="ctr">
              <a:lnSpc>
                <a:spcPts val="1800"/>
              </a:lnSpc>
            </a:pPr>
            <a:r>
              <a:rPr lang="en-US" dirty="0"/>
              <a:t>3460, 3630, 3640</a:t>
            </a:r>
          </a:p>
        </p:txBody>
      </p:sp>
      <p:sp>
        <p:nvSpPr>
          <p:cNvPr id="4" name="TextBox 3">
            <a:extLst>
              <a:ext uri="{FF2B5EF4-FFF2-40B4-BE49-F238E27FC236}">
                <a16:creationId xmlns="" xmlns:a16="http://schemas.microsoft.com/office/drawing/2014/main" id="{0E642B35-3204-4065-9E12-853569BA66CB}"/>
              </a:ext>
            </a:extLst>
          </p:cNvPr>
          <p:cNvSpPr txBox="1"/>
          <p:nvPr/>
        </p:nvSpPr>
        <p:spPr>
          <a:xfrm>
            <a:off x="2093037" y="6479288"/>
            <a:ext cx="5083828" cy="276999"/>
          </a:xfrm>
          <a:prstGeom prst="rect">
            <a:avLst/>
          </a:prstGeom>
          <a:noFill/>
        </p:spPr>
        <p:txBody>
          <a:bodyPr wrap="none" rtlCol="0">
            <a:spAutoFit/>
          </a:bodyPr>
          <a:lstStyle/>
          <a:p>
            <a:r>
              <a:rPr lang="en-US" sz="1200" dirty="0"/>
              <a:t>Units for Biol courses shown in parentheses; if not shown, the course is 4 units.</a:t>
            </a:r>
          </a:p>
        </p:txBody>
      </p:sp>
      <p:sp>
        <p:nvSpPr>
          <p:cNvPr id="89" name="TextBox 88">
            <a:extLst>
              <a:ext uri="{FF2B5EF4-FFF2-40B4-BE49-F238E27FC236}">
                <a16:creationId xmlns="" xmlns:a16="http://schemas.microsoft.com/office/drawing/2014/main" id="{E16939C7-5F3B-461A-9F0C-9D40BC661397}"/>
              </a:ext>
            </a:extLst>
          </p:cNvPr>
          <p:cNvSpPr txBox="1"/>
          <p:nvPr/>
        </p:nvSpPr>
        <p:spPr>
          <a:xfrm>
            <a:off x="7796464" y="1869425"/>
            <a:ext cx="1415863" cy="707886"/>
          </a:xfrm>
          <a:prstGeom prst="rect">
            <a:avLst/>
          </a:prstGeom>
          <a:noFill/>
        </p:spPr>
        <p:txBody>
          <a:bodyPr wrap="square" rtlCol="0">
            <a:spAutoFit/>
          </a:bodyPr>
          <a:lstStyle/>
          <a:p>
            <a:r>
              <a:rPr lang="en-US" sz="1000" dirty="0"/>
              <a:t>If you have already taken Math 192, it will count for the calculus  requirement</a:t>
            </a:r>
          </a:p>
        </p:txBody>
      </p:sp>
    </p:spTree>
    <p:extLst>
      <p:ext uri="{BB962C8B-B14F-4D97-AF65-F5344CB8AC3E}">
        <p14:creationId xmlns:p14="http://schemas.microsoft.com/office/powerpoint/2010/main" val="1064759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45A7C18-B361-442F-A7B2-05934E6E88CF}"/>
              </a:ext>
            </a:extLst>
          </p:cNvPr>
          <p:cNvSpPr/>
          <p:nvPr/>
        </p:nvSpPr>
        <p:spPr>
          <a:xfrm>
            <a:off x="309769" y="39756"/>
            <a:ext cx="8550966" cy="6774868"/>
          </a:xfrm>
          <a:prstGeom prst="rect">
            <a:avLst/>
          </a:prstGeom>
        </p:spPr>
        <p:txBody>
          <a:bodyPr wrap="square">
            <a:spAutoFit/>
          </a:bodyPr>
          <a:lstStyle/>
          <a:p>
            <a:pPr algn="ctr">
              <a:lnSpc>
                <a:spcPct val="107000"/>
              </a:lnSpc>
              <a:spcAft>
                <a:spcPts val="800"/>
              </a:spcAft>
            </a:pPr>
            <a:r>
              <a:rPr lang="en-US" u="sng" dirty="0">
                <a:latin typeface="Calibri" panose="020F0502020204030204" pitchFamily="34" charset="0"/>
                <a:ea typeface="Calibri" panose="020F0502020204030204" pitchFamily="34" charset="0"/>
                <a:cs typeface="Times New Roman" panose="02020603050405020304" pitchFamily="18" charset="0"/>
              </a:rPr>
              <a:t>GE Advising for Transitional Students (page 1 of 2)</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i="1" dirty="0">
                <a:latin typeface="Calibri" panose="020F0502020204030204" pitchFamily="34" charset="0"/>
                <a:ea typeface="Calibri" panose="020F0502020204030204" pitchFamily="34" charset="0"/>
                <a:cs typeface="Times New Roman" panose="02020603050405020304" pitchFamily="18" charset="0"/>
              </a:rPr>
              <a:t>*For students who start their CSUSB career on the Quarter Calendar but will finish taking coursework on the Semester Calendar, regardless of which calendar catalog year they finish on.  </a:t>
            </a:r>
            <a:br>
              <a:rPr lang="en-US" sz="1600" i="1"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All GE codes are listed in Quarter categories</a:t>
            </a: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GE-A (Basic Skills)- </a:t>
            </a:r>
            <a:r>
              <a:rPr lang="en-US" sz="1600" dirty="0">
                <a:latin typeface="Calibri" panose="020F0502020204030204" pitchFamily="34" charset="0"/>
                <a:ea typeface="Calibri" panose="020F0502020204030204" pitchFamily="34" charset="0"/>
                <a:cs typeface="Times New Roman" panose="02020603050405020304" pitchFamily="18" charset="0"/>
              </a:rPr>
              <a:t>Required. No Change</a:t>
            </a: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GE-B (Natural Sciences)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GE-B1 (Mathematics) – </a:t>
            </a:r>
            <a:r>
              <a:rPr lang="en-US" sz="1600" dirty="0">
                <a:latin typeface="Calibri" panose="020F0502020204030204" pitchFamily="34" charset="0"/>
                <a:ea typeface="Calibri" panose="020F0502020204030204" pitchFamily="34" charset="0"/>
                <a:cs typeface="Times New Roman" panose="02020603050405020304" pitchFamily="18" charset="0"/>
              </a:rPr>
              <a:t>Required. No Change</a:t>
            </a:r>
            <a:r>
              <a:rPr lang="en-US" sz="1600" b="1" dirty="0">
                <a:latin typeface="Calibri" panose="020F0502020204030204" pitchFamily="34" charset="0"/>
                <a:ea typeface="Calibri" panose="020F0502020204030204" pitchFamily="34" charset="0"/>
                <a:cs typeface="Times New Roman" panose="02020603050405020304" pitchFamily="18" charset="0"/>
              </a:rPr>
              <a:t/>
            </a:r>
            <a:br>
              <a:rPr lang="en-US" sz="1600" b="1" dirty="0">
                <a:latin typeface="Calibri" panose="020F0502020204030204" pitchFamily="34" charset="0"/>
                <a:ea typeface="Calibri" panose="020F0502020204030204" pitchFamily="34" charset="0"/>
                <a:cs typeface="Times New Roman" panose="02020603050405020304" pitchFamily="18" charset="0"/>
              </a:rPr>
            </a:br>
            <a:r>
              <a:rPr lang="en-US" sz="1600" b="1" dirty="0">
                <a:latin typeface="Calibri" panose="020F0502020204030204" pitchFamily="34" charset="0"/>
                <a:ea typeface="Calibri" panose="020F0502020204030204" pitchFamily="34" charset="0"/>
                <a:cs typeface="Times New Roman" panose="02020603050405020304" pitchFamily="18" charset="0"/>
              </a:rPr>
              <a:t>GE-B2 (Life Sciences) / GE-B3 (Physical Sciences) –</a:t>
            </a:r>
            <a:r>
              <a:rPr lang="en-US" sz="1600" dirty="0">
                <a:latin typeface="Calibri" panose="020F0502020204030204" pitchFamily="34" charset="0"/>
                <a:ea typeface="Calibri" panose="020F0502020204030204" pitchFamily="34" charset="0"/>
                <a:cs typeface="Times New Roman" panose="02020603050405020304" pitchFamily="18" charset="0"/>
              </a:rPr>
              <a:t>No change for Biology majors (other majors only need one lab course, but this doesn’t affect Biology majors.</a:t>
            </a:r>
          </a:p>
          <a:p>
            <a:pPr>
              <a:lnSpc>
                <a:spcPct val="107000"/>
              </a:lnSpc>
              <a:spcAft>
                <a:spcPts val="800"/>
              </a:spcAft>
            </a:pP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GE-B4 (Special Topics in Science and Technology)</a:t>
            </a:r>
          </a:p>
          <a:p>
            <a:pPr>
              <a:lnSpc>
                <a:spcPct val="107000"/>
              </a:lnSpc>
              <a:spcAft>
                <a:spcPts val="800"/>
              </a:spcAft>
            </a:pP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Beginning Fall 2020, this category will not be required in the Quarter or Semester GE.</a:t>
            </a:r>
          </a:p>
          <a:p>
            <a:pPr>
              <a:lnSpc>
                <a:spcPct val="107000"/>
              </a:lnSpc>
              <a:spcAft>
                <a:spcPts val="800"/>
              </a:spcAft>
            </a:pP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16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suggestion</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do not take if graduating after Fall 2020</a:t>
            </a: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GE-C (Humanities)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GE-C1 (Arts) – </a:t>
            </a:r>
            <a:r>
              <a:rPr lang="en-US" sz="1600" dirty="0">
                <a:latin typeface="Calibri" panose="020F0502020204030204" pitchFamily="34" charset="0"/>
                <a:ea typeface="Calibri" panose="020F0502020204030204" pitchFamily="34" charset="0"/>
                <a:cs typeface="Times New Roman" panose="02020603050405020304" pitchFamily="18" charset="0"/>
              </a:rPr>
              <a:t>Required. No Change</a:t>
            </a:r>
            <a:r>
              <a:rPr lang="en-US" sz="1600" b="1" dirty="0">
                <a:latin typeface="Calibri" panose="020F0502020204030204" pitchFamily="34" charset="0"/>
                <a:ea typeface="Calibri" panose="020F0502020204030204" pitchFamily="34" charset="0"/>
                <a:cs typeface="Times New Roman" panose="02020603050405020304" pitchFamily="18" charset="0"/>
              </a:rPr>
              <a:t/>
            </a:r>
            <a:br>
              <a:rPr lang="en-US" sz="1600" b="1" dirty="0">
                <a:latin typeface="Calibri" panose="020F0502020204030204" pitchFamily="34" charset="0"/>
                <a:ea typeface="Calibri" panose="020F0502020204030204" pitchFamily="34" charset="0"/>
                <a:cs typeface="Times New Roman" panose="02020603050405020304" pitchFamily="18" charset="0"/>
              </a:rPr>
            </a:b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GE-C2 (Literature) / GE-C3 (Foreign Language or Literature in Translation) / GE-C4 (Philosophy)</a:t>
            </a:r>
            <a:endPar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One course from GE-C1 is required.</a:t>
            </a:r>
            <a:b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Beginning Fall 2020, only 1 course in GE-C2, GE-C3 or GE-C4 is required. </a:t>
            </a:r>
            <a:b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An additional course in GE-C1, GE-C2, GE-C3, or GE-C4 will also be required. </a:t>
            </a:r>
            <a:b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 total of 3 courses required.</a:t>
            </a:r>
          </a:p>
          <a:p>
            <a:pPr marL="457200" marR="0" indent="457200">
              <a:lnSpc>
                <a:spcPct val="107000"/>
              </a:lnSpc>
              <a:spcBef>
                <a:spcPts val="0"/>
              </a:spcBef>
              <a:spcAft>
                <a:spcPts val="800"/>
              </a:spcAft>
            </a:pP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1600"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suggestion</a:t>
            </a: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take one course from GE-C1; take one course from GE-C2, GE-C3 or GE-C4; and take a 3</a:t>
            </a:r>
            <a:r>
              <a:rPr lang="en-US" sz="1600"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rd</a:t>
            </a: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course from GE-C1, GE-C2, GE-C3, or GE-C4 if graduating after Fall 2020</a:t>
            </a:r>
          </a:p>
        </p:txBody>
      </p:sp>
    </p:spTree>
    <p:extLst>
      <p:ext uri="{BB962C8B-B14F-4D97-AF65-F5344CB8AC3E}">
        <p14:creationId xmlns:p14="http://schemas.microsoft.com/office/powerpoint/2010/main" val="1072578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45A7C18-B361-442F-A7B2-05934E6E88CF}"/>
              </a:ext>
            </a:extLst>
          </p:cNvPr>
          <p:cNvSpPr/>
          <p:nvPr/>
        </p:nvSpPr>
        <p:spPr>
          <a:xfrm>
            <a:off x="309769" y="39756"/>
            <a:ext cx="8550966" cy="6511398"/>
          </a:xfrm>
          <a:prstGeom prst="rect">
            <a:avLst/>
          </a:prstGeom>
        </p:spPr>
        <p:txBody>
          <a:bodyPr wrap="square">
            <a:spAutoFit/>
          </a:bodyPr>
          <a:lstStyle/>
          <a:p>
            <a:pPr algn="ctr">
              <a:lnSpc>
                <a:spcPct val="107000"/>
              </a:lnSpc>
              <a:spcAft>
                <a:spcPts val="800"/>
              </a:spcAft>
            </a:pPr>
            <a:r>
              <a:rPr lang="en-US" u="sng" dirty="0">
                <a:latin typeface="Calibri" panose="020F0502020204030204" pitchFamily="34" charset="0"/>
                <a:ea typeface="Calibri" panose="020F0502020204030204" pitchFamily="34" charset="0"/>
                <a:cs typeface="Times New Roman" panose="02020603050405020304" pitchFamily="18" charset="0"/>
              </a:rPr>
              <a:t>GE Advising for Transitional Students (page 2 of 2)</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i="1" dirty="0">
                <a:latin typeface="Calibri" panose="020F0502020204030204" pitchFamily="34" charset="0"/>
                <a:ea typeface="Calibri" panose="020F0502020204030204" pitchFamily="34" charset="0"/>
                <a:cs typeface="Times New Roman" panose="02020603050405020304" pitchFamily="18" charset="0"/>
              </a:rPr>
              <a:t>*For students who start their CSUSB career on the Quarter Calendar but will finish taking coursework on the Semester Calendar, regardless of which calendar catalog year they finish on.  </a:t>
            </a:r>
            <a:br>
              <a:rPr lang="en-US" sz="1600" i="1" dirty="0">
                <a:latin typeface="Calibri" panose="020F0502020204030204" pitchFamily="34" charset="0"/>
                <a:ea typeface="Calibri" panose="020F0502020204030204" pitchFamily="34" charset="0"/>
                <a:cs typeface="Times New Roman" panose="02020603050405020304" pitchFamily="18" charset="0"/>
              </a:rPr>
            </a:br>
            <a:r>
              <a:rPr lang="en-US" sz="1600" dirty="0">
                <a:latin typeface="Calibri" panose="020F0502020204030204" pitchFamily="34" charset="0"/>
                <a:ea typeface="Calibri" panose="020F0502020204030204" pitchFamily="34" charset="0"/>
                <a:cs typeface="Times New Roman" panose="02020603050405020304" pitchFamily="18" charset="0"/>
              </a:rPr>
              <a:t>All GE codes are listed in Quarter categories</a:t>
            </a: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GE-D (Social and Behavioral Sciences)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GE-D1 (American History and Civilization) / GE-D2 (American Institutions) – </a:t>
            </a:r>
            <a:r>
              <a:rPr lang="en-US" sz="1600" dirty="0">
                <a:latin typeface="Calibri" panose="020F0502020204030204" pitchFamily="34" charset="0"/>
                <a:ea typeface="Calibri" panose="020F0502020204030204" pitchFamily="34" charset="0"/>
                <a:cs typeface="Times New Roman" panose="02020603050405020304" pitchFamily="18" charset="0"/>
              </a:rPr>
              <a:t>Both required. No Change</a:t>
            </a:r>
            <a:r>
              <a:rPr lang="en-US" sz="1600" b="1" dirty="0">
                <a:latin typeface="Calibri" panose="020F0502020204030204" pitchFamily="34" charset="0"/>
                <a:ea typeface="Calibri" panose="020F0502020204030204" pitchFamily="34" charset="0"/>
                <a:cs typeface="Times New Roman" panose="02020603050405020304" pitchFamily="18" charset="0"/>
              </a:rPr>
              <a:t/>
            </a:r>
            <a:br>
              <a:rPr lang="en-US" sz="1600" b="1" dirty="0">
                <a:latin typeface="Calibri" panose="020F0502020204030204" pitchFamily="34" charset="0"/>
                <a:ea typeface="Calibri" panose="020F0502020204030204" pitchFamily="34" charset="0"/>
                <a:cs typeface="Times New Roman" panose="02020603050405020304" pitchFamily="18" charset="0"/>
              </a:rPr>
            </a:b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GE-D3 (World Cultures) / GE-D4 (Discipline Perspectives)</a:t>
            </a:r>
            <a:endPar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Beginning Fall 2020, only 1 course between GE-D3 or GE-D4 will be required.</a:t>
            </a:r>
          </a:p>
          <a:p>
            <a:pPr marL="457200" marR="0" indent="457200">
              <a:lnSpc>
                <a:spcPct val="107000"/>
              </a:lnSpc>
              <a:spcBef>
                <a:spcPts val="0"/>
              </a:spcBef>
              <a:spcAft>
                <a:spcPts val="800"/>
              </a:spcAft>
            </a:pP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16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suggestion</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take only 1 course from GE-D3 or GE-D4 if graduating after Fall 2020 </a:t>
            </a: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GE-E (Lifelong Understanding)</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GE-E1 (The Whole Person – Physical and Physiological Issues) / GE-E2 (The Whole Person – Social and Psychological Issues) / GE-E3 (Physical Education Activity)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Beginning Fall 2020, only 4 units between GE-E1, GE-E2 and GE-E3 will be required.</a:t>
            </a:r>
            <a:b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 units </a:t>
            </a:r>
            <a:r>
              <a:rPr lang="en-US" sz="16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must</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be from GE-E1 or GE-E2.</a:t>
            </a:r>
          </a:p>
          <a:p>
            <a:pPr marL="457200" marR="0" indent="457200">
              <a:lnSpc>
                <a:spcPct val="107000"/>
              </a:lnSpc>
              <a:spcBef>
                <a:spcPts val="0"/>
              </a:spcBef>
              <a:spcAft>
                <a:spcPts val="800"/>
              </a:spcAft>
            </a:pP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16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suggestion</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take 2 units from GE-E1 or GE-E2 and 2 units from GE-E1, GE-E2, or GE-E3 if graduating after Fall 2020</a:t>
            </a:r>
          </a:p>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Upper Division Writing Requirement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16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suggestion</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take UD writing (designated 306 class) </a:t>
            </a:r>
            <a:r>
              <a:rPr lang="en-US" sz="16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prior</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to fall 2020 if class level is junior or senior.</a:t>
            </a:r>
          </a:p>
        </p:txBody>
      </p:sp>
    </p:spTree>
    <p:extLst>
      <p:ext uri="{BB962C8B-B14F-4D97-AF65-F5344CB8AC3E}">
        <p14:creationId xmlns:p14="http://schemas.microsoft.com/office/powerpoint/2010/main" val="736673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6736AF1-A9CE-436A-9BE9-2CBE99870081}"/>
              </a:ext>
            </a:extLst>
          </p:cNvPr>
          <p:cNvPicPr>
            <a:picLocks noChangeAspect="1"/>
          </p:cNvPicPr>
          <p:nvPr/>
        </p:nvPicPr>
        <p:blipFill>
          <a:blip r:embed="rId2"/>
          <a:stretch>
            <a:fillRect/>
          </a:stretch>
        </p:blipFill>
        <p:spPr>
          <a:xfrm>
            <a:off x="0" y="445502"/>
            <a:ext cx="9144000" cy="6172735"/>
          </a:xfrm>
          <a:prstGeom prst="rect">
            <a:avLst/>
          </a:prstGeom>
        </p:spPr>
      </p:pic>
      <p:sp>
        <p:nvSpPr>
          <p:cNvPr id="3" name="TextBox 2">
            <a:extLst>
              <a:ext uri="{FF2B5EF4-FFF2-40B4-BE49-F238E27FC236}">
                <a16:creationId xmlns="" xmlns:a16="http://schemas.microsoft.com/office/drawing/2014/main" id="{0B4233D0-FEF7-4E04-8960-E61F64D34C9F}"/>
              </a:ext>
            </a:extLst>
          </p:cNvPr>
          <p:cNvSpPr txBox="1"/>
          <p:nvPr/>
        </p:nvSpPr>
        <p:spPr>
          <a:xfrm>
            <a:off x="1544761" y="55097"/>
            <a:ext cx="6054478" cy="369332"/>
          </a:xfrm>
          <a:prstGeom prst="rect">
            <a:avLst/>
          </a:prstGeom>
          <a:noFill/>
        </p:spPr>
        <p:txBody>
          <a:bodyPr wrap="none" rtlCol="0">
            <a:spAutoFit/>
          </a:bodyPr>
          <a:lstStyle/>
          <a:p>
            <a:r>
              <a:rPr lang="en-US" dirty="0"/>
              <a:t>GE quarter and semester system conversion table (page 1 of 2)</a:t>
            </a:r>
          </a:p>
        </p:txBody>
      </p:sp>
    </p:spTree>
    <p:extLst>
      <p:ext uri="{BB962C8B-B14F-4D97-AF65-F5344CB8AC3E}">
        <p14:creationId xmlns:p14="http://schemas.microsoft.com/office/powerpoint/2010/main" val="1463893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D1CB392-0CDB-46B3-9CFA-259B7F4F4168}"/>
              </a:ext>
            </a:extLst>
          </p:cNvPr>
          <p:cNvPicPr>
            <a:picLocks noChangeAspect="1"/>
          </p:cNvPicPr>
          <p:nvPr/>
        </p:nvPicPr>
        <p:blipFill rotWithShape="1">
          <a:blip r:embed="rId2"/>
          <a:srcRect l="6250" t="29333" r="8750" b="16667"/>
          <a:stretch/>
        </p:blipFill>
        <p:spPr>
          <a:xfrm>
            <a:off x="114300" y="424428"/>
            <a:ext cx="8919616" cy="3187451"/>
          </a:xfrm>
          <a:prstGeom prst="rect">
            <a:avLst/>
          </a:prstGeom>
        </p:spPr>
      </p:pic>
      <p:sp>
        <p:nvSpPr>
          <p:cNvPr id="4" name="TextBox 3">
            <a:extLst>
              <a:ext uri="{FF2B5EF4-FFF2-40B4-BE49-F238E27FC236}">
                <a16:creationId xmlns="" xmlns:a16="http://schemas.microsoft.com/office/drawing/2014/main" id="{FE30F363-6323-4403-A5CE-729F2C23F02B}"/>
              </a:ext>
            </a:extLst>
          </p:cNvPr>
          <p:cNvSpPr txBox="1"/>
          <p:nvPr/>
        </p:nvSpPr>
        <p:spPr>
          <a:xfrm>
            <a:off x="1544761" y="55097"/>
            <a:ext cx="6054478" cy="369332"/>
          </a:xfrm>
          <a:prstGeom prst="rect">
            <a:avLst/>
          </a:prstGeom>
          <a:noFill/>
        </p:spPr>
        <p:txBody>
          <a:bodyPr wrap="none" rtlCol="0">
            <a:spAutoFit/>
          </a:bodyPr>
          <a:lstStyle/>
          <a:p>
            <a:r>
              <a:rPr lang="en-US" dirty="0"/>
              <a:t>GE quarter and semester system conversion table (page 2 of 2)</a:t>
            </a:r>
          </a:p>
        </p:txBody>
      </p:sp>
    </p:spTree>
    <p:extLst>
      <p:ext uri="{BB962C8B-B14F-4D97-AF65-F5344CB8AC3E}">
        <p14:creationId xmlns:p14="http://schemas.microsoft.com/office/powerpoint/2010/main" val="5300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9115ACC-41B2-4BB0-9CD9-BB117967B49C}"/>
              </a:ext>
            </a:extLst>
          </p:cNvPr>
          <p:cNvSpPr/>
          <p:nvPr/>
        </p:nvSpPr>
        <p:spPr>
          <a:xfrm>
            <a:off x="828675" y="70338"/>
            <a:ext cx="7486650" cy="646331"/>
          </a:xfrm>
          <a:prstGeom prst="rect">
            <a:avLst/>
          </a:prstGeom>
        </p:spPr>
        <p:txBody>
          <a:bodyPr wrap="square">
            <a:spAutoFit/>
          </a:bodyPr>
          <a:lstStyle/>
          <a:p>
            <a:pPr algn="ctr"/>
            <a:r>
              <a:rPr lang="en-US" b="1" dirty="0"/>
              <a:t>Things to consider regarding the Quarter to Semester (Q2S) conversion:</a:t>
            </a:r>
          </a:p>
          <a:p>
            <a:pPr algn="ctr"/>
            <a:r>
              <a:rPr lang="en-US" b="1" dirty="0"/>
              <a:t>Should you switch to semester Biology degree or stay on quarter catalog?</a:t>
            </a:r>
          </a:p>
        </p:txBody>
      </p:sp>
      <p:sp>
        <p:nvSpPr>
          <p:cNvPr id="4" name="TextBox 3">
            <a:extLst>
              <a:ext uri="{FF2B5EF4-FFF2-40B4-BE49-F238E27FC236}">
                <a16:creationId xmlns="" xmlns:a16="http://schemas.microsoft.com/office/drawing/2014/main" id="{17CCC253-AA23-4573-8545-2E1F4472B452}"/>
              </a:ext>
            </a:extLst>
          </p:cNvPr>
          <p:cNvSpPr txBox="1"/>
          <p:nvPr/>
        </p:nvSpPr>
        <p:spPr>
          <a:xfrm>
            <a:off x="251460" y="736425"/>
            <a:ext cx="8641080" cy="6001643"/>
          </a:xfrm>
          <a:prstGeom prst="rect">
            <a:avLst/>
          </a:prstGeom>
          <a:noFill/>
        </p:spPr>
        <p:txBody>
          <a:bodyPr wrap="square" rtlCol="0">
            <a:spAutoFit/>
          </a:bodyPr>
          <a:lstStyle/>
          <a:p>
            <a:r>
              <a:rPr lang="en-US" sz="1600" b="1" dirty="0"/>
              <a:t>If you </a:t>
            </a:r>
            <a:r>
              <a:rPr lang="en-US" sz="1600" b="1" dirty="0" smtClean="0"/>
              <a:t>are a Biology major and have </a:t>
            </a:r>
            <a:r>
              <a:rPr lang="en-US" sz="1600" b="1" dirty="0"/>
              <a:t>not started taking upper division Biology courses yet, then you are strongly recommended to switch to the semester degree requirements!!!</a:t>
            </a:r>
            <a:endParaRPr lang="en-US" sz="800" b="1" dirty="0"/>
          </a:p>
          <a:p>
            <a:endParaRPr lang="en-US" sz="800" dirty="0" smtClean="0"/>
          </a:p>
          <a:p>
            <a:r>
              <a:rPr lang="en-US" sz="1600" dirty="0" smtClean="0"/>
              <a:t>Upper </a:t>
            </a:r>
            <a:r>
              <a:rPr lang="en-US" sz="1600" dirty="0"/>
              <a:t>division Biology majors that have recently or are currently taking Biol 300 are in a situation where it may be advantageous to switch to the Biology BS semester catalog requirements. However, the advantages and disadvantages of switching will vary from student to student, depending on individual student goals, desired graduation deadlines, and courses that have already been completed. The following slides and links will hopefully help you make an informed decision. </a:t>
            </a:r>
          </a:p>
          <a:p>
            <a:endParaRPr lang="en-US" sz="800" dirty="0"/>
          </a:p>
          <a:p>
            <a:r>
              <a:rPr lang="en-US" sz="1600" dirty="0"/>
              <a:t>A few general notes</a:t>
            </a:r>
            <a:r>
              <a:rPr lang="en-US" sz="1600" dirty="0" smtClean="0"/>
              <a:t>:</a:t>
            </a:r>
            <a:endParaRPr lang="en-US" sz="800" b="1" dirty="0" smtClean="0"/>
          </a:p>
          <a:p>
            <a:pPr marL="285750" indent="-285750">
              <a:buFont typeface="Arial" panose="020B0604020202020204" pitchFamily="34" charset="0"/>
              <a:buChar char="•"/>
            </a:pPr>
            <a:r>
              <a:rPr lang="en-US" sz="1600" b="1" dirty="0" smtClean="0"/>
              <a:t>All </a:t>
            </a:r>
            <a:r>
              <a:rPr lang="en-US" sz="1600" b="1" dirty="0"/>
              <a:t>or nothing</a:t>
            </a:r>
            <a:r>
              <a:rPr lang="en-US" sz="1600" dirty="0"/>
              <a:t>: If you choose to switch to semester requirements for the Biology degree, ALL of your requirements (for other majors, minors, and GE) have to switch as well.</a:t>
            </a:r>
          </a:p>
          <a:p>
            <a:pPr marL="285750" indent="-285750">
              <a:buFont typeface="Arial" panose="020B0604020202020204" pitchFamily="34" charset="0"/>
              <a:buChar char="•"/>
            </a:pPr>
            <a:r>
              <a:rPr lang="en-US" sz="1600" b="1" dirty="0" smtClean="0"/>
              <a:t>You can’t </a:t>
            </a:r>
            <a:r>
              <a:rPr lang="en-US" sz="1600" b="1" dirty="0" smtClean="0"/>
              <a:t>easily </a:t>
            </a:r>
            <a:r>
              <a:rPr lang="en-US" sz="1600" b="1" dirty="0" smtClean="0"/>
              <a:t>go </a:t>
            </a:r>
            <a:r>
              <a:rPr lang="en-US" sz="1600" b="1" dirty="0"/>
              <a:t>back</a:t>
            </a:r>
            <a:r>
              <a:rPr lang="en-US" sz="1600" dirty="0"/>
              <a:t>: If you switch to the semester catalog </a:t>
            </a:r>
            <a:r>
              <a:rPr lang="en-US" sz="1600" dirty="0" smtClean="0"/>
              <a:t>requirements, it may not be easy to switch back to quarter requirements.</a:t>
            </a:r>
            <a:endParaRPr lang="en-US" sz="1600" dirty="0"/>
          </a:p>
          <a:p>
            <a:pPr marL="285750" indent="-285750">
              <a:buFont typeface="Arial" panose="020B0604020202020204" pitchFamily="34" charset="0"/>
              <a:buChar char="•"/>
            </a:pPr>
            <a:r>
              <a:rPr lang="en-US" sz="1600" b="1" dirty="0" smtClean="0"/>
              <a:t>Changes to GE</a:t>
            </a:r>
            <a:r>
              <a:rPr lang="en-US" sz="1600" dirty="0" smtClean="0"/>
              <a:t>: Even </a:t>
            </a:r>
            <a:r>
              <a:rPr lang="en-US" sz="1600" dirty="0"/>
              <a:t>if you don’t switch, there will be changes (mostly, a decrease in units) in GE requirements, specifically in Groups C, D, and E…see following slides.</a:t>
            </a:r>
          </a:p>
          <a:p>
            <a:pPr marL="742950" lvl="1" indent="-285750">
              <a:buFont typeface="Arial" panose="020B0604020202020204" pitchFamily="34" charset="0"/>
              <a:buChar char="•"/>
            </a:pPr>
            <a:r>
              <a:rPr lang="en-US" sz="1600" dirty="0"/>
              <a:t>Because of these changes, try to take the “writing requirement” course (NSCI 306 or other 306 course) before Fall 2020 if you have not already done so.</a:t>
            </a:r>
          </a:p>
          <a:p>
            <a:pPr marL="285750" indent="-285750">
              <a:buFont typeface="Arial" panose="020B0604020202020204" pitchFamily="34" charset="0"/>
              <a:buChar char="•"/>
            </a:pPr>
            <a:r>
              <a:rPr lang="en-US" sz="1600" b="1" dirty="0"/>
              <a:t>Two major considerations</a:t>
            </a:r>
            <a:r>
              <a:rPr lang="en-US" sz="1600" dirty="0"/>
              <a:t> covered on the next two slides involve the upper division required courses you have taken and how soon you want to graduate (# units required</a:t>
            </a:r>
            <a:r>
              <a:rPr lang="en-US" sz="1600" dirty="0" smtClean="0"/>
              <a:t>)</a:t>
            </a:r>
          </a:p>
          <a:p>
            <a:pPr marL="285750" indent="-285750">
              <a:buFont typeface="Arial" panose="020B0604020202020204" pitchFamily="34" charset="0"/>
              <a:buChar char="•"/>
            </a:pPr>
            <a:r>
              <a:rPr lang="en-US" sz="1600" b="1" dirty="0" smtClean="0"/>
              <a:t>Don’t panic!</a:t>
            </a:r>
          </a:p>
          <a:p>
            <a:pPr marL="742950" lvl="1" indent="-285750">
              <a:buFont typeface="Arial" panose="020B0604020202020204" pitchFamily="34" charset="0"/>
              <a:buChar char="•"/>
            </a:pPr>
            <a:r>
              <a:rPr lang="en-US" sz="1600" dirty="0" smtClean="0"/>
              <a:t>You don’t need to decide immediately. You can switch now or wait until spring, summer or Fall 2020 (but switching currently is free of charge, and my not be after Fall 2020).</a:t>
            </a:r>
          </a:p>
          <a:p>
            <a:pPr marL="742950" lvl="1" indent="-285750">
              <a:buFont typeface="Arial" panose="020B0604020202020204" pitchFamily="34" charset="0"/>
              <a:buChar char="•"/>
            </a:pPr>
            <a:r>
              <a:rPr lang="en-US" sz="1600" dirty="0" smtClean="0"/>
              <a:t>You can switch to the semester degree requirements now (through an advisor, at the Office of the Registrar in U Hall, or online.</a:t>
            </a:r>
          </a:p>
        </p:txBody>
      </p:sp>
    </p:spTree>
    <p:extLst>
      <p:ext uri="{BB962C8B-B14F-4D97-AF65-F5344CB8AC3E}">
        <p14:creationId xmlns:p14="http://schemas.microsoft.com/office/powerpoint/2010/main" val="2797614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227C292-C6B5-4524-A9F6-0DE3E58838AD}"/>
              </a:ext>
            </a:extLst>
          </p:cNvPr>
          <p:cNvSpPr txBox="1"/>
          <p:nvPr/>
        </p:nvSpPr>
        <p:spPr>
          <a:xfrm>
            <a:off x="457200" y="330072"/>
            <a:ext cx="6496843" cy="400110"/>
          </a:xfrm>
          <a:prstGeom prst="rect">
            <a:avLst/>
          </a:prstGeom>
          <a:noFill/>
        </p:spPr>
        <p:txBody>
          <a:bodyPr wrap="none" rtlCol="0">
            <a:spAutoFit/>
          </a:bodyPr>
          <a:lstStyle/>
          <a:p>
            <a:r>
              <a:rPr lang="en-US" sz="2000" b="1" dirty="0"/>
              <a:t>Things to consider: Required upper division Biology courses</a:t>
            </a:r>
          </a:p>
        </p:txBody>
      </p:sp>
      <p:sp>
        <p:nvSpPr>
          <p:cNvPr id="3" name="Rectangle 2">
            <a:extLst>
              <a:ext uri="{FF2B5EF4-FFF2-40B4-BE49-F238E27FC236}">
                <a16:creationId xmlns="" xmlns:a16="http://schemas.microsoft.com/office/drawing/2014/main" id="{4EEDD5D2-F2E0-4ABE-9C8A-F13BBEC2B403}"/>
              </a:ext>
            </a:extLst>
          </p:cNvPr>
          <p:cNvSpPr/>
          <p:nvPr/>
        </p:nvSpPr>
        <p:spPr>
          <a:xfrm>
            <a:off x="314325" y="699404"/>
            <a:ext cx="8515350" cy="3970318"/>
          </a:xfrm>
          <a:prstGeom prst="rect">
            <a:avLst/>
          </a:prstGeom>
        </p:spPr>
        <p:txBody>
          <a:bodyPr wrap="square">
            <a:spAutoFit/>
          </a:bodyPr>
          <a:lstStyle/>
          <a:p>
            <a:pPr marL="285750" indent="-285750">
              <a:buFont typeface="Arial" panose="020B0604020202020204" pitchFamily="34" charset="0"/>
              <a:buChar char="•"/>
            </a:pPr>
            <a:r>
              <a:rPr lang="en-US" dirty="0"/>
              <a:t>The Biology BS semester degree was designed partly to </a:t>
            </a:r>
            <a:r>
              <a:rPr lang="en-US" dirty="0" smtClean="0"/>
              <a:t>more flexible </a:t>
            </a:r>
            <a:r>
              <a:rPr lang="en-US" dirty="0"/>
              <a:t>in </a:t>
            </a:r>
            <a:r>
              <a:rPr lang="en-US" dirty="0" smtClean="0"/>
              <a:t>terms of the </a:t>
            </a:r>
            <a:r>
              <a:rPr lang="en-US" dirty="0"/>
              <a:t>required </a:t>
            </a:r>
            <a:r>
              <a:rPr lang="en-US" dirty="0" smtClean="0"/>
              <a:t>upper division Biology courses</a:t>
            </a:r>
            <a:r>
              <a:rPr lang="en-US" dirty="0"/>
              <a:t>: </a:t>
            </a:r>
          </a:p>
          <a:p>
            <a:pPr marL="742950" lvl="1" indent="-285750">
              <a:buFont typeface="Arial" panose="020B0604020202020204" pitchFamily="34" charset="0"/>
              <a:buChar char="•"/>
            </a:pPr>
            <a:r>
              <a:rPr lang="en-US" dirty="0"/>
              <a:t>Semester system: 1 course each from Groups A, B, C and D</a:t>
            </a:r>
          </a:p>
          <a:p>
            <a:pPr marL="742950" lvl="1" indent="-285750">
              <a:buFont typeface="Arial" panose="020B0604020202020204" pitchFamily="34" charset="0"/>
              <a:buChar char="•"/>
            </a:pPr>
            <a:r>
              <a:rPr lang="en-US" dirty="0"/>
              <a:t>Quarter system: Biol 300, 400, 423, 450 and 1 course each from Groups A and B </a:t>
            </a:r>
          </a:p>
          <a:p>
            <a:pPr marL="742950" lvl="1" indent="-285750">
              <a:buFont typeface="Arial" panose="020B0604020202020204" pitchFamily="34" charset="0"/>
              <a:buChar char="•"/>
            </a:pPr>
            <a:r>
              <a:rPr lang="en-US" dirty="0"/>
              <a:t>(note that the "Groups" are different between quarter and semester). </a:t>
            </a:r>
          </a:p>
          <a:p>
            <a:pPr marL="285750" indent="-285750">
              <a:buFont typeface="Arial" panose="020B0604020202020204" pitchFamily="34" charset="0"/>
              <a:buChar char="•"/>
            </a:pPr>
            <a:r>
              <a:rPr lang="en-US" dirty="0"/>
              <a:t>Because of this, if you have not yet taken 400, 423 and/or 450, then switching to the semester Biology BS will allow you to take advantage of this flexibility.</a:t>
            </a:r>
          </a:p>
          <a:p>
            <a:pPr marL="285750" indent="-285750">
              <a:buFont typeface="Arial" panose="020B0604020202020204" pitchFamily="34" charset="0"/>
              <a:buChar char="•"/>
            </a:pPr>
            <a:r>
              <a:rPr lang="en-US" dirty="0"/>
              <a:t>However, if you have already taken all or most of these courses (400, 423, 450) or their equivalents, then switching to the semester Biology BS won't necessarily give you increased flexibility. </a:t>
            </a:r>
          </a:p>
          <a:p>
            <a:pPr marL="742950" lvl="1" indent="-285750">
              <a:buFont typeface="Arial" panose="020B0604020202020204" pitchFamily="34" charset="0"/>
              <a:buChar char="•"/>
            </a:pPr>
            <a:r>
              <a:rPr lang="en-US" dirty="0"/>
              <a:t>Note that in the semester system, Biol 300, 400 and 423 are all "Group A" courses. So if you have already taken Biol 300, then you will have fulfilled the Biology BS semester Group A requirement, and 400 and 423 will count as elective courses.</a:t>
            </a:r>
          </a:p>
        </p:txBody>
      </p:sp>
      <p:sp>
        <p:nvSpPr>
          <p:cNvPr id="4" name="TextBox 3">
            <a:extLst>
              <a:ext uri="{FF2B5EF4-FFF2-40B4-BE49-F238E27FC236}">
                <a16:creationId xmlns="" xmlns:a16="http://schemas.microsoft.com/office/drawing/2014/main" id="{931B73D1-FCF2-442D-A5E8-5DACE58CA9B8}"/>
              </a:ext>
            </a:extLst>
          </p:cNvPr>
          <p:cNvSpPr txBox="1"/>
          <p:nvPr/>
        </p:nvSpPr>
        <p:spPr>
          <a:xfrm>
            <a:off x="260032" y="4800600"/>
            <a:ext cx="8623935" cy="1477328"/>
          </a:xfrm>
          <a:prstGeom prst="rect">
            <a:avLst/>
          </a:prstGeom>
          <a:noFill/>
        </p:spPr>
        <p:txBody>
          <a:bodyPr wrap="square" rtlCol="0">
            <a:spAutoFit/>
          </a:bodyPr>
          <a:lstStyle/>
          <a:p>
            <a:r>
              <a:rPr lang="en-US" b="1" dirty="0"/>
              <a:t>Summary: From the perspective of required Biol courses and flexibility…</a:t>
            </a:r>
          </a:p>
          <a:p>
            <a:pPr marL="285750" indent="-285750">
              <a:buFont typeface="Arial" panose="020B0604020202020204" pitchFamily="34" charset="0"/>
              <a:buChar char="•"/>
            </a:pPr>
            <a:r>
              <a:rPr lang="en-US" dirty="0"/>
              <a:t>If you are currently taking Biol 300 or still need to take it, switching to the semester Biology BS will give you increased flexibility.</a:t>
            </a:r>
          </a:p>
          <a:p>
            <a:pPr marL="285750" indent="-285750">
              <a:buFont typeface="Arial" panose="020B0604020202020204" pitchFamily="34" charset="0"/>
              <a:buChar char="•"/>
            </a:pPr>
            <a:r>
              <a:rPr lang="en-US" dirty="0"/>
              <a:t>If you have already taken Biol 300 and have taken </a:t>
            </a:r>
            <a:r>
              <a:rPr lang="en-US" dirty="0" smtClean="0"/>
              <a:t>400</a:t>
            </a:r>
            <a:r>
              <a:rPr lang="en-US" dirty="0"/>
              <a:t>, 423, and/or 450, then there is less of an advantage to switch to the semester requirements.</a:t>
            </a:r>
          </a:p>
        </p:txBody>
      </p:sp>
    </p:spTree>
    <p:extLst>
      <p:ext uri="{BB962C8B-B14F-4D97-AF65-F5344CB8AC3E}">
        <p14:creationId xmlns:p14="http://schemas.microsoft.com/office/powerpoint/2010/main" val="3652057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A12095C-3948-415C-A908-DBB82C1CA403}"/>
              </a:ext>
            </a:extLst>
          </p:cNvPr>
          <p:cNvSpPr/>
          <p:nvPr/>
        </p:nvSpPr>
        <p:spPr>
          <a:xfrm>
            <a:off x="502920" y="754380"/>
            <a:ext cx="8138160" cy="5632311"/>
          </a:xfrm>
          <a:prstGeom prst="rect">
            <a:avLst/>
          </a:prstGeom>
        </p:spPr>
        <p:txBody>
          <a:bodyPr wrap="square">
            <a:spAutoFit/>
          </a:bodyPr>
          <a:lstStyle/>
          <a:p>
            <a:r>
              <a:rPr lang="en-US" dirty="0"/>
              <a:t>The semester Biology BS will require fewer total units of upper division Biol courses than the quarter BS, but more units than the </a:t>
            </a:r>
            <a:r>
              <a:rPr lang="en-US" dirty="0" smtClean="0"/>
              <a:t>quarter </a:t>
            </a:r>
            <a:r>
              <a:rPr lang="en-US" dirty="0"/>
              <a:t>BA.</a:t>
            </a:r>
          </a:p>
          <a:p>
            <a:endParaRPr lang="en-US" dirty="0"/>
          </a:p>
          <a:p>
            <a:r>
              <a:rPr lang="en-US" dirty="0"/>
              <a:t>Upper division Biol units required for Biology major (including Biol 300, seminar, and all other required and elective Biol courses)</a:t>
            </a:r>
          </a:p>
          <a:p>
            <a:endParaRPr lang="en-US" dirty="0"/>
          </a:p>
          <a:p>
            <a:endParaRPr lang="en-US" dirty="0"/>
          </a:p>
          <a:p>
            <a:endParaRPr lang="en-US" dirty="0"/>
          </a:p>
          <a:p>
            <a:endParaRPr lang="en-US" dirty="0"/>
          </a:p>
          <a:p>
            <a:endParaRPr lang="en-US" dirty="0"/>
          </a:p>
          <a:p>
            <a:endParaRPr lang="en-US" dirty="0"/>
          </a:p>
          <a:p>
            <a:r>
              <a:rPr lang="en-US" dirty="0"/>
              <a:t>The unit conversion is: 1.5 quarter units = 1 semester unit</a:t>
            </a:r>
          </a:p>
          <a:p>
            <a:endParaRPr lang="en-US" dirty="0"/>
          </a:p>
          <a:p>
            <a:r>
              <a:rPr lang="en-US" b="1" dirty="0"/>
              <a:t>Summary: From a “total units” perspective…</a:t>
            </a:r>
          </a:p>
          <a:p>
            <a:pPr marL="285750" indent="-285750">
              <a:buFont typeface="Arial" panose="020B0604020202020204" pitchFamily="34" charset="0"/>
              <a:buChar char="•"/>
            </a:pPr>
            <a:r>
              <a:rPr lang="en-US" dirty="0"/>
              <a:t>If you are </a:t>
            </a:r>
            <a:r>
              <a:rPr lang="en-US" u="sng" dirty="0"/>
              <a:t>currently a Biology BS major</a:t>
            </a:r>
            <a:r>
              <a:rPr lang="en-US" dirty="0"/>
              <a:t>, switching to the semester BS requirements would </a:t>
            </a:r>
            <a:r>
              <a:rPr lang="en-US" u="sng" dirty="0"/>
              <a:t>decrease the units/courses to graduate</a:t>
            </a:r>
            <a:r>
              <a:rPr lang="en-US" dirty="0"/>
              <a:t>. ALSO, you might want to consider switching from the BS to the BA quarter requirements before Summer 2020!</a:t>
            </a:r>
          </a:p>
          <a:p>
            <a:pPr marL="285750" indent="-285750">
              <a:buFont typeface="Arial" panose="020B0604020202020204" pitchFamily="34" charset="0"/>
              <a:buChar char="•"/>
            </a:pPr>
            <a:r>
              <a:rPr lang="en-US" dirty="0"/>
              <a:t>If you are </a:t>
            </a:r>
            <a:r>
              <a:rPr lang="en-US" u="sng" dirty="0"/>
              <a:t>currently a Biology BA major</a:t>
            </a:r>
            <a:r>
              <a:rPr lang="en-US" dirty="0"/>
              <a:t>, switching to the semester BS requirements would </a:t>
            </a:r>
            <a:r>
              <a:rPr lang="en-US" u="sng" dirty="0"/>
              <a:t>increase the number of units/courses to graduate </a:t>
            </a:r>
            <a:r>
              <a:rPr lang="en-US" dirty="0"/>
              <a:t>(but still potentially offer more flexibility)</a:t>
            </a:r>
          </a:p>
        </p:txBody>
      </p:sp>
      <p:graphicFrame>
        <p:nvGraphicFramePr>
          <p:cNvPr id="3" name="Table 2">
            <a:extLst>
              <a:ext uri="{FF2B5EF4-FFF2-40B4-BE49-F238E27FC236}">
                <a16:creationId xmlns="" xmlns:a16="http://schemas.microsoft.com/office/drawing/2014/main" id="{C4CEF1AB-936E-49B0-860B-0A65BA239E5B}"/>
              </a:ext>
            </a:extLst>
          </p:cNvPr>
          <p:cNvGraphicFramePr>
            <a:graphicFrameLocks noGrp="1"/>
          </p:cNvGraphicFramePr>
          <p:nvPr>
            <p:extLst>
              <p:ext uri="{D42A27DB-BD31-4B8C-83A1-F6EECF244321}">
                <p14:modId xmlns:p14="http://schemas.microsoft.com/office/powerpoint/2010/main" val="3757882176"/>
              </p:ext>
            </p:extLst>
          </p:nvPr>
        </p:nvGraphicFramePr>
        <p:xfrm>
          <a:off x="617220" y="2269599"/>
          <a:ext cx="5431790" cy="1513731"/>
        </p:xfrm>
        <a:graphic>
          <a:graphicData uri="http://schemas.openxmlformats.org/drawingml/2006/table">
            <a:tbl>
              <a:tblPr>
                <a:tableStyleId>{616DA210-FB5B-4158-B5E0-FEB733F419BA}</a:tableStyleId>
              </a:tblPr>
              <a:tblGrid>
                <a:gridCol w="3165434">
                  <a:extLst>
                    <a:ext uri="{9D8B030D-6E8A-4147-A177-3AD203B41FA5}">
                      <a16:colId xmlns="" xmlns:a16="http://schemas.microsoft.com/office/drawing/2014/main" val="1330488118"/>
                    </a:ext>
                  </a:extLst>
                </a:gridCol>
                <a:gridCol w="1058537">
                  <a:extLst>
                    <a:ext uri="{9D8B030D-6E8A-4147-A177-3AD203B41FA5}">
                      <a16:colId xmlns="" xmlns:a16="http://schemas.microsoft.com/office/drawing/2014/main" val="3411325831"/>
                    </a:ext>
                  </a:extLst>
                </a:gridCol>
                <a:gridCol w="1207819">
                  <a:extLst>
                    <a:ext uri="{9D8B030D-6E8A-4147-A177-3AD203B41FA5}">
                      <a16:colId xmlns="" xmlns:a16="http://schemas.microsoft.com/office/drawing/2014/main" val="1847406591"/>
                    </a:ext>
                  </a:extLst>
                </a:gridCol>
              </a:tblGrid>
              <a:tr h="599355">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Quarter units</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Semester units</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49077811"/>
                  </a:ext>
                </a:extLst>
              </a:tr>
              <a:tr h="304792">
                <a:tc>
                  <a:txBody>
                    <a:bodyPr/>
                    <a:lstStyle/>
                    <a:p>
                      <a:pPr algn="l" rtl="0" fontAlgn="ctr"/>
                      <a:r>
                        <a:rPr lang="en-US" sz="1800" u="none" strike="noStrike" dirty="0">
                          <a:effectLst/>
                        </a:rPr>
                        <a:t>Biology BS (quarter system):      </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52</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34.67</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960976508"/>
                  </a:ext>
                </a:extLst>
              </a:tr>
              <a:tr h="304792">
                <a:tc>
                  <a:txBody>
                    <a:bodyPr/>
                    <a:lstStyle/>
                    <a:p>
                      <a:pPr algn="l" rtl="0" fontAlgn="ctr"/>
                      <a:r>
                        <a:rPr lang="en-US" sz="1800" u="none" strike="noStrike">
                          <a:effectLst/>
                        </a:rPr>
                        <a:t>Biology BA (quarter system):  </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37</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24.67</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214806422"/>
                  </a:ext>
                </a:extLst>
              </a:tr>
              <a:tr h="304792">
                <a:tc>
                  <a:txBody>
                    <a:bodyPr/>
                    <a:lstStyle/>
                    <a:p>
                      <a:pPr algn="l" rtl="0" fontAlgn="ctr"/>
                      <a:r>
                        <a:rPr lang="en-US" sz="1800" u="none" strike="noStrike" dirty="0">
                          <a:effectLst/>
                        </a:rPr>
                        <a:t>Biology BS (semester system):</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45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1800" u="none" strike="noStrike" dirty="0">
                          <a:effectLst/>
                        </a:rPr>
                        <a:t>30</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665423054"/>
                  </a:ext>
                </a:extLst>
              </a:tr>
            </a:tbl>
          </a:graphicData>
        </a:graphic>
      </p:graphicFrame>
      <p:sp>
        <p:nvSpPr>
          <p:cNvPr id="4" name="TextBox 3">
            <a:extLst>
              <a:ext uri="{FF2B5EF4-FFF2-40B4-BE49-F238E27FC236}">
                <a16:creationId xmlns="" xmlns:a16="http://schemas.microsoft.com/office/drawing/2014/main" id="{2520C57E-3B8F-450C-A9F9-391B8A97ED3D}"/>
              </a:ext>
            </a:extLst>
          </p:cNvPr>
          <p:cNvSpPr txBox="1"/>
          <p:nvPr/>
        </p:nvSpPr>
        <p:spPr>
          <a:xfrm>
            <a:off x="502920" y="330072"/>
            <a:ext cx="4321439" cy="400110"/>
          </a:xfrm>
          <a:prstGeom prst="rect">
            <a:avLst/>
          </a:prstGeom>
          <a:noFill/>
        </p:spPr>
        <p:txBody>
          <a:bodyPr wrap="none" rtlCol="0">
            <a:spAutoFit/>
          </a:bodyPr>
          <a:lstStyle/>
          <a:p>
            <a:r>
              <a:rPr lang="en-US" sz="2000" b="1" dirty="0"/>
              <a:t>Things to consider: Total units required</a:t>
            </a:r>
          </a:p>
        </p:txBody>
      </p:sp>
    </p:spTree>
    <p:extLst>
      <p:ext uri="{BB962C8B-B14F-4D97-AF65-F5344CB8AC3E}">
        <p14:creationId xmlns:p14="http://schemas.microsoft.com/office/powerpoint/2010/main" val="417831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56A103F-B328-446E-9E1C-E2FE5ADC4093}"/>
              </a:ext>
            </a:extLst>
          </p:cNvPr>
          <p:cNvPicPr>
            <a:picLocks noChangeAspect="1"/>
          </p:cNvPicPr>
          <p:nvPr/>
        </p:nvPicPr>
        <p:blipFill rotWithShape="1">
          <a:blip r:embed="rId2"/>
          <a:srcRect l="10874" t="13333" r="44500" b="17778"/>
          <a:stretch/>
        </p:blipFill>
        <p:spPr>
          <a:xfrm>
            <a:off x="4423412" y="2009835"/>
            <a:ext cx="4446268" cy="4287690"/>
          </a:xfrm>
          <a:prstGeom prst="rect">
            <a:avLst/>
          </a:prstGeom>
        </p:spPr>
      </p:pic>
      <p:sp>
        <p:nvSpPr>
          <p:cNvPr id="3" name="Rectangle 2">
            <a:extLst>
              <a:ext uri="{FF2B5EF4-FFF2-40B4-BE49-F238E27FC236}">
                <a16:creationId xmlns="" xmlns:a16="http://schemas.microsoft.com/office/drawing/2014/main" id="{06E7D514-B30C-406A-9B40-6132C20A52F6}"/>
              </a:ext>
            </a:extLst>
          </p:cNvPr>
          <p:cNvSpPr/>
          <p:nvPr/>
        </p:nvSpPr>
        <p:spPr>
          <a:xfrm>
            <a:off x="377190" y="235565"/>
            <a:ext cx="8492490" cy="369332"/>
          </a:xfrm>
          <a:prstGeom prst="rect">
            <a:avLst/>
          </a:prstGeom>
        </p:spPr>
        <p:txBody>
          <a:bodyPr wrap="square">
            <a:spAutoFit/>
          </a:bodyPr>
          <a:lstStyle/>
          <a:p>
            <a:r>
              <a:rPr lang="en-US" b="1" dirty="0"/>
              <a:t>Using PAWS to compare progress to degree on Biology quarter BA/BS and semester BS</a:t>
            </a:r>
          </a:p>
        </p:txBody>
      </p:sp>
      <p:sp>
        <p:nvSpPr>
          <p:cNvPr id="4" name="TextBox 3">
            <a:extLst>
              <a:ext uri="{FF2B5EF4-FFF2-40B4-BE49-F238E27FC236}">
                <a16:creationId xmlns="" xmlns:a16="http://schemas.microsoft.com/office/drawing/2014/main" id="{C45AD447-6F8E-4F0B-A15E-39F4FB2E400A}"/>
              </a:ext>
            </a:extLst>
          </p:cNvPr>
          <p:cNvSpPr txBox="1"/>
          <p:nvPr/>
        </p:nvSpPr>
        <p:spPr>
          <a:xfrm>
            <a:off x="242890" y="857846"/>
            <a:ext cx="8626790" cy="1323439"/>
          </a:xfrm>
          <a:prstGeom prst="rect">
            <a:avLst/>
          </a:prstGeom>
          <a:noFill/>
        </p:spPr>
        <p:txBody>
          <a:bodyPr wrap="square" rtlCol="0">
            <a:spAutoFit/>
          </a:bodyPr>
          <a:lstStyle/>
          <a:p>
            <a:r>
              <a:rPr lang="en-US" sz="1600" dirty="0"/>
              <a:t>You can now run your PAWS report using the semester Biology BS requirements and see how it compares to the Biology BS/BA in the quarter system.</a:t>
            </a:r>
          </a:p>
          <a:p>
            <a:pPr marL="285750" indent="-285750">
              <a:buFont typeface="Arial" panose="020B0604020202020204" pitchFamily="34" charset="0"/>
              <a:buChar char="•"/>
            </a:pPr>
            <a:r>
              <a:rPr lang="en-US" sz="1600" dirty="0"/>
              <a:t>Go to the PAWS page through the CSUSB </a:t>
            </a:r>
            <a:r>
              <a:rPr lang="en-US" sz="1600" dirty="0" err="1"/>
              <a:t>MyCoyote</a:t>
            </a:r>
            <a:r>
              <a:rPr lang="en-US" sz="1600" dirty="0"/>
              <a:t> website.</a:t>
            </a:r>
          </a:p>
          <a:p>
            <a:pPr marL="285750" indent="-285750">
              <a:buFont typeface="Arial" panose="020B0604020202020204" pitchFamily="34" charset="0"/>
              <a:buChar char="•"/>
            </a:pPr>
            <a:r>
              <a:rPr lang="en-US" sz="1600" dirty="0"/>
              <a:t>In the "Request a PAWS" window, click on the "Select a Different Program" menu (below the "Run Declared Programs"). </a:t>
            </a:r>
          </a:p>
        </p:txBody>
      </p:sp>
      <p:sp>
        <p:nvSpPr>
          <p:cNvPr id="5" name="TextBox 4">
            <a:extLst>
              <a:ext uri="{FF2B5EF4-FFF2-40B4-BE49-F238E27FC236}">
                <a16:creationId xmlns="" xmlns:a16="http://schemas.microsoft.com/office/drawing/2014/main" id="{6265E6CC-47EA-4B25-A670-69957029FF38}"/>
              </a:ext>
            </a:extLst>
          </p:cNvPr>
          <p:cNvSpPr txBox="1"/>
          <p:nvPr/>
        </p:nvSpPr>
        <p:spPr>
          <a:xfrm>
            <a:off x="211457" y="2091334"/>
            <a:ext cx="4069080" cy="4524315"/>
          </a:xfrm>
          <a:prstGeom prst="rect">
            <a:avLst/>
          </a:prstGeom>
          <a:noFill/>
        </p:spPr>
        <p:txBody>
          <a:bodyPr wrap="square" rtlCol="0">
            <a:spAutoFit/>
          </a:bodyPr>
          <a:lstStyle/>
          <a:p>
            <a:pPr marL="285750" indent="-285750">
              <a:buFont typeface="Arial" panose="020B0604020202020204" pitchFamily="34" charset="0"/>
              <a:buChar char="•"/>
            </a:pPr>
            <a:r>
              <a:rPr lang="en-US" sz="1600" dirty="0"/>
              <a:t>In the menu that pops up, select "Biology--BS - BIOL-BS" as Program and "Fall 2020" as the Catalog Year in the pull-down menus.</a:t>
            </a:r>
          </a:p>
          <a:p>
            <a:pPr marL="285750" indent="-285750">
              <a:buFont typeface="Arial" panose="020B0604020202020204" pitchFamily="34" charset="0"/>
              <a:buChar char="•"/>
            </a:pPr>
            <a:r>
              <a:rPr lang="en-US" sz="1600" dirty="0"/>
              <a:t>Click on the blue "Run Different Program" button at the bottom of the page.</a:t>
            </a:r>
          </a:p>
          <a:p>
            <a:pPr marL="285750" indent="-285750">
              <a:buFont typeface="Arial" panose="020B0604020202020204" pitchFamily="34" charset="0"/>
              <a:buChar char="•"/>
            </a:pPr>
            <a:r>
              <a:rPr lang="en-US" sz="1600" dirty="0"/>
              <a:t>The resulting PAWS that appears will show your progress to completion of the Biology BS semester degree based on classes you have completed or are currently enrolled in.</a:t>
            </a:r>
          </a:p>
          <a:p>
            <a:pPr marL="285750" indent="-285750">
              <a:buFont typeface="Arial" panose="020B0604020202020204" pitchFamily="34" charset="0"/>
              <a:buChar char="•"/>
            </a:pPr>
            <a:r>
              <a:rPr lang="en-US" sz="1600" dirty="0"/>
              <a:t>NOTE: If you have taken Math 192 as your calculus course, this will NOT show up as counting for the Biology degree Math requirement. Don't panic: your Math 192 WILL count for this, but it will have to be manually changed as a course substitution...see Drs. Chao or Dodsworth for this and other potential substitutions.</a:t>
            </a:r>
          </a:p>
        </p:txBody>
      </p:sp>
      <p:cxnSp>
        <p:nvCxnSpPr>
          <p:cNvPr id="6" name="Straight Arrow Connector 5">
            <a:extLst>
              <a:ext uri="{FF2B5EF4-FFF2-40B4-BE49-F238E27FC236}">
                <a16:creationId xmlns="" xmlns:a16="http://schemas.microsoft.com/office/drawing/2014/main" id="{71DB5429-1175-4C15-A429-34683C0EB197}"/>
              </a:ext>
            </a:extLst>
          </p:cNvPr>
          <p:cNvCxnSpPr>
            <a:cxnSpLocks/>
          </p:cNvCxnSpPr>
          <p:nvPr/>
        </p:nvCxnSpPr>
        <p:spPr>
          <a:xfrm>
            <a:off x="3917635" y="2560320"/>
            <a:ext cx="1648775" cy="212598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 xmlns:a16="http://schemas.microsoft.com/office/drawing/2014/main" id="{60BA278F-70A0-4F5B-BDC0-D93D76222578}"/>
              </a:ext>
            </a:extLst>
          </p:cNvPr>
          <p:cNvCxnSpPr>
            <a:cxnSpLocks/>
          </p:cNvCxnSpPr>
          <p:nvPr/>
        </p:nvCxnSpPr>
        <p:spPr>
          <a:xfrm>
            <a:off x="4084320" y="2298859"/>
            <a:ext cx="1482090" cy="175879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 xmlns:a16="http://schemas.microsoft.com/office/drawing/2014/main" id="{63432D76-145C-42DD-A58C-4554851C98AE}"/>
              </a:ext>
            </a:extLst>
          </p:cNvPr>
          <p:cNvCxnSpPr>
            <a:cxnSpLocks/>
          </p:cNvCxnSpPr>
          <p:nvPr/>
        </p:nvCxnSpPr>
        <p:spPr>
          <a:xfrm>
            <a:off x="3817620" y="3119265"/>
            <a:ext cx="805815" cy="277629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 xmlns:a16="http://schemas.microsoft.com/office/drawing/2014/main" id="{19C8952C-E85D-4103-8C27-014E6F8E4EF6}"/>
              </a:ext>
            </a:extLst>
          </p:cNvPr>
          <p:cNvCxnSpPr>
            <a:cxnSpLocks/>
          </p:cNvCxnSpPr>
          <p:nvPr/>
        </p:nvCxnSpPr>
        <p:spPr>
          <a:xfrm flipH="1">
            <a:off x="5680710" y="1884465"/>
            <a:ext cx="788670" cy="154453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519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0C94114-91DF-4E76-9253-56FD7D5D78BB}"/>
              </a:ext>
            </a:extLst>
          </p:cNvPr>
          <p:cNvSpPr txBox="1"/>
          <p:nvPr/>
        </p:nvSpPr>
        <p:spPr>
          <a:xfrm>
            <a:off x="342113" y="302680"/>
            <a:ext cx="8801887" cy="4832092"/>
          </a:xfrm>
          <a:prstGeom prst="rect">
            <a:avLst/>
          </a:prstGeom>
          <a:noFill/>
        </p:spPr>
        <p:txBody>
          <a:bodyPr wrap="square" rtlCol="0">
            <a:spAutoFit/>
          </a:bodyPr>
          <a:lstStyle/>
          <a:p>
            <a:r>
              <a:rPr lang="en-US" dirty="0"/>
              <a:t>Tentative course offerings for Biology </a:t>
            </a:r>
          </a:p>
          <a:p>
            <a:pPr marL="285750" indent="-285750">
              <a:buFont typeface="Arial" panose="020B0604020202020204" pitchFamily="34" charset="0"/>
              <a:buChar char="•"/>
            </a:pPr>
            <a:r>
              <a:rPr lang="en-US" dirty="0"/>
              <a:t>Spring 2020: Slide </a:t>
            </a:r>
            <a:r>
              <a:rPr lang="en-US" dirty="0" smtClean="0"/>
              <a:t>7 below</a:t>
            </a:r>
            <a:endParaRPr lang="en-US" dirty="0"/>
          </a:p>
          <a:p>
            <a:pPr marL="285750" indent="-285750">
              <a:buFont typeface="Arial" panose="020B0604020202020204" pitchFamily="34" charset="0"/>
              <a:buChar char="•"/>
            </a:pPr>
            <a:r>
              <a:rPr lang="en-US" dirty="0"/>
              <a:t>Fall 2020 and Spring 2021 (semesters): Slide </a:t>
            </a:r>
            <a:r>
              <a:rPr lang="en-US" dirty="0" smtClean="0"/>
              <a:t>8 </a:t>
            </a:r>
            <a:r>
              <a:rPr lang="en-US" dirty="0"/>
              <a:t>below</a:t>
            </a:r>
          </a:p>
          <a:p>
            <a:endParaRPr lang="en-US" sz="800" dirty="0" smtClean="0"/>
          </a:p>
          <a:p>
            <a:r>
              <a:rPr lang="en-US" dirty="0" smtClean="0"/>
              <a:t>Comparison </a:t>
            </a:r>
            <a:r>
              <a:rPr lang="en-US" dirty="0"/>
              <a:t>of Biology BS/BA quarter system and Biology BS semester system requirements</a:t>
            </a:r>
          </a:p>
          <a:p>
            <a:pPr marL="285750" indent="-285750">
              <a:buFont typeface="Arial" panose="020B0604020202020204" pitchFamily="34" charset="0"/>
              <a:buChar char="•"/>
            </a:pPr>
            <a:r>
              <a:rPr lang="en-US" dirty="0"/>
              <a:t>See slides </a:t>
            </a:r>
            <a:r>
              <a:rPr lang="en-US" dirty="0" smtClean="0"/>
              <a:t>9-12 </a:t>
            </a:r>
            <a:r>
              <a:rPr lang="en-US" dirty="0"/>
              <a:t>below</a:t>
            </a:r>
          </a:p>
          <a:p>
            <a:endParaRPr lang="en-US" sz="800" dirty="0"/>
          </a:p>
          <a:p>
            <a:r>
              <a:rPr lang="en-US" dirty="0"/>
              <a:t>General Education (GE) advising and Q2S conversion tables</a:t>
            </a:r>
          </a:p>
          <a:p>
            <a:pPr marL="285750" indent="-285750">
              <a:buFont typeface="Arial" panose="020B0604020202020204" pitchFamily="34" charset="0"/>
              <a:buChar char="•"/>
            </a:pPr>
            <a:r>
              <a:rPr lang="en-US" dirty="0"/>
              <a:t>See slides </a:t>
            </a:r>
            <a:r>
              <a:rPr lang="en-US" dirty="0" smtClean="0"/>
              <a:t>13-16 </a:t>
            </a:r>
            <a:r>
              <a:rPr lang="en-US" dirty="0"/>
              <a:t>below</a:t>
            </a:r>
          </a:p>
          <a:p>
            <a:endParaRPr lang="en-US" sz="800" dirty="0"/>
          </a:p>
          <a:p>
            <a:r>
              <a:rPr lang="en-US" dirty="0"/>
              <a:t>Biology semester courses and quarter equivalents (on Biology Q2S webpage)</a:t>
            </a:r>
          </a:p>
          <a:p>
            <a:r>
              <a:rPr lang="en-US" sz="1200" dirty="0">
                <a:hlinkClick r:id="rId2"/>
              </a:rPr>
              <a:t>https://cns.csusb.edu/sites/csusb_cns/files/Biology%20Semester%20and%20Quarter%20course%20equivalency%20table.pdf</a:t>
            </a:r>
            <a:endParaRPr lang="en-US" sz="1200" dirty="0"/>
          </a:p>
          <a:p>
            <a:endParaRPr lang="en-US" sz="800" dirty="0"/>
          </a:p>
          <a:p>
            <a:r>
              <a:rPr lang="en-US" dirty="0"/>
              <a:t>Additional Q2S information on the Biology website</a:t>
            </a:r>
          </a:p>
          <a:p>
            <a:r>
              <a:rPr lang="en-US" sz="1400" dirty="0">
                <a:hlinkClick r:id="rId3"/>
              </a:rPr>
              <a:t>https://cns.csusb.edu/biology/biology-q2s-information</a:t>
            </a:r>
            <a:endParaRPr lang="en-US" sz="1400" dirty="0"/>
          </a:p>
          <a:p>
            <a:endParaRPr lang="en-US" sz="800" dirty="0"/>
          </a:p>
          <a:p>
            <a:r>
              <a:rPr lang="en-US" dirty="0"/>
              <a:t>Semester system GE program</a:t>
            </a:r>
          </a:p>
          <a:p>
            <a:r>
              <a:rPr lang="en-US" sz="1400" dirty="0">
                <a:hlinkClick r:id="rId4"/>
              </a:rPr>
              <a:t>https://www.csusb.edu/general-education/general-education-program</a:t>
            </a:r>
            <a:endParaRPr lang="en-US" sz="1400" dirty="0"/>
          </a:p>
          <a:p>
            <a:endParaRPr lang="en-US" sz="800" dirty="0"/>
          </a:p>
          <a:p>
            <a:r>
              <a:rPr lang="en-US" dirty="0"/>
              <a:t>Q2S GPA and unit conversion calculators</a:t>
            </a:r>
          </a:p>
          <a:p>
            <a:r>
              <a:rPr lang="en-US" sz="1400" dirty="0">
                <a:hlinkClick r:id="rId5"/>
              </a:rPr>
              <a:t>https://www.csusb.edu/semester/students/advising-students/q2s-calculator</a:t>
            </a:r>
            <a:endParaRPr lang="en-US" sz="1400" dirty="0"/>
          </a:p>
        </p:txBody>
      </p:sp>
      <p:sp>
        <p:nvSpPr>
          <p:cNvPr id="3" name="TextBox 2">
            <a:extLst>
              <a:ext uri="{FF2B5EF4-FFF2-40B4-BE49-F238E27FC236}">
                <a16:creationId xmlns="" xmlns:a16="http://schemas.microsoft.com/office/drawing/2014/main" id="{A952603B-FFC5-492F-BFEF-D67BA4EDCA22}"/>
              </a:ext>
            </a:extLst>
          </p:cNvPr>
          <p:cNvSpPr txBox="1"/>
          <p:nvPr/>
        </p:nvSpPr>
        <p:spPr>
          <a:xfrm>
            <a:off x="6280265" y="242010"/>
            <a:ext cx="1902444" cy="584775"/>
          </a:xfrm>
          <a:prstGeom prst="rect">
            <a:avLst/>
          </a:prstGeom>
          <a:noFill/>
        </p:spPr>
        <p:txBody>
          <a:bodyPr wrap="none" rtlCol="0">
            <a:spAutoFit/>
          </a:bodyPr>
          <a:lstStyle/>
          <a:p>
            <a:pPr algn="ctr"/>
            <a:r>
              <a:rPr lang="en-US" sz="3200" b="1" dirty="0"/>
              <a:t>Resources</a:t>
            </a:r>
          </a:p>
        </p:txBody>
      </p:sp>
      <p:pic>
        <p:nvPicPr>
          <p:cNvPr id="4" name="Picture 3"/>
          <p:cNvPicPr>
            <a:picLocks noChangeAspect="1"/>
          </p:cNvPicPr>
          <p:nvPr/>
        </p:nvPicPr>
        <p:blipFill rotWithShape="1">
          <a:blip r:embed="rId6"/>
          <a:srcRect l="33077" t="58547" r="51410" b="10911"/>
          <a:stretch/>
        </p:blipFill>
        <p:spPr>
          <a:xfrm>
            <a:off x="4033810" y="4970649"/>
            <a:ext cx="1418491" cy="1570893"/>
          </a:xfrm>
          <a:prstGeom prst="rect">
            <a:avLst/>
          </a:prstGeom>
        </p:spPr>
      </p:pic>
      <p:pic>
        <p:nvPicPr>
          <p:cNvPr id="5" name="Picture 4"/>
          <p:cNvPicPr>
            <a:picLocks noChangeAspect="1"/>
          </p:cNvPicPr>
          <p:nvPr/>
        </p:nvPicPr>
        <p:blipFill rotWithShape="1">
          <a:blip r:embed="rId7"/>
          <a:srcRect l="48718" t="51254" r="35769" b="18205"/>
          <a:stretch/>
        </p:blipFill>
        <p:spPr>
          <a:xfrm>
            <a:off x="6610163" y="4970649"/>
            <a:ext cx="1418494" cy="1570893"/>
          </a:xfrm>
          <a:prstGeom prst="rect">
            <a:avLst/>
          </a:prstGeom>
        </p:spPr>
      </p:pic>
      <p:sp>
        <p:nvSpPr>
          <p:cNvPr id="6" name="TextBox 5"/>
          <p:cNvSpPr txBox="1"/>
          <p:nvPr/>
        </p:nvSpPr>
        <p:spPr>
          <a:xfrm>
            <a:off x="865151" y="5294430"/>
            <a:ext cx="2589728" cy="923330"/>
          </a:xfrm>
          <a:prstGeom prst="rect">
            <a:avLst/>
          </a:prstGeom>
          <a:noFill/>
        </p:spPr>
        <p:txBody>
          <a:bodyPr wrap="square" rtlCol="0">
            <a:spAutoFit/>
          </a:bodyPr>
          <a:lstStyle/>
          <a:p>
            <a:r>
              <a:rPr lang="en-US" dirty="0" smtClean="0"/>
              <a:t>Tiles on </a:t>
            </a:r>
            <a:r>
              <a:rPr lang="en-US" dirty="0" err="1" smtClean="0"/>
              <a:t>On</a:t>
            </a:r>
            <a:r>
              <a:rPr lang="en-US" dirty="0" smtClean="0"/>
              <a:t> </a:t>
            </a:r>
            <a:r>
              <a:rPr lang="en-US" dirty="0" err="1" smtClean="0"/>
              <a:t>MyCoyote</a:t>
            </a:r>
            <a:r>
              <a:rPr lang="en-US" dirty="0" smtClean="0"/>
              <a:t>: Q2S information and Course Conversion Guide</a:t>
            </a:r>
            <a:endParaRPr lang="en-US" dirty="0"/>
          </a:p>
        </p:txBody>
      </p:sp>
      <p:sp>
        <p:nvSpPr>
          <p:cNvPr id="7" name="TextBox 6"/>
          <p:cNvSpPr txBox="1"/>
          <p:nvPr/>
        </p:nvSpPr>
        <p:spPr>
          <a:xfrm>
            <a:off x="4332023" y="6488668"/>
            <a:ext cx="798617" cy="307777"/>
          </a:xfrm>
          <a:prstGeom prst="rect">
            <a:avLst/>
          </a:prstGeom>
          <a:noFill/>
        </p:spPr>
        <p:txBody>
          <a:bodyPr wrap="none" rtlCol="0">
            <a:spAutoFit/>
          </a:bodyPr>
          <a:lstStyle/>
          <a:p>
            <a:pPr algn="ctr"/>
            <a:r>
              <a:rPr lang="en-US" sz="1400" dirty="0" smtClean="0"/>
              <a:t>Q2S info</a:t>
            </a:r>
            <a:endParaRPr lang="en-US" sz="1400" dirty="0"/>
          </a:p>
        </p:txBody>
      </p:sp>
      <p:sp>
        <p:nvSpPr>
          <p:cNvPr id="8" name="TextBox 7"/>
          <p:cNvSpPr txBox="1"/>
          <p:nvPr/>
        </p:nvSpPr>
        <p:spPr>
          <a:xfrm>
            <a:off x="6568246" y="6526777"/>
            <a:ext cx="1472134" cy="307777"/>
          </a:xfrm>
          <a:prstGeom prst="rect">
            <a:avLst/>
          </a:prstGeom>
          <a:noFill/>
        </p:spPr>
        <p:txBody>
          <a:bodyPr wrap="none" rtlCol="0">
            <a:spAutoFit/>
          </a:bodyPr>
          <a:lstStyle/>
          <a:p>
            <a:r>
              <a:rPr lang="en-US" sz="1400" dirty="0" smtClean="0"/>
              <a:t>Conversion Guide</a:t>
            </a:r>
            <a:endParaRPr lang="en-US" sz="1400" dirty="0"/>
          </a:p>
        </p:txBody>
      </p:sp>
      <p:cxnSp>
        <p:nvCxnSpPr>
          <p:cNvPr id="10" name="Straight Arrow Connector 9"/>
          <p:cNvCxnSpPr/>
          <p:nvPr/>
        </p:nvCxnSpPr>
        <p:spPr>
          <a:xfrm>
            <a:off x="2965938" y="5756095"/>
            <a:ext cx="93784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571784" y="5767882"/>
            <a:ext cx="93784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01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4375" b="3509"/>
          <a:stretch/>
        </p:blipFill>
        <p:spPr>
          <a:xfrm>
            <a:off x="834449" y="597876"/>
            <a:ext cx="7125520" cy="5792291"/>
          </a:xfrm>
          <a:prstGeom prst="rect">
            <a:avLst/>
          </a:prstGeom>
        </p:spPr>
      </p:pic>
      <p:sp>
        <p:nvSpPr>
          <p:cNvPr id="3" name="TextBox 2"/>
          <p:cNvSpPr txBox="1"/>
          <p:nvPr/>
        </p:nvSpPr>
        <p:spPr>
          <a:xfrm>
            <a:off x="1664056" y="140677"/>
            <a:ext cx="5466305" cy="369332"/>
          </a:xfrm>
          <a:prstGeom prst="rect">
            <a:avLst/>
          </a:prstGeom>
          <a:noFill/>
        </p:spPr>
        <p:txBody>
          <a:bodyPr wrap="none" rtlCol="0">
            <a:spAutoFit/>
          </a:bodyPr>
          <a:lstStyle/>
          <a:p>
            <a:pPr algn="ctr"/>
            <a:r>
              <a:rPr lang="en-US" b="1" dirty="0" smtClean="0"/>
              <a:t>Upper division Biology course offerings for Spring  2020</a:t>
            </a:r>
            <a:endParaRPr lang="en-US" b="1" dirty="0"/>
          </a:p>
        </p:txBody>
      </p:sp>
    </p:spTree>
    <p:extLst>
      <p:ext uri="{BB962C8B-B14F-4D97-AF65-F5344CB8AC3E}">
        <p14:creationId xmlns:p14="http://schemas.microsoft.com/office/powerpoint/2010/main" val="195033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2967992"/>
              </p:ext>
            </p:extLst>
          </p:nvPr>
        </p:nvGraphicFramePr>
        <p:xfrm>
          <a:off x="217853" y="1018436"/>
          <a:ext cx="5585070" cy="4954611"/>
        </p:xfrm>
        <a:graphic>
          <a:graphicData uri="http://schemas.openxmlformats.org/drawingml/2006/table">
            <a:tbl>
              <a:tblPr>
                <a:tableStyleId>{616DA210-FB5B-4158-B5E0-FEB733F419BA}</a:tableStyleId>
              </a:tblPr>
              <a:tblGrid>
                <a:gridCol w="2337778"/>
                <a:gridCol w="3247292"/>
              </a:tblGrid>
              <a:tr h="260769">
                <a:tc>
                  <a:txBody>
                    <a:bodyPr/>
                    <a:lstStyle/>
                    <a:p>
                      <a:pPr algn="l" fontAlgn="b"/>
                      <a:r>
                        <a:rPr lang="en-US" sz="1600" b="1" u="none" strike="noStrike" dirty="0" smtClean="0">
                          <a:effectLst/>
                        </a:rPr>
                        <a:t> Fall </a:t>
                      </a:r>
                      <a:r>
                        <a:rPr lang="en-US" sz="1600" b="1" u="none" strike="noStrike" dirty="0">
                          <a:effectLst/>
                        </a:rPr>
                        <a:t>2020</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r>
              <a:tr h="260769">
                <a:tc>
                  <a:txBody>
                    <a:bodyPr/>
                    <a:lstStyle/>
                    <a:p>
                      <a:pPr algn="l" fontAlgn="b"/>
                      <a:r>
                        <a:rPr lang="en-US" sz="1400" u="none" strike="noStrike" dirty="0" smtClean="0">
                          <a:effectLst/>
                        </a:rPr>
                        <a:t> Cell </a:t>
                      </a:r>
                      <a:r>
                        <a:rPr lang="en-US" sz="1400" u="none" strike="noStrike" dirty="0">
                          <a:effectLst/>
                        </a:rPr>
                        <a:t>Biology (3100)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smtClean="0">
                          <a:effectLst/>
                        </a:rPr>
                        <a:t> </a:t>
                      </a:r>
                      <a:r>
                        <a:rPr lang="pl-PL" sz="1400" u="none" strike="noStrike" dirty="0" smtClean="0">
                          <a:effectLst/>
                        </a:rPr>
                        <a:t>Lec </a:t>
                      </a:r>
                      <a:r>
                        <a:rPr lang="pl-PL" sz="1400" u="none" strike="noStrike" dirty="0">
                          <a:effectLst/>
                        </a:rPr>
                        <a:t>MW 9:00 -10:15; Labs M&amp;W 1:00 - 3:50</a:t>
                      </a:r>
                      <a:endParaRPr lang="pl-PL" sz="1400" b="0" i="0" u="none" strike="noStrike" dirty="0">
                        <a:solidFill>
                          <a:srgbClr val="000000"/>
                        </a:solidFill>
                        <a:effectLst/>
                        <a:latin typeface="Calibri" panose="020F0502020204030204" pitchFamily="34" charset="0"/>
                      </a:endParaRPr>
                    </a:p>
                  </a:txBody>
                  <a:tcPr marL="9525" marR="9525" marT="9525" marB="0" anchor="b"/>
                </a:tc>
              </a:tr>
              <a:tr h="260769">
                <a:tc>
                  <a:txBody>
                    <a:bodyPr/>
                    <a:lstStyle/>
                    <a:p>
                      <a:pPr algn="l" fontAlgn="b"/>
                      <a:r>
                        <a:rPr lang="en-US" sz="1400" u="none" strike="noStrike" dirty="0" smtClean="0">
                          <a:effectLst/>
                        </a:rPr>
                        <a:t> Molecular </a:t>
                      </a:r>
                      <a:r>
                        <a:rPr lang="en-US" sz="1400" u="none" strike="noStrike" dirty="0">
                          <a:effectLst/>
                        </a:rPr>
                        <a:t>Biology (3120)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smtClean="0">
                          <a:effectLst/>
                        </a:rPr>
                        <a:t> </a:t>
                      </a:r>
                      <a:r>
                        <a:rPr lang="fr-FR" sz="1400" u="none" strike="noStrike" dirty="0" err="1" smtClean="0">
                          <a:effectLst/>
                        </a:rPr>
                        <a:t>Lec</a:t>
                      </a:r>
                      <a:r>
                        <a:rPr lang="fr-FR" sz="1400" u="none" strike="noStrike" dirty="0" smtClean="0">
                          <a:effectLst/>
                        </a:rPr>
                        <a:t> </a:t>
                      </a:r>
                      <a:r>
                        <a:rPr lang="fr-FR" sz="1400" u="none" strike="noStrike" dirty="0">
                          <a:effectLst/>
                        </a:rPr>
                        <a:t>TR 9:00-10:15; </a:t>
                      </a:r>
                      <a:r>
                        <a:rPr lang="fr-FR" sz="1400" u="none" strike="noStrike" dirty="0" err="1">
                          <a:effectLst/>
                        </a:rPr>
                        <a:t>Labs</a:t>
                      </a:r>
                      <a:r>
                        <a:rPr lang="fr-FR" sz="1400" u="none" strike="noStrike" dirty="0">
                          <a:effectLst/>
                        </a:rPr>
                        <a:t> T&amp;R 1:00-3:50</a:t>
                      </a:r>
                      <a:endParaRPr lang="fr-FR" sz="1400" b="0" i="0" u="none" strike="noStrike" dirty="0">
                        <a:solidFill>
                          <a:srgbClr val="000000"/>
                        </a:solidFill>
                        <a:effectLst/>
                        <a:latin typeface="Calibri" panose="020F0502020204030204" pitchFamily="34" charset="0"/>
                      </a:endParaRPr>
                    </a:p>
                  </a:txBody>
                  <a:tcPr marL="9525" marR="9525" marT="9525" marB="0" anchor="b"/>
                </a:tc>
              </a:tr>
              <a:tr h="260769">
                <a:tc>
                  <a:txBody>
                    <a:bodyPr/>
                    <a:lstStyle/>
                    <a:p>
                      <a:pPr algn="l" fontAlgn="b"/>
                      <a:r>
                        <a:rPr lang="en-US" sz="1400" u="none" strike="noStrike" dirty="0" smtClean="0">
                          <a:effectLst/>
                        </a:rPr>
                        <a:t> </a:t>
                      </a:r>
                      <a:r>
                        <a:rPr lang="en-US" sz="1400" u="none" strike="noStrike" dirty="0" err="1" smtClean="0">
                          <a:effectLst/>
                        </a:rPr>
                        <a:t>Biol</a:t>
                      </a:r>
                      <a:r>
                        <a:rPr lang="en-US" sz="1400" u="none" strike="noStrike" dirty="0" smtClean="0">
                          <a:effectLst/>
                        </a:rPr>
                        <a:t> </a:t>
                      </a:r>
                      <a:r>
                        <a:rPr lang="en-US" sz="1400" u="none" strike="noStrike" dirty="0">
                          <a:effectLst/>
                        </a:rPr>
                        <a:t>of Stem Cells (3130)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smtClean="0">
                          <a:effectLst/>
                        </a:rPr>
                        <a:t> M </a:t>
                      </a:r>
                      <a:r>
                        <a:rPr lang="en-US" sz="1400" u="none" strike="noStrike" dirty="0">
                          <a:effectLst/>
                        </a:rPr>
                        <a:t>5:30 - 7:20</a:t>
                      </a:r>
                      <a:endParaRPr lang="en-US" sz="1400" b="0" i="0" u="none" strike="noStrike" dirty="0">
                        <a:solidFill>
                          <a:srgbClr val="000000"/>
                        </a:solidFill>
                        <a:effectLst/>
                        <a:latin typeface="Calibri" panose="020F0502020204030204" pitchFamily="34" charset="0"/>
                      </a:endParaRPr>
                    </a:p>
                  </a:txBody>
                  <a:tcPr marL="9525" marR="9525" marT="9525" marB="0" anchor="b"/>
                </a:tc>
              </a:tr>
              <a:tr h="260769">
                <a:tc>
                  <a:txBody>
                    <a:bodyPr/>
                    <a:lstStyle/>
                    <a:p>
                      <a:pPr algn="l" fontAlgn="b"/>
                      <a:r>
                        <a:rPr lang="en-US" sz="1400" u="none" strike="noStrike" dirty="0" smtClean="0">
                          <a:effectLst/>
                        </a:rPr>
                        <a:t> Microbiology </a:t>
                      </a:r>
                      <a:r>
                        <a:rPr lang="en-US" sz="1400" u="none" strike="noStrike" dirty="0">
                          <a:effectLst/>
                        </a:rPr>
                        <a:t>(3200)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smtClean="0">
                          <a:effectLst/>
                        </a:rPr>
                        <a:t> </a:t>
                      </a:r>
                      <a:r>
                        <a:rPr lang="pl-PL" sz="1400" u="none" strike="noStrike" dirty="0" smtClean="0">
                          <a:effectLst/>
                        </a:rPr>
                        <a:t>Lec </a:t>
                      </a:r>
                      <a:r>
                        <a:rPr lang="pl-PL" sz="1400" u="none" strike="noStrike" dirty="0">
                          <a:effectLst/>
                        </a:rPr>
                        <a:t>MW 10:30-11:45; labs M&amp;W 1:00-3:50</a:t>
                      </a:r>
                      <a:endParaRPr lang="pl-PL" sz="1400" b="0" i="0" u="none" strike="noStrike" dirty="0">
                        <a:solidFill>
                          <a:srgbClr val="000000"/>
                        </a:solidFill>
                        <a:effectLst/>
                        <a:latin typeface="Calibri" panose="020F0502020204030204" pitchFamily="34" charset="0"/>
                      </a:endParaRPr>
                    </a:p>
                  </a:txBody>
                  <a:tcPr marL="9525" marR="9525" marT="9525" marB="0" anchor="b"/>
                </a:tc>
              </a:tr>
              <a:tr h="260769">
                <a:tc>
                  <a:txBody>
                    <a:bodyPr/>
                    <a:lstStyle/>
                    <a:p>
                      <a:pPr algn="l" fontAlgn="b"/>
                      <a:r>
                        <a:rPr lang="en-US" sz="1400" u="none" strike="noStrike" dirty="0" smtClean="0">
                          <a:effectLst/>
                        </a:rPr>
                        <a:t> Genetics </a:t>
                      </a:r>
                      <a:r>
                        <a:rPr lang="en-US" sz="1400" u="none" strike="noStrike" dirty="0">
                          <a:effectLst/>
                        </a:rPr>
                        <a:t>(3300)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smtClean="0">
                          <a:effectLst/>
                        </a:rPr>
                        <a:t> </a:t>
                      </a:r>
                      <a:r>
                        <a:rPr lang="fr-FR" sz="1400" u="none" strike="noStrike" dirty="0" err="1" smtClean="0">
                          <a:effectLst/>
                        </a:rPr>
                        <a:t>Lec</a:t>
                      </a:r>
                      <a:r>
                        <a:rPr lang="fr-FR" sz="1400" u="none" strike="noStrike" dirty="0" smtClean="0">
                          <a:effectLst/>
                        </a:rPr>
                        <a:t> </a:t>
                      </a:r>
                      <a:r>
                        <a:rPr lang="fr-FR" sz="1400" u="none" strike="noStrike" dirty="0">
                          <a:effectLst/>
                        </a:rPr>
                        <a:t>TR 1:00-2:15, </a:t>
                      </a:r>
                      <a:r>
                        <a:rPr lang="fr-FR" sz="1400" u="none" strike="noStrike" dirty="0" err="1">
                          <a:effectLst/>
                        </a:rPr>
                        <a:t>Labs</a:t>
                      </a:r>
                      <a:r>
                        <a:rPr lang="fr-FR" sz="1400" u="none" strike="noStrike" dirty="0">
                          <a:effectLst/>
                        </a:rPr>
                        <a:t> T&amp;R 9-noon</a:t>
                      </a:r>
                      <a:endParaRPr lang="fr-FR" sz="1400" b="0" i="0" u="none" strike="noStrike" dirty="0">
                        <a:solidFill>
                          <a:srgbClr val="000000"/>
                        </a:solidFill>
                        <a:effectLst/>
                        <a:latin typeface="Calibri" panose="020F0502020204030204" pitchFamily="34" charset="0"/>
                      </a:endParaRPr>
                    </a:p>
                  </a:txBody>
                  <a:tcPr marL="9525" marR="9525" marT="9525" marB="0" anchor="b"/>
                </a:tc>
              </a:tr>
              <a:tr h="260769">
                <a:tc>
                  <a:txBody>
                    <a:bodyPr/>
                    <a:lstStyle/>
                    <a:p>
                      <a:pPr algn="l" fontAlgn="b"/>
                      <a:r>
                        <a:rPr lang="en-US" sz="1400" u="none" strike="noStrike" dirty="0" smtClean="0">
                          <a:effectLst/>
                        </a:rPr>
                        <a:t> Invertebrates </a:t>
                      </a:r>
                      <a:r>
                        <a:rPr lang="en-US" sz="1400" u="none" strike="noStrike" dirty="0">
                          <a:effectLst/>
                        </a:rPr>
                        <a:t>(3410)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smtClean="0">
                          <a:effectLst/>
                        </a:rPr>
                        <a:t> </a:t>
                      </a:r>
                      <a:r>
                        <a:rPr lang="pl-PL" sz="1400" u="none" strike="noStrike" dirty="0" smtClean="0">
                          <a:effectLst/>
                        </a:rPr>
                        <a:t>Lec </a:t>
                      </a:r>
                      <a:r>
                        <a:rPr lang="pl-PL" sz="1400" u="none" strike="noStrike" dirty="0">
                          <a:effectLst/>
                        </a:rPr>
                        <a:t>MW 4:00-5:15; Labs M&amp;W 12:00-2:50</a:t>
                      </a:r>
                      <a:endParaRPr lang="pl-PL" sz="1400" b="0" i="0" u="none" strike="noStrike" dirty="0">
                        <a:solidFill>
                          <a:srgbClr val="000000"/>
                        </a:solidFill>
                        <a:effectLst/>
                        <a:latin typeface="Calibri" panose="020F0502020204030204" pitchFamily="34" charset="0"/>
                      </a:endParaRPr>
                    </a:p>
                  </a:txBody>
                  <a:tcPr marL="9525" marR="9525" marT="9525" marB="0" anchor="b"/>
                </a:tc>
              </a:tr>
              <a:tr h="260769">
                <a:tc>
                  <a:txBody>
                    <a:bodyPr/>
                    <a:lstStyle/>
                    <a:p>
                      <a:pPr algn="l" fontAlgn="b"/>
                      <a:r>
                        <a:rPr lang="en-US" sz="1400" u="none" strike="noStrike" dirty="0" smtClean="0">
                          <a:effectLst/>
                        </a:rPr>
                        <a:t> Plant </a:t>
                      </a:r>
                      <a:r>
                        <a:rPr lang="en-US" sz="1400" u="none" strike="noStrike" dirty="0" err="1" smtClean="0">
                          <a:effectLst/>
                        </a:rPr>
                        <a:t>Biol</a:t>
                      </a:r>
                      <a:r>
                        <a:rPr lang="en-US" sz="1400" u="none" strike="noStrike" dirty="0" smtClean="0">
                          <a:effectLst/>
                        </a:rPr>
                        <a:t>/Diversity </a:t>
                      </a:r>
                      <a:r>
                        <a:rPr lang="en-US" sz="1400" u="none" strike="noStrike" dirty="0">
                          <a:effectLst/>
                        </a:rPr>
                        <a:t>(3540)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smtClean="0">
                          <a:effectLst/>
                        </a:rPr>
                        <a:t> </a:t>
                      </a:r>
                      <a:r>
                        <a:rPr lang="fr-FR" sz="1400" u="none" strike="noStrike" dirty="0" err="1" smtClean="0">
                          <a:effectLst/>
                        </a:rPr>
                        <a:t>Lec</a:t>
                      </a:r>
                      <a:r>
                        <a:rPr lang="fr-FR" sz="1400" u="none" strike="noStrike" dirty="0" smtClean="0">
                          <a:effectLst/>
                        </a:rPr>
                        <a:t> </a:t>
                      </a:r>
                      <a:r>
                        <a:rPr lang="fr-FR" sz="1400" u="none" strike="noStrike" dirty="0">
                          <a:effectLst/>
                        </a:rPr>
                        <a:t>TR 10:30-11:45, </a:t>
                      </a:r>
                      <a:r>
                        <a:rPr lang="fr-FR" sz="1400" u="none" strike="noStrike" dirty="0" err="1">
                          <a:effectLst/>
                        </a:rPr>
                        <a:t>Labs</a:t>
                      </a:r>
                      <a:r>
                        <a:rPr lang="fr-FR" sz="1400" u="none" strike="noStrike" dirty="0">
                          <a:effectLst/>
                        </a:rPr>
                        <a:t> T &amp; R 1:00-3:50</a:t>
                      </a:r>
                      <a:endParaRPr lang="fr-FR" sz="1400" b="0" i="0" u="none" strike="noStrike" dirty="0">
                        <a:solidFill>
                          <a:srgbClr val="000000"/>
                        </a:solidFill>
                        <a:effectLst/>
                        <a:latin typeface="Calibri" panose="020F0502020204030204" pitchFamily="34" charset="0"/>
                      </a:endParaRPr>
                    </a:p>
                  </a:txBody>
                  <a:tcPr marL="9525" marR="9525" marT="9525" marB="0" anchor="b"/>
                </a:tc>
              </a:tr>
              <a:tr h="260769">
                <a:tc>
                  <a:txBody>
                    <a:bodyPr/>
                    <a:lstStyle/>
                    <a:p>
                      <a:pPr algn="l" fontAlgn="b"/>
                      <a:r>
                        <a:rPr lang="en-US" sz="1400" u="none" strike="noStrike" dirty="0" smtClean="0">
                          <a:effectLst/>
                        </a:rPr>
                        <a:t> Animal </a:t>
                      </a:r>
                      <a:r>
                        <a:rPr lang="en-US" sz="1400" u="none" strike="noStrike" dirty="0">
                          <a:effectLst/>
                        </a:rPr>
                        <a:t>Phys I (3630)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smtClean="0">
                          <a:effectLst/>
                        </a:rPr>
                        <a:t> </a:t>
                      </a:r>
                      <a:r>
                        <a:rPr lang="pl-PL" sz="1400" u="none" strike="noStrike" dirty="0" smtClean="0">
                          <a:effectLst/>
                        </a:rPr>
                        <a:t>MW </a:t>
                      </a:r>
                      <a:r>
                        <a:rPr lang="pl-PL" sz="1400" u="none" strike="noStrike" dirty="0">
                          <a:effectLst/>
                        </a:rPr>
                        <a:t>Lec: 9:00 - 10:15, Lab: W 10:30-1:20</a:t>
                      </a:r>
                      <a:endParaRPr lang="pl-PL" sz="1400" b="0" i="0" u="none" strike="noStrike" dirty="0">
                        <a:solidFill>
                          <a:srgbClr val="000000"/>
                        </a:solidFill>
                        <a:effectLst/>
                        <a:latin typeface="Arial" panose="020B0604020202020204" pitchFamily="34" charset="0"/>
                      </a:endParaRPr>
                    </a:p>
                  </a:txBody>
                  <a:tcPr marL="9525" marR="9525" marT="9525" marB="0" anchor="b"/>
                </a:tc>
              </a:tr>
              <a:tr h="260769">
                <a:tc>
                  <a:txBody>
                    <a:bodyPr/>
                    <a:lstStyle/>
                    <a:p>
                      <a:pPr algn="l" fontAlgn="b"/>
                      <a:r>
                        <a:rPr lang="en-US" sz="1400" u="none" strike="noStrike" dirty="0" smtClean="0">
                          <a:effectLst/>
                        </a:rPr>
                        <a:t> Ecology </a:t>
                      </a:r>
                      <a:r>
                        <a:rPr lang="en-US" sz="1400" u="none" strike="noStrike" dirty="0">
                          <a:effectLst/>
                        </a:rPr>
                        <a:t>(3800)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400" u="none" strike="noStrike" dirty="0" smtClean="0">
                          <a:effectLst/>
                        </a:rPr>
                        <a:t> </a:t>
                      </a:r>
                      <a:r>
                        <a:rPr lang="fr-FR" sz="1400" u="none" strike="noStrike" dirty="0" err="1" smtClean="0">
                          <a:effectLst/>
                        </a:rPr>
                        <a:t>Lec</a:t>
                      </a:r>
                      <a:r>
                        <a:rPr lang="fr-FR" sz="1400" u="none" strike="noStrike" dirty="0" smtClean="0">
                          <a:effectLst/>
                        </a:rPr>
                        <a:t> </a:t>
                      </a:r>
                      <a:r>
                        <a:rPr lang="fr-FR" sz="1400" u="none" strike="noStrike" dirty="0">
                          <a:effectLst/>
                        </a:rPr>
                        <a:t>TR 2:30-3:45; </a:t>
                      </a:r>
                      <a:r>
                        <a:rPr lang="fr-FR" sz="1400" u="none" strike="noStrike" dirty="0" err="1">
                          <a:effectLst/>
                        </a:rPr>
                        <a:t>Labs</a:t>
                      </a:r>
                      <a:r>
                        <a:rPr lang="fr-FR" sz="1400" u="none" strike="noStrike" dirty="0">
                          <a:effectLst/>
                        </a:rPr>
                        <a:t> T&amp;R 8-11</a:t>
                      </a:r>
                      <a:endParaRPr lang="fr-FR" sz="1400" b="0" i="0" u="none" strike="noStrike" dirty="0">
                        <a:solidFill>
                          <a:srgbClr val="000000"/>
                        </a:solidFill>
                        <a:effectLst/>
                        <a:latin typeface="Calibri" panose="020F0502020204030204" pitchFamily="34" charset="0"/>
                      </a:endParaRPr>
                    </a:p>
                  </a:txBody>
                  <a:tcPr marL="9525" marR="9525" marT="9525" marB="0" anchor="b"/>
                </a:tc>
              </a:tr>
              <a:tr h="260769">
                <a:tc>
                  <a:txBody>
                    <a:bodyPr/>
                    <a:lstStyle/>
                    <a:p>
                      <a:pPr algn="l" fontAlgn="b"/>
                      <a:r>
                        <a:rPr lang="en-US" sz="1400" u="none" strike="noStrike" dirty="0" smtClean="0">
                          <a:effectLst/>
                        </a:rPr>
                        <a:t> Plant </a:t>
                      </a:r>
                      <a:r>
                        <a:rPr lang="en-US" sz="1400" u="none" strike="noStrike" dirty="0">
                          <a:effectLst/>
                        </a:rPr>
                        <a:t>Phys (4510)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smtClean="0">
                          <a:effectLst/>
                        </a:rPr>
                        <a:t> </a:t>
                      </a:r>
                      <a:r>
                        <a:rPr lang="pl-PL" sz="1400" u="none" strike="noStrike" dirty="0" smtClean="0">
                          <a:effectLst/>
                        </a:rPr>
                        <a:t>Lec </a:t>
                      </a:r>
                      <a:r>
                        <a:rPr lang="pl-PL" sz="1400" u="none" strike="noStrike" dirty="0">
                          <a:effectLst/>
                        </a:rPr>
                        <a:t>MW 10:30-11:45, Lab MW 1:00-3:50</a:t>
                      </a:r>
                      <a:endParaRPr lang="pl-PL" sz="1400" b="0" i="0" u="none" strike="noStrike" dirty="0">
                        <a:solidFill>
                          <a:srgbClr val="000000"/>
                        </a:solidFill>
                        <a:effectLst/>
                        <a:latin typeface="Calibri" panose="020F0502020204030204" pitchFamily="34" charset="0"/>
                      </a:endParaRPr>
                    </a:p>
                  </a:txBody>
                  <a:tcPr marL="9525" marR="9525" marT="9525" marB="0" anchor="b"/>
                </a:tc>
              </a:tr>
              <a:tr h="260769">
                <a:tc>
                  <a:txBody>
                    <a:bodyPr/>
                    <a:lstStyle/>
                    <a:p>
                      <a:pPr algn="l" fontAlgn="b"/>
                      <a:r>
                        <a:rPr lang="en-US" sz="1400" u="none" strike="noStrike" dirty="0" smtClean="0">
                          <a:effectLst/>
                        </a:rPr>
                        <a:t> Human </a:t>
                      </a:r>
                      <a:r>
                        <a:rPr lang="en-US" sz="1400" u="none" strike="noStrike" dirty="0">
                          <a:effectLst/>
                        </a:rPr>
                        <a:t>A&amp;P I (4630)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smtClean="0">
                          <a:effectLst/>
                        </a:rPr>
                        <a:t> </a:t>
                      </a:r>
                      <a:r>
                        <a:rPr lang="en-US" sz="1400" u="none" strike="noStrike" dirty="0" err="1" smtClean="0">
                          <a:effectLst/>
                        </a:rPr>
                        <a:t>Lec</a:t>
                      </a:r>
                      <a:r>
                        <a:rPr lang="en-US" sz="1400" u="none" strike="noStrike" dirty="0" smtClean="0">
                          <a:effectLst/>
                        </a:rPr>
                        <a:t> </a:t>
                      </a:r>
                      <a:r>
                        <a:rPr lang="en-US" sz="1400" u="none" strike="noStrike" dirty="0">
                          <a:effectLst/>
                        </a:rPr>
                        <a:t>TR</a:t>
                      </a:r>
                      <a:r>
                        <a:rPr lang="en-US" sz="1400" u="sng" strike="noStrike" dirty="0">
                          <a:effectLst/>
                        </a:rPr>
                        <a:t>F</a:t>
                      </a:r>
                      <a:r>
                        <a:rPr lang="en-US" sz="1400" u="none" strike="noStrike" dirty="0">
                          <a:effectLst/>
                        </a:rPr>
                        <a:t> 9:00-10:15, TR Lab 1:00-3:50</a:t>
                      </a:r>
                      <a:endParaRPr lang="en-US" sz="1400" b="0" i="0" u="none" strike="noStrike" dirty="0">
                        <a:solidFill>
                          <a:srgbClr val="000000"/>
                        </a:solidFill>
                        <a:effectLst/>
                        <a:latin typeface="Arial" panose="020B0604020202020204" pitchFamily="34" charset="0"/>
                      </a:endParaRPr>
                    </a:p>
                  </a:txBody>
                  <a:tcPr marL="9525" marR="9525" marT="9525" marB="0" anchor="b"/>
                </a:tc>
              </a:tr>
              <a:tr h="260769">
                <a:tc>
                  <a:txBody>
                    <a:bodyPr/>
                    <a:lstStyle/>
                    <a:p>
                      <a:pPr algn="l" fontAlgn="b"/>
                      <a:r>
                        <a:rPr lang="en-US" sz="1400" u="none" strike="noStrike" dirty="0" smtClean="0">
                          <a:effectLst/>
                        </a:rPr>
                        <a:t> BIOL </a:t>
                      </a:r>
                      <a:r>
                        <a:rPr lang="en-US" sz="1400" u="none" strike="noStrike" dirty="0">
                          <a:effectLst/>
                        </a:rPr>
                        <a:t>5000 (Seminar)</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smtClean="0">
                          <a:effectLst/>
                        </a:rPr>
                        <a:t> F </a:t>
                      </a:r>
                      <a:r>
                        <a:rPr lang="en-US" sz="1400" u="none" strike="noStrike" dirty="0">
                          <a:effectLst/>
                        </a:rPr>
                        <a:t>12:00-12:50</a:t>
                      </a:r>
                      <a:endParaRPr lang="en-US" sz="1400" b="0" i="0" u="none" strike="noStrike" dirty="0">
                        <a:solidFill>
                          <a:srgbClr val="000000"/>
                        </a:solidFill>
                        <a:effectLst/>
                        <a:latin typeface="Calibri" panose="020F0502020204030204" pitchFamily="34" charset="0"/>
                      </a:endParaRPr>
                    </a:p>
                  </a:txBody>
                  <a:tcPr marL="9525" marR="9525" marT="9525" marB="0" anchor="b"/>
                </a:tc>
              </a:tr>
              <a:tr h="260769">
                <a:tc>
                  <a:txBody>
                    <a:bodyPr/>
                    <a:lstStyle/>
                    <a:p>
                      <a:pPr algn="l" fontAlgn="b"/>
                      <a:r>
                        <a:rPr lang="en-US" sz="1400" u="none" strike="noStrike" dirty="0" smtClean="0">
                          <a:effectLst/>
                        </a:rPr>
                        <a:t> Biostatistics </a:t>
                      </a:r>
                      <a:r>
                        <a:rPr lang="en-US" sz="1400" u="none" strike="noStrike" dirty="0">
                          <a:effectLst/>
                        </a:rPr>
                        <a:t>(5050)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smtClean="0">
                          <a:effectLst/>
                        </a:rPr>
                        <a:t> TBA</a:t>
                      </a:r>
                      <a:endParaRPr lang="en-US" sz="1400" b="0" i="0" u="none" strike="noStrike" dirty="0">
                        <a:solidFill>
                          <a:srgbClr val="000000"/>
                        </a:solidFill>
                        <a:effectLst/>
                        <a:latin typeface="Calibri" panose="020F0502020204030204" pitchFamily="34" charset="0"/>
                      </a:endParaRPr>
                    </a:p>
                  </a:txBody>
                  <a:tcPr marL="9525" marR="9525" marT="9525" marB="0" anchor="b"/>
                </a:tc>
              </a:tr>
              <a:tr h="260769">
                <a:tc>
                  <a:txBody>
                    <a:bodyPr/>
                    <a:lstStyle/>
                    <a:p>
                      <a:pPr algn="l" fontAlgn="b"/>
                      <a:r>
                        <a:rPr lang="en-US" sz="1400" u="none" strike="noStrike" dirty="0" smtClean="0">
                          <a:effectLst/>
                        </a:rPr>
                        <a:t> Animal </a:t>
                      </a:r>
                      <a:r>
                        <a:rPr lang="en-US" sz="1400" u="none" strike="noStrike" dirty="0">
                          <a:effectLst/>
                        </a:rPr>
                        <a:t>Tissue Culture (5130)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smtClean="0">
                          <a:effectLst/>
                        </a:rPr>
                        <a:t> </a:t>
                      </a:r>
                      <a:r>
                        <a:rPr lang="pl-PL" sz="1400" u="none" strike="noStrike" dirty="0" smtClean="0">
                          <a:effectLst/>
                        </a:rPr>
                        <a:t>Lec </a:t>
                      </a:r>
                      <a:r>
                        <a:rPr lang="pl-PL" sz="1400" u="none" strike="noStrike" dirty="0">
                          <a:effectLst/>
                        </a:rPr>
                        <a:t>TR 4:00-4:25; Lab:TR 4:35-6:25</a:t>
                      </a:r>
                      <a:endParaRPr lang="pl-PL" sz="1400" b="0" i="0" u="none" strike="noStrike" dirty="0">
                        <a:solidFill>
                          <a:srgbClr val="000000"/>
                        </a:solidFill>
                        <a:effectLst/>
                        <a:latin typeface="Arial" panose="020B0604020202020204" pitchFamily="34" charset="0"/>
                      </a:endParaRPr>
                    </a:p>
                  </a:txBody>
                  <a:tcPr marL="9525" marR="9525" marT="9525" marB="0" anchor="b"/>
                </a:tc>
              </a:tr>
              <a:tr h="260769">
                <a:tc>
                  <a:txBody>
                    <a:bodyPr/>
                    <a:lstStyle/>
                    <a:p>
                      <a:pPr algn="l" fontAlgn="b"/>
                      <a:r>
                        <a:rPr lang="en-US" sz="1400" u="none" strike="noStrike" dirty="0" smtClean="0">
                          <a:effectLst/>
                        </a:rPr>
                        <a:t> Genomics </a:t>
                      </a:r>
                      <a:r>
                        <a:rPr lang="en-US" sz="1400" u="none" strike="noStrike" dirty="0">
                          <a:effectLst/>
                        </a:rPr>
                        <a:t>(5260)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smtClean="0">
                          <a:effectLst/>
                        </a:rPr>
                        <a:t> </a:t>
                      </a:r>
                      <a:r>
                        <a:rPr lang="pl-PL" sz="1400" u="none" strike="noStrike" dirty="0" smtClean="0">
                          <a:effectLst/>
                        </a:rPr>
                        <a:t>Lec </a:t>
                      </a:r>
                      <a:r>
                        <a:rPr lang="pl-PL" sz="1400" u="none" strike="noStrike" dirty="0">
                          <a:effectLst/>
                        </a:rPr>
                        <a:t>MW 2:30-4:00; Lab W 4:00-6:50</a:t>
                      </a:r>
                      <a:endParaRPr lang="pl-PL" sz="1400" b="0" i="0" u="none" strike="noStrike" dirty="0">
                        <a:solidFill>
                          <a:srgbClr val="000000"/>
                        </a:solidFill>
                        <a:effectLst/>
                        <a:latin typeface="Calibri" panose="020F0502020204030204" pitchFamily="34" charset="0"/>
                      </a:endParaRPr>
                    </a:p>
                  </a:txBody>
                  <a:tcPr marL="9525" marR="9525" marT="9525" marB="0" anchor="b"/>
                </a:tc>
              </a:tr>
              <a:tr h="260769">
                <a:tc>
                  <a:txBody>
                    <a:bodyPr/>
                    <a:lstStyle/>
                    <a:p>
                      <a:pPr algn="l" fontAlgn="b"/>
                      <a:r>
                        <a:rPr lang="en-US" sz="1400" u="none" strike="noStrike" dirty="0" smtClean="0">
                          <a:effectLst/>
                        </a:rPr>
                        <a:t> Conservation </a:t>
                      </a:r>
                      <a:r>
                        <a:rPr lang="en-US" sz="1400" u="none" strike="noStrike" dirty="0">
                          <a:effectLst/>
                        </a:rPr>
                        <a:t>Biology (5840)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smtClean="0">
                          <a:effectLst/>
                        </a:rPr>
                        <a:t> MW </a:t>
                      </a:r>
                      <a:r>
                        <a:rPr lang="en-US" sz="1400" u="none" strike="noStrike" dirty="0">
                          <a:effectLst/>
                        </a:rPr>
                        <a:t>9-10:15</a:t>
                      </a:r>
                      <a:endParaRPr lang="en-US" sz="1400" b="0" i="0" u="none" strike="noStrike" dirty="0">
                        <a:solidFill>
                          <a:srgbClr val="000000"/>
                        </a:solidFill>
                        <a:effectLst/>
                        <a:latin typeface="Calibri" panose="020F0502020204030204" pitchFamily="34" charset="0"/>
                      </a:endParaRPr>
                    </a:p>
                  </a:txBody>
                  <a:tcPr marL="9525" marR="9525" marT="9525" marB="0" anchor="b"/>
                </a:tc>
              </a:tr>
              <a:tr h="260769">
                <a:tc>
                  <a:txBody>
                    <a:bodyPr/>
                    <a:lstStyle/>
                    <a:p>
                      <a:pPr algn="l" fontAlgn="b"/>
                      <a:r>
                        <a:rPr lang="en-US" sz="1400" u="none" strike="noStrike" dirty="0" smtClean="0">
                          <a:effectLst/>
                        </a:rPr>
                        <a:t> Senior </a:t>
                      </a:r>
                      <a:r>
                        <a:rPr lang="en-US" sz="1400" u="none" strike="noStrike" dirty="0" err="1">
                          <a:effectLst/>
                        </a:rPr>
                        <a:t>Sem</a:t>
                      </a:r>
                      <a:r>
                        <a:rPr lang="en-US" sz="1400" u="none" strike="noStrike" dirty="0">
                          <a:effectLst/>
                        </a:rPr>
                        <a:t> </a:t>
                      </a:r>
                      <a:r>
                        <a:rPr lang="en-US" sz="1400" u="none" strike="noStrike" dirty="0" err="1">
                          <a:effectLst/>
                        </a:rPr>
                        <a:t>Ecol</a:t>
                      </a:r>
                      <a:r>
                        <a:rPr lang="en-US" sz="1400" u="none" strike="noStrike" dirty="0">
                          <a:effectLst/>
                        </a:rPr>
                        <a:t> (5905)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smtClean="0">
                          <a:effectLst/>
                        </a:rPr>
                        <a:t> F </a:t>
                      </a:r>
                      <a:r>
                        <a:rPr lang="en-US" sz="1400" u="none" strike="noStrike" dirty="0">
                          <a:effectLst/>
                        </a:rPr>
                        <a:t>10:00-11:50</a:t>
                      </a:r>
                      <a:endParaRPr lang="en-US" sz="1400" b="0" i="0" u="none" strike="noStrike" dirty="0">
                        <a:solidFill>
                          <a:srgbClr val="000000"/>
                        </a:solidFill>
                        <a:effectLst/>
                        <a:latin typeface="Calibri" panose="020F0502020204030204" pitchFamily="34" charset="0"/>
                      </a:endParaRPr>
                    </a:p>
                  </a:txBody>
                  <a:tcPr marL="9525" marR="9525" marT="9525" marB="0" anchor="b"/>
                </a:tc>
              </a:tr>
              <a:tr h="260769">
                <a:tc>
                  <a:txBody>
                    <a:bodyPr/>
                    <a:lstStyle/>
                    <a:p>
                      <a:pPr algn="l" fontAlgn="b"/>
                      <a:r>
                        <a:rPr lang="en-US" sz="1400" u="none" strike="noStrike" dirty="0" smtClean="0">
                          <a:effectLst/>
                        </a:rPr>
                        <a:t> History </a:t>
                      </a:r>
                      <a:r>
                        <a:rPr lang="en-US" sz="1400" u="none" strike="noStrike" dirty="0">
                          <a:effectLst/>
                        </a:rPr>
                        <a:t>of </a:t>
                      </a:r>
                      <a:r>
                        <a:rPr lang="en-US" sz="1400" u="none" strike="noStrike" dirty="0" err="1">
                          <a:effectLst/>
                        </a:rPr>
                        <a:t>Biol</a:t>
                      </a:r>
                      <a:r>
                        <a:rPr lang="en-US" sz="1400" u="none" strike="noStrike" dirty="0">
                          <a:effectLst/>
                        </a:rPr>
                        <a:t> (5911)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smtClean="0">
                          <a:effectLst/>
                        </a:rPr>
                        <a:t> T </a:t>
                      </a:r>
                      <a:r>
                        <a:rPr lang="en-US" sz="1400" u="none" strike="noStrike" dirty="0">
                          <a:effectLst/>
                        </a:rPr>
                        <a:t>1:00-2:50</a:t>
                      </a:r>
                      <a:endParaRPr lang="en-US"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14152936"/>
              </p:ext>
            </p:extLst>
          </p:nvPr>
        </p:nvGraphicFramePr>
        <p:xfrm>
          <a:off x="6131169" y="1018436"/>
          <a:ext cx="2682604" cy="5219707"/>
        </p:xfrm>
        <a:graphic>
          <a:graphicData uri="http://schemas.openxmlformats.org/drawingml/2006/table">
            <a:tbl>
              <a:tblPr>
                <a:tableStyleId>{616DA210-FB5B-4158-B5E0-FEB733F419BA}</a:tableStyleId>
              </a:tblPr>
              <a:tblGrid>
                <a:gridCol w="2682604"/>
              </a:tblGrid>
              <a:tr h="294660">
                <a:tc>
                  <a:txBody>
                    <a:bodyPr/>
                    <a:lstStyle/>
                    <a:p>
                      <a:pPr algn="l" fontAlgn="b"/>
                      <a:r>
                        <a:rPr lang="en-US" sz="1600" b="1" u="none" strike="noStrike" dirty="0" smtClean="0">
                          <a:effectLst/>
                        </a:rPr>
                        <a:t> Spring 2021</a:t>
                      </a:r>
                      <a:endParaRPr lang="en-US" sz="1600" b="1" i="0" u="none" strike="noStrike" dirty="0">
                        <a:solidFill>
                          <a:srgbClr val="000000"/>
                        </a:solidFill>
                        <a:effectLst/>
                        <a:latin typeface="Calibri" panose="020F0502020204030204" pitchFamily="34" charset="0"/>
                      </a:endParaRPr>
                    </a:p>
                  </a:txBody>
                  <a:tcPr marL="9525" marR="9525" marT="9525" marB="0" anchor="b"/>
                </a:tc>
              </a:tr>
              <a:tr h="259213">
                <a:tc>
                  <a:txBody>
                    <a:bodyPr/>
                    <a:lstStyle/>
                    <a:p>
                      <a:pPr algn="l" fontAlgn="b"/>
                      <a:r>
                        <a:rPr lang="en-US" sz="1400" u="none" strike="noStrike" dirty="0" smtClean="0">
                          <a:effectLst/>
                        </a:rPr>
                        <a:t> Cell </a:t>
                      </a:r>
                      <a:r>
                        <a:rPr lang="en-US" sz="1400" u="none" strike="noStrike" dirty="0">
                          <a:effectLst/>
                        </a:rPr>
                        <a:t>Bio (3100)</a:t>
                      </a:r>
                      <a:endParaRPr lang="en-US" sz="1400" b="0" i="0" u="none" strike="noStrike" dirty="0">
                        <a:solidFill>
                          <a:srgbClr val="000000"/>
                        </a:solidFill>
                        <a:effectLst/>
                        <a:latin typeface="Calibri" panose="020F0502020204030204" pitchFamily="34" charset="0"/>
                      </a:endParaRPr>
                    </a:p>
                  </a:txBody>
                  <a:tcPr marL="9525" marR="9525" marT="9525" marB="0" anchor="b"/>
                </a:tc>
              </a:tr>
              <a:tr h="259213">
                <a:tc>
                  <a:txBody>
                    <a:bodyPr/>
                    <a:lstStyle/>
                    <a:p>
                      <a:pPr algn="l" fontAlgn="b"/>
                      <a:r>
                        <a:rPr lang="en-US" sz="1400" u="none" strike="noStrike" dirty="0" smtClean="0">
                          <a:effectLst/>
                        </a:rPr>
                        <a:t> Molecular </a:t>
                      </a:r>
                      <a:r>
                        <a:rPr lang="en-US" sz="1400" u="none" strike="noStrike" dirty="0">
                          <a:effectLst/>
                        </a:rPr>
                        <a:t>(3120)</a:t>
                      </a:r>
                      <a:endParaRPr lang="en-US" sz="1400" b="0" i="0" u="none" strike="noStrike" dirty="0">
                        <a:solidFill>
                          <a:srgbClr val="000000"/>
                        </a:solidFill>
                        <a:effectLst/>
                        <a:latin typeface="Calibri" panose="020F0502020204030204" pitchFamily="34" charset="0"/>
                      </a:endParaRPr>
                    </a:p>
                  </a:txBody>
                  <a:tcPr marL="9525" marR="9525" marT="9525" marB="0" anchor="b"/>
                </a:tc>
              </a:tr>
              <a:tr h="259213">
                <a:tc>
                  <a:txBody>
                    <a:bodyPr/>
                    <a:lstStyle/>
                    <a:p>
                      <a:pPr algn="l" fontAlgn="b"/>
                      <a:r>
                        <a:rPr lang="en-US" sz="1400" u="none" strike="noStrike" dirty="0" smtClean="0">
                          <a:effectLst/>
                        </a:rPr>
                        <a:t> Microbiology </a:t>
                      </a:r>
                      <a:r>
                        <a:rPr lang="en-US" sz="1400" u="none" strike="noStrike" dirty="0">
                          <a:effectLst/>
                        </a:rPr>
                        <a:t>(3200)</a:t>
                      </a:r>
                      <a:endParaRPr lang="en-US" sz="1400" b="0" i="0" u="none" strike="noStrike" dirty="0">
                        <a:solidFill>
                          <a:srgbClr val="000000"/>
                        </a:solidFill>
                        <a:effectLst/>
                        <a:latin typeface="Calibri" panose="020F0502020204030204" pitchFamily="34" charset="0"/>
                      </a:endParaRPr>
                    </a:p>
                  </a:txBody>
                  <a:tcPr marL="9525" marR="9525" marT="9525" marB="0" anchor="b"/>
                </a:tc>
              </a:tr>
              <a:tr h="259213">
                <a:tc>
                  <a:txBody>
                    <a:bodyPr/>
                    <a:lstStyle/>
                    <a:p>
                      <a:pPr algn="l" fontAlgn="b"/>
                      <a:r>
                        <a:rPr lang="en-US" sz="1400" u="none" strike="noStrike" dirty="0" smtClean="0">
                          <a:effectLst/>
                        </a:rPr>
                        <a:t> Genetics </a:t>
                      </a:r>
                      <a:r>
                        <a:rPr lang="en-US" sz="1400" u="none" strike="noStrike" dirty="0">
                          <a:effectLst/>
                        </a:rPr>
                        <a:t>(3300)</a:t>
                      </a:r>
                      <a:endParaRPr lang="en-US" sz="1400" b="0" i="0" u="none" strike="noStrike" dirty="0">
                        <a:solidFill>
                          <a:srgbClr val="000000"/>
                        </a:solidFill>
                        <a:effectLst/>
                        <a:latin typeface="Calibri" panose="020F0502020204030204" pitchFamily="34" charset="0"/>
                      </a:endParaRPr>
                    </a:p>
                  </a:txBody>
                  <a:tcPr marL="9525" marR="9525" marT="9525" marB="0" anchor="b"/>
                </a:tc>
              </a:tr>
              <a:tr h="259213">
                <a:tc>
                  <a:txBody>
                    <a:bodyPr/>
                    <a:lstStyle/>
                    <a:p>
                      <a:pPr algn="l" fontAlgn="b"/>
                      <a:r>
                        <a:rPr lang="en-US" sz="1400" u="none" strike="noStrike" dirty="0" smtClean="0">
                          <a:effectLst/>
                        </a:rPr>
                        <a:t> Herpetology </a:t>
                      </a:r>
                      <a:r>
                        <a:rPr lang="en-US" sz="1400" u="none" strike="noStrike" dirty="0">
                          <a:effectLst/>
                        </a:rPr>
                        <a:t>(3440)</a:t>
                      </a:r>
                      <a:endParaRPr lang="en-US" sz="1400" b="0" i="0" u="none" strike="noStrike" dirty="0">
                        <a:solidFill>
                          <a:srgbClr val="000000"/>
                        </a:solidFill>
                        <a:effectLst/>
                        <a:latin typeface="Calibri" panose="020F0502020204030204" pitchFamily="34" charset="0"/>
                      </a:endParaRPr>
                    </a:p>
                  </a:txBody>
                  <a:tcPr marL="9525" marR="9525" marT="9525" marB="0" anchor="b"/>
                </a:tc>
              </a:tr>
              <a:tr h="259213">
                <a:tc>
                  <a:txBody>
                    <a:bodyPr/>
                    <a:lstStyle/>
                    <a:p>
                      <a:pPr algn="l" fontAlgn="b"/>
                      <a:r>
                        <a:rPr lang="en-US" sz="1400" u="none" strike="noStrike" dirty="0" smtClean="0">
                          <a:effectLst/>
                        </a:rPr>
                        <a:t> Local </a:t>
                      </a:r>
                      <a:r>
                        <a:rPr lang="en-US" sz="1400" u="none" strike="noStrike" dirty="0">
                          <a:effectLst/>
                        </a:rPr>
                        <a:t>Flora (3520)</a:t>
                      </a:r>
                      <a:endParaRPr lang="en-US" sz="1400" b="0" i="0" u="none" strike="noStrike" dirty="0">
                        <a:solidFill>
                          <a:srgbClr val="000000"/>
                        </a:solidFill>
                        <a:effectLst/>
                        <a:latin typeface="Calibri" panose="020F0502020204030204" pitchFamily="34" charset="0"/>
                      </a:endParaRPr>
                    </a:p>
                  </a:txBody>
                  <a:tcPr marL="9525" marR="9525" marT="9525" marB="0" anchor="b"/>
                </a:tc>
              </a:tr>
              <a:tr h="259213">
                <a:tc>
                  <a:txBody>
                    <a:bodyPr/>
                    <a:lstStyle/>
                    <a:p>
                      <a:pPr algn="l" fontAlgn="b"/>
                      <a:r>
                        <a:rPr lang="en-US" sz="1400" u="none" strike="noStrike" dirty="0" smtClean="0">
                          <a:effectLst/>
                        </a:rPr>
                        <a:t> Animal </a:t>
                      </a:r>
                      <a:r>
                        <a:rPr lang="en-US" sz="1400" u="none" strike="noStrike" dirty="0">
                          <a:effectLst/>
                        </a:rPr>
                        <a:t>Phys II (3640)</a:t>
                      </a:r>
                      <a:endParaRPr lang="en-US" sz="1400" b="0" i="0" u="none" strike="noStrike" dirty="0">
                        <a:solidFill>
                          <a:srgbClr val="000000"/>
                        </a:solidFill>
                        <a:effectLst/>
                        <a:latin typeface="Calibri" panose="020F0502020204030204" pitchFamily="34" charset="0"/>
                      </a:endParaRPr>
                    </a:p>
                  </a:txBody>
                  <a:tcPr marL="9525" marR="9525" marT="9525" marB="0" anchor="b"/>
                </a:tc>
              </a:tr>
              <a:tr h="259213">
                <a:tc>
                  <a:txBody>
                    <a:bodyPr/>
                    <a:lstStyle/>
                    <a:p>
                      <a:pPr algn="l" fontAlgn="b"/>
                      <a:r>
                        <a:rPr lang="en-US" sz="1400" u="none" strike="noStrike" dirty="0" smtClean="0">
                          <a:effectLst/>
                        </a:rPr>
                        <a:t> Evolution </a:t>
                      </a:r>
                      <a:r>
                        <a:rPr lang="en-US" sz="1400" u="none" strike="noStrike" dirty="0">
                          <a:effectLst/>
                        </a:rPr>
                        <a:t>(3700)</a:t>
                      </a:r>
                      <a:endParaRPr lang="en-US" sz="1400" b="0" i="0" u="none" strike="noStrike" dirty="0">
                        <a:solidFill>
                          <a:srgbClr val="000000"/>
                        </a:solidFill>
                        <a:effectLst/>
                        <a:latin typeface="Calibri" panose="020F0502020204030204" pitchFamily="34" charset="0"/>
                      </a:endParaRPr>
                    </a:p>
                  </a:txBody>
                  <a:tcPr marL="9525" marR="9525" marT="9525" marB="0" anchor="b"/>
                </a:tc>
              </a:tr>
              <a:tr h="259213">
                <a:tc>
                  <a:txBody>
                    <a:bodyPr/>
                    <a:lstStyle/>
                    <a:p>
                      <a:pPr algn="l" fontAlgn="b"/>
                      <a:r>
                        <a:rPr lang="en-US" sz="1400" u="none" strike="noStrike" dirty="0" smtClean="0">
                          <a:effectLst/>
                        </a:rPr>
                        <a:t> Ecology </a:t>
                      </a:r>
                      <a:r>
                        <a:rPr lang="en-US" sz="1400" u="none" strike="noStrike" dirty="0">
                          <a:effectLst/>
                        </a:rPr>
                        <a:t>(3800)</a:t>
                      </a:r>
                      <a:endParaRPr lang="en-US" sz="1400" b="0" i="0" u="none" strike="noStrike" dirty="0">
                        <a:solidFill>
                          <a:srgbClr val="000000"/>
                        </a:solidFill>
                        <a:effectLst/>
                        <a:latin typeface="Calibri" panose="020F0502020204030204" pitchFamily="34" charset="0"/>
                      </a:endParaRPr>
                    </a:p>
                  </a:txBody>
                  <a:tcPr marL="9525" marR="9525" marT="9525" marB="0" anchor="b"/>
                </a:tc>
              </a:tr>
              <a:tr h="259213">
                <a:tc>
                  <a:txBody>
                    <a:bodyPr/>
                    <a:lstStyle/>
                    <a:p>
                      <a:pPr algn="l" fontAlgn="b"/>
                      <a:r>
                        <a:rPr lang="en-US" sz="1400" u="none" strike="noStrike" dirty="0" smtClean="0">
                          <a:effectLst/>
                        </a:rPr>
                        <a:t> Ecology </a:t>
                      </a:r>
                      <a:r>
                        <a:rPr lang="en-US" sz="1400" u="none" strike="noStrike" dirty="0">
                          <a:effectLst/>
                        </a:rPr>
                        <a:t>(3800)</a:t>
                      </a:r>
                      <a:endParaRPr lang="en-US" sz="1400" b="0" i="0" u="none" strike="noStrike" dirty="0">
                        <a:solidFill>
                          <a:srgbClr val="000000"/>
                        </a:solidFill>
                        <a:effectLst/>
                        <a:latin typeface="Calibri" panose="020F0502020204030204" pitchFamily="34" charset="0"/>
                      </a:endParaRPr>
                    </a:p>
                  </a:txBody>
                  <a:tcPr marL="9525" marR="9525" marT="9525" marB="0" anchor="b"/>
                </a:tc>
              </a:tr>
              <a:tr h="259213">
                <a:tc>
                  <a:txBody>
                    <a:bodyPr/>
                    <a:lstStyle/>
                    <a:p>
                      <a:pPr algn="l" fontAlgn="b"/>
                      <a:r>
                        <a:rPr lang="en-US" sz="1400" u="none" strike="noStrike" dirty="0" smtClean="0">
                          <a:effectLst/>
                        </a:rPr>
                        <a:t> Microbial </a:t>
                      </a:r>
                      <a:r>
                        <a:rPr lang="en-US" sz="1400" u="none" strike="noStrike" dirty="0">
                          <a:effectLst/>
                        </a:rPr>
                        <a:t>Ecology (3820)</a:t>
                      </a:r>
                      <a:endParaRPr lang="en-US" sz="1400" b="0" i="0" u="none" strike="noStrike" dirty="0">
                        <a:solidFill>
                          <a:srgbClr val="000000"/>
                        </a:solidFill>
                        <a:effectLst/>
                        <a:latin typeface="Calibri" panose="020F0502020204030204" pitchFamily="34" charset="0"/>
                      </a:endParaRPr>
                    </a:p>
                  </a:txBody>
                  <a:tcPr marL="9525" marR="9525" marT="9525" marB="0" anchor="b"/>
                </a:tc>
              </a:tr>
              <a:tr h="259213">
                <a:tc>
                  <a:txBody>
                    <a:bodyPr/>
                    <a:lstStyle/>
                    <a:p>
                      <a:pPr algn="l" fontAlgn="b"/>
                      <a:r>
                        <a:rPr lang="en-US" sz="1400" u="none" strike="noStrike" dirty="0" smtClean="0">
                          <a:effectLst/>
                        </a:rPr>
                        <a:t> Med </a:t>
                      </a:r>
                      <a:r>
                        <a:rPr lang="en-US" sz="1400" u="none" strike="noStrike" dirty="0">
                          <a:effectLst/>
                        </a:rPr>
                        <a:t>Micro (4200)</a:t>
                      </a:r>
                      <a:endParaRPr lang="en-US" sz="1400" b="0" i="0" u="none" strike="noStrike" dirty="0">
                        <a:solidFill>
                          <a:srgbClr val="000000"/>
                        </a:solidFill>
                        <a:effectLst/>
                        <a:latin typeface="Calibri" panose="020F0502020204030204" pitchFamily="34" charset="0"/>
                      </a:endParaRPr>
                    </a:p>
                  </a:txBody>
                  <a:tcPr marL="9525" marR="9525" marT="9525" marB="0" anchor="b"/>
                </a:tc>
              </a:tr>
              <a:tr h="259213">
                <a:tc>
                  <a:txBody>
                    <a:bodyPr/>
                    <a:lstStyle/>
                    <a:p>
                      <a:pPr algn="l" fontAlgn="b"/>
                      <a:r>
                        <a:rPr lang="en-US" sz="1400" u="none" strike="noStrike" dirty="0" smtClean="0">
                          <a:effectLst/>
                        </a:rPr>
                        <a:t> Med</a:t>
                      </a:r>
                      <a:r>
                        <a:rPr lang="en-US" sz="1400" u="none" strike="noStrike" dirty="0">
                          <a:effectLst/>
                        </a:rPr>
                        <a:t>. and Economic Botany (4580)</a:t>
                      </a:r>
                      <a:endParaRPr lang="en-US" sz="1400" b="0" i="0" u="none" strike="noStrike" dirty="0">
                        <a:solidFill>
                          <a:srgbClr val="000000"/>
                        </a:solidFill>
                        <a:effectLst/>
                        <a:latin typeface="Calibri" panose="020F0502020204030204" pitchFamily="34" charset="0"/>
                      </a:endParaRPr>
                    </a:p>
                  </a:txBody>
                  <a:tcPr marL="9525" marR="9525" marT="9525" marB="0" anchor="b"/>
                </a:tc>
              </a:tr>
              <a:tr h="259213">
                <a:tc>
                  <a:txBody>
                    <a:bodyPr/>
                    <a:lstStyle/>
                    <a:p>
                      <a:pPr algn="l" fontAlgn="b"/>
                      <a:r>
                        <a:rPr lang="en-US" sz="1400" u="none" strike="noStrike" dirty="0" smtClean="0">
                          <a:effectLst/>
                        </a:rPr>
                        <a:t> Human </a:t>
                      </a:r>
                      <a:r>
                        <a:rPr lang="en-US" sz="1400" u="none" strike="noStrike" dirty="0">
                          <a:effectLst/>
                        </a:rPr>
                        <a:t>A&amp;P II (4640)</a:t>
                      </a:r>
                      <a:endParaRPr lang="en-US" sz="1400" b="0" i="0" u="none" strike="noStrike" dirty="0">
                        <a:solidFill>
                          <a:srgbClr val="000000"/>
                        </a:solidFill>
                        <a:effectLst/>
                        <a:latin typeface="Calibri" panose="020F0502020204030204" pitchFamily="34" charset="0"/>
                      </a:endParaRPr>
                    </a:p>
                  </a:txBody>
                  <a:tcPr marL="9525" marR="9525" marT="9525" marB="0" anchor="b"/>
                </a:tc>
              </a:tr>
              <a:tr h="259213">
                <a:tc>
                  <a:txBody>
                    <a:bodyPr/>
                    <a:lstStyle/>
                    <a:p>
                      <a:pPr algn="l" fontAlgn="b"/>
                      <a:r>
                        <a:rPr lang="en-US" sz="1400" u="none" strike="noStrike" dirty="0" smtClean="0">
                          <a:effectLst/>
                        </a:rPr>
                        <a:t> Ethics </a:t>
                      </a:r>
                      <a:r>
                        <a:rPr lang="en-US" sz="1400" u="none" strike="noStrike" dirty="0">
                          <a:effectLst/>
                        </a:rPr>
                        <a:t>in </a:t>
                      </a:r>
                      <a:r>
                        <a:rPr lang="en-US" sz="1400" u="none" strike="noStrike" dirty="0" err="1">
                          <a:effectLst/>
                        </a:rPr>
                        <a:t>Biol</a:t>
                      </a:r>
                      <a:r>
                        <a:rPr lang="en-US" sz="1400" u="none" strike="noStrike" dirty="0">
                          <a:effectLst/>
                        </a:rPr>
                        <a:t> </a:t>
                      </a:r>
                      <a:r>
                        <a:rPr lang="en-US" sz="1400" u="none" strike="noStrike" dirty="0" err="1">
                          <a:effectLst/>
                        </a:rPr>
                        <a:t>Reserch</a:t>
                      </a:r>
                      <a:r>
                        <a:rPr lang="en-US" sz="1400" u="none" strike="noStrike" dirty="0">
                          <a:effectLst/>
                        </a:rPr>
                        <a:t> (5010)</a:t>
                      </a:r>
                      <a:endParaRPr lang="en-US" sz="1400" b="0" i="0" u="none" strike="noStrike" dirty="0">
                        <a:solidFill>
                          <a:srgbClr val="000000"/>
                        </a:solidFill>
                        <a:effectLst/>
                        <a:latin typeface="Calibri" panose="020F0502020204030204" pitchFamily="34" charset="0"/>
                      </a:endParaRPr>
                    </a:p>
                  </a:txBody>
                  <a:tcPr marL="9525" marR="9525" marT="9525" marB="0" anchor="b"/>
                </a:tc>
              </a:tr>
              <a:tr h="259213">
                <a:tc>
                  <a:txBody>
                    <a:bodyPr/>
                    <a:lstStyle/>
                    <a:p>
                      <a:pPr algn="l" fontAlgn="b"/>
                      <a:r>
                        <a:rPr lang="en-US" sz="1400" u="none" strike="noStrike" dirty="0" smtClean="0">
                          <a:effectLst/>
                        </a:rPr>
                        <a:t> Human </a:t>
                      </a:r>
                      <a:r>
                        <a:rPr lang="en-US" sz="1400" u="none" strike="noStrike" dirty="0">
                          <a:effectLst/>
                        </a:rPr>
                        <a:t>Embryonic Stem cells (5170)</a:t>
                      </a:r>
                      <a:endParaRPr lang="en-US" sz="1400" b="0" i="0" u="none" strike="noStrike" dirty="0">
                        <a:solidFill>
                          <a:srgbClr val="000000"/>
                        </a:solidFill>
                        <a:effectLst/>
                        <a:latin typeface="Calibri" panose="020F0502020204030204" pitchFamily="34" charset="0"/>
                      </a:endParaRPr>
                    </a:p>
                  </a:txBody>
                  <a:tcPr marL="9525" marR="9525" marT="9525" marB="0" anchor="b"/>
                </a:tc>
              </a:tr>
              <a:tr h="259213">
                <a:tc>
                  <a:txBody>
                    <a:bodyPr/>
                    <a:lstStyle/>
                    <a:p>
                      <a:pPr algn="l" fontAlgn="b"/>
                      <a:r>
                        <a:rPr lang="en-US" sz="1400" u="none" strike="noStrike" dirty="0" smtClean="0">
                          <a:effectLst/>
                        </a:rPr>
                        <a:t> Intro </a:t>
                      </a:r>
                      <a:r>
                        <a:rPr lang="en-US" sz="1400" u="none" strike="noStrike" dirty="0">
                          <a:effectLst/>
                        </a:rPr>
                        <a:t>to Regulatory affairs (5160)</a:t>
                      </a:r>
                      <a:endParaRPr lang="en-US" sz="1400" b="0" i="0" u="none" strike="noStrike" dirty="0">
                        <a:solidFill>
                          <a:srgbClr val="000000"/>
                        </a:solidFill>
                        <a:effectLst/>
                        <a:latin typeface="Calibri" panose="020F0502020204030204" pitchFamily="34" charset="0"/>
                      </a:endParaRPr>
                    </a:p>
                  </a:txBody>
                  <a:tcPr marL="9525" marR="9525" marT="9525" marB="0" anchor="b"/>
                </a:tc>
              </a:tr>
              <a:tr h="259213">
                <a:tc>
                  <a:txBody>
                    <a:bodyPr/>
                    <a:lstStyle/>
                    <a:p>
                      <a:pPr algn="l" fontAlgn="b"/>
                      <a:r>
                        <a:rPr lang="en-US" sz="1400" u="none" strike="noStrike" dirty="0" smtClean="0">
                          <a:effectLst/>
                        </a:rPr>
                        <a:t> Animal </a:t>
                      </a:r>
                      <a:r>
                        <a:rPr lang="en-US" sz="1400" u="none" strike="noStrike" dirty="0">
                          <a:effectLst/>
                        </a:rPr>
                        <a:t>Tissue Culture (5130)</a:t>
                      </a:r>
                      <a:endParaRPr lang="en-US" sz="1400" b="0" i="0" u="none" strike="noStrike" dirty="0">
                        <a:solidFill>
                          <a:srgbClr val="000000"/>
                        </a:solidFill>
                        <a:effectLst/>
                        <a:latin typeface="Calibri" panose="020F0502020204030204" pitchFamily="34" charset="0"/>
                      </a:endParaRPr>
                    </a:p>
                  </a:txBody>
                  <a:tcPr marL="9525" marR="9525" marT="9525" marB="0" anchor="b"/>
                </a:tc>
              </a:tr>
              <a:tr h="259213">
                <a:tc>
                  <a:txBody>
                    <a:bodyPr/>
                    <a:lstStyle/>
                    <a:p>
                      <a:pPr algn="l" fontAlgn="b"/>
                      <a:r>
                        <a:rPr lang="en-US" sz="1400" u="none" strike="noStrike" dirty="0" smtClean="0">
                          <a:effectLst/>
                        </a:rPr>
                        <a:t> Virology </a:t>
                      </a:r>
                      <a:r>
                        <a:rPr lang="en-US" sz="1400" u="none" strike="noStrike" dirty="0">
                          <a:effectLst/>
                        </a:rPr>
                        <a:t>(5320)</a:t>
                      </a:r>
                      <a:endParaRPr lang="en-US"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6" name="TextBox 5"/>
          <p:cNvSpPr txBox="1"/>
          <p:nvPr/>
        </p:nvSpPr>
        <p:spPr>
          <a:xfrm>
            <a:off x="539261" y="351692"/>
            <a:ext cx="7944162" cy="369332"/>
          </a:xfrm>
          <a:prstGeom prst="rect">
            <a:avLst/>
          </a:prstGeom>
          <a:noFill/>
        </p:spPr>
        <p:txBody>
          <a:bodyPr wrap="none" rtlCol="0">
            <a:spAutoFit/>
          </a:bodyPr>
          <a:lstStyle/>
          <a:p>
            <a:r>
              <a:rPr lang="en-US" b="1" dirty="0" smtClean="0"/>
              <a:t>Tentative upper division Biology course offerings for the 2020-2021 academic year</a:t>
            </a:r>
            <a:endParaRPr lang="en-US" b="1" dirty="0"/>
          </a:p>
        </p:txBody>
      </p:sp>
      <p:sp>
        <p:nvSpPr>
          <p:cNvPr id="7" name="TextBox 6"/>
          <p:cNvSpPr txBox="1"/>
          <p:nvPr/>
        </p:nvSpPr>
        <p:spPr>
          <a:xfrm>
            <a:off x="4790749" y="6270459"/>
            <a:ext cx="4023024" cy="307777"/>
          </a:xfrm>
          <a:prstGeom prst="rect">
            <a:avLst/>
          </a:prstGeom>
          <a:noFill/>
        </p:spPr>
        <p:txBody>
          <a:bodyPr wrap="none" rtlCol="0">
            <a:spAutoFit/>
          </a:bodyPr>
          <a:lstStyle/>
          <a:p>
            <a:r>
              <a:rPr lang="en-US" sz="1400" dirty="0" smtClean="0"/>
              <a:t>Course times for Spring 2021 are not yet determined</a:t>
            </a:r>
            <a:endParaRPr lang="en-US" sz="1400" dirty="0"/>
          </a:p>
        </p:txBody>
      </p:sp>
    </p:spTree>
    <p:extLst>
      <p:ext uri="{BB962C8B-B14F-4D97-AF65-F5344CB8AC3E}">
        <p14:creationId xmlns:p14="http://schemas.microsoft.com/office/powerpoint/2010/main" val="2427988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Arrow Connector 23"/>
          <p:cNvCxnSpPr/>
          <p:nvPr/>
        </p:nvCxnSpPr>
        <p:spPr>
          <a:xfrm>
            <a:off x="5124207" y="1968409"/>
            <a:ext cx="1975" cy="7146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655541" y="1097714"/>
            <a:ext cx="941283" cy="1015663"/>
          </a:xfrm>
          <a:prstGeom prst="rect">
            <a:avLst/>
          </a:prstGeom>
          <a:solidFill>
            <a:schemeClr val="accent6">
              <a:lumMod val="40000"/>
              <a:lumOff val="60000"/>
            </a:schemeClr>
          </a:solidFill>
        </p:spPr>
        <p:txBody>
          <a:bodyPr wrap="none" rtlCol="0">
            <a:spAutoFit/>
          </a:bodyPr>
          <a:lstStyle/>
          <a:p>
            <a:r>
              <a:rPr lang="en-US" dirty="0" err="1"/>
              <a:t>Biol</a:t>
            </a:r>
            <a:r>
              <a:rPr lang="en-US" dirty="0"/>
              <a:t> 200</a:t>
            </a:r>
          </a:p>
          <a:p>
            <a:endParaRPr lang="en-US" sz="300" dirty="0"/>
          </a:p>
          <a:p>
            <a:r>
              <a:rPr lang="en-US" dirty="0" err="1"/>
              <a:t>Biol</a:t>
            </a:r>
            <a:r>
              <a:rPr lang="en-US" dirty="0"/>
              <a:t> 201</a:t>
            </a:r>
          </a:p>
          <a:p>
            <a:endParaRPr lang="en-US" sz="300" dirty="0"/>
          </a:p>
          <a:p>
            <a:r>
              <a:rPr lang="en-US" dirty="0" err="1"/>
              <a:t>Biol</a:t>
            </a:r>
            <a:r>
              <a:rPr lang="en-US" dirty="0"/>
              <a:t> 202</a:t>
            </a:r>
          </a:p>
        </p:txBody>
      </p:sp>
      <p:sp>
        <p:nvSpPr>
          <p:cNvPr id="5" name="TextBox 4"/>
          <p:cNvSpPr txBox="1"/>
          <p:nvPr/>
        </p:nvSpPr>
        <p:spPr>
          <a:xfrm>
            <a:off x="4655541" y="2845275"/>
            <a:ext cx="941283" cy="369332"/>
          </a:xfrm>
          <a:prstGeom prst="rect">
            <a:avLst/>
          </a:prstGeom>
          <a:solidFill>
            <a:schemeClr val="accent6">
              <a:lumMod val="40000"/>
              <a:lumOff val="60000"/>
            </a:schemeClr>
          </a:solidFill>
        </p:spPr>
        <p:txBody>
          <a:bodyPr wrap="none" rtlCol="0">
            <a:spAutoFit/>
          </a:bodyPr>
          <a:lstStyle/>
          <a:p>
            <a:r>
              <a:rPr lang="en-US" dirty="0" err="1"/>
              <a:t>Biol</a:t>
            </a:r>
            <a:r>
              <a:rPr lang="en-US" dirty="0"/>
              <a:t> 300</a:t>
            </a:r>
          </a:p>
        </p:txBody>
      </p:sp>
      <p:sp>
        <p:nvSpPr>
          <p:cNvPr id="6" name="TextBox 5"/>
          <p:cNvSpPr txBox="1"/>
          <p:nvPr/>
        </p:nvSpPr>
        <p:spPr>
          <a:xfrm>
            <a:off x="3550855" y="4051539"/>
            <a:ext cx="941283" cy="369332"/>
          </a:xfrm>
          <a:prstGeom prst="rect">
            <a:avLst/>
          </a:prstGeom>
          <a:solidFill>
            <a:schemeClr val="accent6">
              <a:lumMod val="40000"/>
              <a:lumOff val="60000"/>
            </a:schemeClr>
          </a:solidFill>
        </p:spPr>
        <p:txBody>
          <a:bodyPr wrap="none" rtlCol="0">
            <a:spAutoFit/>
          </a:bodyPr>
          <a:lstStyle/>
          <a:p>
            <a:r>
              <a:rPr lang="en-US" dirty="0" err="1"/>
              <a:t>Biol</a:t>
            </a:r>
            <a:r>
              <a:rPr lang="en-US" dirty="0"/>
              <a:t> 400</a:t>
            </a:r>
          </a:p>
        </p:txBody>
      </p:sp>
      <p:sp>
        <p:nvSpPr>
          <p:cNvPr id="7" name="TextBox 6"/>
          <p:cNvSpPr txBox="1"/>
          <p:nvPr/>
        </p:nvSpPr>
        <p:spPr>
          <a:xfrm>
            <a:off x="1896182" y="2436480"/>
            <a:ext cx="2066591" cy="1015663"/>
          </a:xfrm>
          <a:prstGeom prst="rect">
            <a:avLst/>
          </a:prstGeom>
          <a:solidFill>
            <a:schemeClr val="accent1">
              <a:lumMod val="40000"/>
              <a:lumOff val="60000"/>
            </a:schemeClr>
          </a:solidFill>
        </p:spPr>
        <p:txBody>
          <a:bodyPr wrap="none" rtlCol="0">
            <a:spAutoFit/>
          </a:bodyPr>
          <a:lstStyle/>
          <a:p>
            <a:r>
              <a:rPr lang="en-US" dirty="0" err="1"/>
              <a:t>Chem</a:t>
            </a:r>
            <a:r>
              <a:rPr lang="en-US" dirty="0"/>
              <a:t> 221A (or 321)</a:t>
            </a:r>
          </a:p>
          <a:p>
            <a:endParaRPr lang="en-US" sz="300" dirty="0"/>
          </a:p>
          <a:p>
            <a:r>
              <a:rPr lang="en-US" dirty="0" err="1"/>
              <a:t>Chem</a:t>
            </a:r>
            <a:r>
              <a:rPr lang="en-US" dirty="0"/>
              <a:t> 222A (or 322)</a:t>
            </a:r>
          </a:p>
          <a:p>
            <a:endParaRPr lang="en-US" sz="300" dirty="0"/>
          </a:p>
          <a:p>
            <a:r>
              <a:rPr lang="en-US" dirty="0" err="1"/>
              <a:t>Chem</a:t>
            </a:r>
            <a:r>
              <a:rPr lang="en-US" dirty="0"/>
              <a:t> 223A (or 323)</a:t>
            </a:r>
          </a:p>
        </p:txBody>
      </p:sp>
      <p:sp>
        <p:nvSpPr>
          <p:cNvPr id="9" name="TextBox 8"/>
          <p:cNvSpPr txBox="1"/>
          <p:nvPr/>
        </p:nvSpPr>
        <p:spPr>
          <a:xfrm>
            <a:off x="6035512" y="2436240"/>
            <a:ext cx="1816523" cy="1015663"/>
          </a:xfrm>
          <a:prstGeom prst="rect">
            <a:avLst/>
          </a:prstGeom>
          <a:solidFill>
            <a:schemeClr val="accent2">
              <a:lumMod val="40000"/>
              <a:lumOff val="60000"/>
            </a:schemeClr>
          </a:solidFill>
        </p:spPr>
        <p:txBody>
          <a:bodyPr wrap="none" rtlCol="0">
            <a:spAutoFit/>
          </a:bodyPr>
          <a:lstStyle/>
          <a:p>
            <a:r>
              <a:rPr lang="en-US" dirty="0"/>
              <a:t>Phys 121 (or 221)</a:t>
            </a:r>
          </a:p>
          <a:p>
            <a:endParaRPr lang="en-US" sz="300" dirty="0"/>
          </a:p>
          <a:p>
            <a:r>
              <a:rPr lang="en-US" dirty="0"/>
              <a:t>Phys 122 (or 222)</a:t>
            </a:r>
          </a:p>
          <a:p>
            <a:endParaRPr lang="en-US" sz="300" dirty="0"/>
          </a:p>
          <a:p>
            <a:r>
              <a:rPr lang="en-US" dirty="0" err="1"/>
              <a:t>Phys</a:t>
            </a:r>
            <a:r>
              <a:rPr lang="en-US" dirty="0"/>
              <a:t> 123 (or 223)</a:t>
            </a:r>
          </a:p>
        </p:txBody>
      </p:sp>
      <p:sp>
        <p:nvSpPr>
          <p:cNvPr id="10" name="TextBox 9"/>
          <p:cNvSpPr txBox="1"/>
          <p:nvPr/>
        </p:nvSpPr>
        <p:spPr>
          <a:xfrm>
            <a:off x="6417440" y="1097714"/>
            <a:ext cx="1751890" cy="369332"/>
          </a:xfrm>
          <a:prstGeom prst="rect">
            <a:avLst/>
          </a:prstGeom>
          <a:solidFill>
            <a:schemeClr val="accent4">
              <a:lumMod val="40000"/>
              <a:lumOff val="60000"/>
            </a:schemeClr>
          </a:solidFill>
        </p:spPr>
        <p:txBody>
          <a:bodyPr wrap="none" rtlCol="0">
            <a:spAutoFit/>
          </a:bodyPr>
          <a:lstStyle/>
          <a:p>
            <a:pPr algn="ctr"/>
            <a:r>
              <a:rPr lang="en-US" dirty="0"/>
              <a:t>Math 192 or 211</a:t>
            </a:r>
          </a:p>
        </p:txBody>
      </p:sp>
      <p:cxnSp>
        <p:nvCxnSpPr>
          <p:cNvPr id="31" name="Straight Arrow Connector 30"/>
          <p:cNvCxnSpPr/>
          <p:nvPr/>
        </p:nvCxnSpPr>
        <p:spPr>
          <a:xfrm flipH="1">
            <a:off x="4401461" y="3253398"/>
            <a:ext cx="572323" cy="618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953458" y="1509566"/>
            <a:ext cx="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5126182" y="3255512"/>
            <a:ext cx="0" cy="762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1184874" y="1487999"/>
            <a:ext cx="1345322" cy="646331"/>
          </a:xfrm>
          <a:prstGeom prst="rect">
            <a:avLst/>
          </a:prstGeom>
          <a:solidFill>
            <a:srgbClr val="FF99FF"/>
          </a:solidFill>
        </p:spPr>
        <p:txBody>
          <a:bodyPr wrap="square" rtlCol="0">
            <a:spAutoFit/>
          </a:bodyPr>
          <a:lstStyle/>
          <a:p>
            <a:pPr algn="ctr"/>
            <a:r>
              <a:rPr lang="en-US" dirty="0"/>
              <a:t>General Ed. (GE) classes</a:t>
            </a:r>
          </a:p>
        </p:txBody>
      </p:sp>
      <p:sp>
        <p:nvSpPr>
          <p:cNvPr id="90" name="TextBox 89"/>
          <p:cNvSpPr txBox="1"/>
          <p:nvPr/>
        </p:nvSpPr>
        <p:spPr>
          <a:xfrm>
            <a:off x="1719721" y="144347"/>
            <a:ext cx="5763245" cy="738664"/>
          </a:xfrm>
          <a:prstGeom prst="rect">
            <a:avLst/>
          </a:prstGeom>
          <a:noFill/>
        </p:spPr>
        <p:txBody>
          <a:bodyPr wrap="none" rtlCol="0">
            <a:spAutoFit/>
          </a:bodyPr>
          <a:lstStyle/>
          <a:p>
            <a:pPr algn="ctr"/>
            <a:r>
              <a:rPr lang="en-US" sz="2400" b="1" dirty="0"/>
              <a:t>B.A. in Biology </a:t>
            </a:r>
            <a:r>
              <a:rPr lang="en-US" sz="2400" b="1" u="sng" dirty="0" smtClean="0"/>
              <a:t>quarter</a:t>
            </a:r>
            <a:r>
              <a:rPr lang="en-US" sz="2400" b="1" dirty="0" smtClean="0"/>
              <a:t> </a:t>
            </a:r>
            <a:r>
              <a:rPr lang="en-US" sz="2400" dirty="0" smtClean="0"/>
              <a:t>degree </a:t>
            </a:r>
            <a:r>
              <a:rPr lang="en-US" sz="2400" dirty="0"/>
              <a:t>requirements</a:t>
            </a:r>
          </a:p>
          <a:p>
            <a:pPr algn="ctr"/>
            <a:r>
              <a:rPr lang="en-US" dirty="0"/>
              <a:t>Arrows indicate prerequisites </a:t>
            </a:r>
          </a:p>
        </p:txBody>
      </p:sp>
      <p:sp>
        <p:nvSpPr>
          <p:cNvPr id="18" name="TextBox 17"/>
          <p:cNvSpPr txBox="1"/>
          <p:nvPr/>
        </p:nvSpPr>
        <p:spPr>
          <a:xfrm>
            <a:off x="6427561" y="586093"/>
            <a:ext cx="1746055" cy="307777"/>
          </a:xfrm>
          <a:prstGeom prst="rect">
            <a:avLst/>
          </a:prstGeom>
          <a:noFill/>
        </p:spPr>
        <p:txBody>
          <a:bodyPr wrap="none" rtlCol="0">
            <a:spAutoFit/>
          </a:bodyPr>
          <a:lstStyle/>
          <a:p>
            <a:r>
              <a:rPr lang="en-US" sz="1400" dirty="0"/>
              <a:t>Math 110 and/or 120</a:t>
            </a:r>
          </a:p>
        </p:txBody>
      </p:sp>
      <p:cxnSp>
        <p:nvCxnSpPr>
          <p:cNvPr id="32" name="Straight Arrow Connector 31"/>
          <p:cNvCxnSpPr/>
          <p:nvPr/>
        </p:nvCxnSpPr>
        <p:spPr>
          <a:xfrm>
            <a:off x="7290872" y="828554"/>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921696" y="1758294"/>
            <a:ext cx="875832" cy="9222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954944" y="2740953"/>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953458" y="3059761"/>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126182" y="1386552"/>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124207" y="1728957"/>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978890" y="2705170"/>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984127" y="3038568"/>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434578" y="3480682"/>
            <a:ext cx="323383" cy="3784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834828" y="1097714"/>
            <a:ext cx="1133644" cy="692497"/>
          </a:xfrm>
          <a:prstGeom prst="rect">
            <a:avLst/>
          </a:prstGeom>
          <a:solidFill>
            <a:schemeClr val="accent1">
              <a:lumMod val="40000"/>
              <a:lumOff val="60000"/>
            </a:schemeClr>
          </a:solidFill>
        </p:spPr>
        <p:txBody>
          <a:bodyPr wrap="none" rtlCol="0">
            <a:spAutoFit/>
          </a:bodyPr>
          <a:lstStyle/>
          <a:p>
            <a:r>
              <a:rPr lang="en-US" dirty="0" err="1"/>
              <a:t>Chem</a:t>
            </a:r>
            <a:r>
              <a:rPr lang="en-US" dirty="0"/>
              <a:t> 215</a:t>
            </a:r>
          </a:p>
          <a:p>
            <a:endParaRPr lang="en-US" sz="300" dirty="0"/>
          </a:p>
          <a:p>
            <a:r>
              <a:rPr lang="en-US" dirty="0" err="1"/>
              <a:t>Chem</a:t>
            </a:r>
            <a:r>
              <a:rPr lang="en-US" dirty="0"/>
              <a:t> 216</a:t>
            </a:r>
          </a:p>
        </p:txBody>
      </p:sp>
      <p:cxnSp>
        <p:nvCxnSpPr>
          <p:cNvPr id="41" name="Straight Arrow Connector 40"/>
          <p:cNvCxnSpPr/>
          <p:nvPr/>
        </p:nvCxnSpPr>
        <p:spPr>
          <a:xfrm>
            <a:off x="3386437" y="1399113"/>
            <a:ext cx="2513" cy="1467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388836" y="1802086"/>
            <a:ext cx="2504" cy="45507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586863" y="2628901"/>
            <a:ext cx="1110112" cy="276999"/>
          </a:xfrm>
          <a:prstGeom prst="rect">
            <a:avLst/>
          </a:prstGeom>
          <a:noFill/>
        </p:spPr>
        <p:txBody>
          <a:bodyPr wrap="none" rtlCol="0">
            <a:spAutoFit/>
          </a:bodyPr>
          <a:lstStyle/>
          <a:p>
            <a:r>
              <a:rPr lang="en-US" sz="1200" dirty="0"/>
              <a:t>Cell Physiology</a:t>
            </a:r>
          </a:p>
        </p:txBody>
      </p:sp>
      <p:sp>
        <p:nvSpPr>
          <p:cNvPr id="45" name="TextBox 44"/>
          <p:cNvSpPr txBox="1"/>
          <p:nvPr/>
        </p:nvSpPr>
        <p:spPr>
          <a:xfrm>
            <a:off x="4587419" y="855729"/>
            <a:ext cx="1104085" cy="276999"/>
          </a:xfrm>
          <a:prstGeom prst="rect">
            <a:avLst/>
          </a:prstGeom>
          <a:noFill/>
        </p:spPr>
        <p:txBody>
          <a:bodyPr wrap="none" rtlCol="0">
            <a:spAutoFit/>
          </a:bodyPr>
          <a:lstStyle/>
          <a:p>
            <a:r>
              <a:rPr lang="en-US" sz="1200" dirty="0"/>
              <a:t>1 </a:t>
            </a:r>
            <a:r>
              <a:rPr lang="en-US" sz="1200" dirty="0" err="1"/>
              <a:t>yr</a:t>
            </a:r>
            <a:r>
              <a:rPr lang="en-US" sz="1200" dirty="0"/>
              <a:t> Intro. Biol.</a:t>
            </a:r>
          </a:p>
        </p:txBody>
      </p:sp>
      <p:sp>
        <p:nvSpPr>
          <p:cNvPr id="46" name="TextBox 45"/>
          <p:cNvSpPr txBox="1"/>
          <p:nvPr/>
        </p:nvSpPr>
        <p:spPr>
          <a:xfrm>
            <a:off x="2730548" y="863952"/>
            <a:ext cx="1382173" cy="276999"/>
          </a:xfrm>
          <a:prstGeom prst="rect">
            <a:avLst/>
          </a:prstGeom>
          <a:noFill/>
        </p:spPr>
        <p:txBody>
          <a:bodyPr wrap="none" rtlCol="0">
            <a:spAutoFit/>
          </a:bodyPr>
          <a:lstStyle/>
          <a:p>
            <a:r>
              <a:rPr lang="en-US" sz="1200" dirty="0"/>
              <a:t>1 </a:t>
            </a:r>
            <a:r>
              <a:rPr lang="en-US" sz="1200" dirty="0" err="1"/>
              <a:t>yr</a:t>
            </a:r>
            <a:r>
              <a:rPr lang="en-US" sz="1200" dirty="0"/>
              <a:t> General Chem.</a:t>
            </a:r>
          </a:p>
        </p:txBody>
      </p:sp>
      <p:sp>
        <p:nvSpPr>
          <p:cNvPr id="47" name="TextBox 46"/>
          <p:cNvSpPr txBox="1"/>
          <p:nvPr/>
        </p:nvSpPr>
        <p:spPr>
          <a:xfrm>
            <a:off x="2228789" y="2211134"/>
            <a:ext cx="1369093" cy="276999"/>
          </a:xfrm>
          <a:prstGeom prst="rect">
            <a:avLst/>
          </a:prstGeom>
          <a:noFill/>
        </p:spPr>
        <p:txBody>
          <a:bodyPr wrap="none" rtlCol="0">
            <a:spAutoFit/>
          </a:bodyPr>
          <a:lstStyle/>
          <a:p>
            <a:r>
              <a:rPr lang="en-US" sz="1200" dirty="0"/>
              <a:t>1 </a:t>
            </a:r>
            <a:r>
              <a:rPr lang="en-US" sz="1200" dirty="0" err="1"/>
              <a:t>yr</a:t>
            </a:r>
            <a:r>
              <a:rPr lang="en-US" sz="1200" dirty="0"/>
              <a:t> Organic Chem.</a:t>
            </a:r>
          </a:p>
        </p:txBody>
      </p:sp>
      <p:sp>
        <p:nvSpPr>
          <p:cNvPr id="48" name="TextBox 47"/>
          <p:cNvSpPr txBox="1"/>
          <p:nvPr/>
        </p:nvSpPr>
        <p:spPr>
          <a:xfrm>
            <a:off x="3459631" y="3818970"/>
            <a:ext cx="1127232" cy="276999"/>
          </a:xfrm>
          <a:prstGeom prst="rect">
            <a:avLst/>
          </a:prstGeom>
          <a:noFill/>
        </p:spPr>
        <p:txBody>
          <a:bodyPr wrap="none" rtlCol="0">
            <a:spAutoFit/>
          </a:bodyPr>
          <a:lstStyle/>
          <a:p>
            <a:r>
              <a:rPr lang="en-US" sz="1200" dirty="0"/>
              <a:t>Molecular Biol.</a:t>
            </a:r>
          </a:p>
        </p:txBody>
      </p:sp>
      <p:sp>
        <p:nvSpPr>
          <p:cNvPr id="49" name="TextBox 48"/>
          <p:cNvSpPr txBox="1"/>
          <p:nvPr/>
        </p:nvSpPr>
        <p:spPr>
          <a:xfrm>
            <a:off x="6919685" y="886536"/>
            <a:ext cx="697627" cy="276999"/>
          </a:xfrm>
          <a:prstGeom prst="rect">
            <a:avLst/>
          </a:prstGeom>
          <a:noFill/>
        </p:spPr>
        <p:txBody>
          <a:bodyPr wrap="none" rtlCol="0">
            <a:spAutoFit/>
          </a:bodyPr>
          <a:lstStyle/>
          <a:p>
            <a:r>
              <a:rPr lang="en-US" sz="1200" dirty="0"/>
              <a:t>Calculus</a:t>
            </a:r>
          </a:p>
        </p:txBody>
      </p:sp>
      <p:sp>
        <p:nvSpPr>
          <p:cNvPr id="3" name="TextBox 2"/>
          <p:cNvSpPr txBox="1"/>
          <p:nvPr/>
        </p:nvSpPr>
        <p:spPr>
          <a:xfrm>
            <a:off x="958899" y="881230"/>
            <a:ext cx="1695435" cy="553998"/>
          </a:xfrm>
          <a:prstGeom prst="rect">
            <a:avLst/>
          </a:prstGeom>
          <a:noFill/>
        </p:spPr>
        <p:txBody>
          <a:bodyPr wrap="square" rtlCol="0">
            <a:spAutoFit/>
          </a:bodyPr>
          <a:lstStyle/>
          <a:p>
            <a:pPr algn="ctr"/>
            <a:r>
              <a:rPr lang="en-US" sz="1000" dirty="0"/>
              <a:t>Completion of or enrollment in Math 110, 111B, 112C, 120, 192, 211, or 212</a:t>
            </a:r>
          </a:p>
        </p:txBody>
      </p:sp>
      <p:cxnSp>
        <p:nvCxnSpPr>
          <p:cNvPr id="21" name="Straight Arrow Connector 20"/>
          <p:cNvCxnSpPr/>
          <p:nvPr/>
        </p:nvCxnSpPr>
        <p:spPr>
          <a:xfrm>
            <a:off x="2496688" y="1156300"/>
            <a:ext cx="314325"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227765" y="2187385"/>
            <a:ext cx="1429174" cy="276999"/>
          </a:xfrm>
          <a:prstGeom prst="rect">
            <a:avLst/>
          </a:prstGeom>
          <a:noFill/>
        </p:spPr>
        <p:txBody>
          <a:bodyPr wrap="none" rtlCol="0">
            <a:spAutoFit/>
          </a:bodyPr>
          <a:lstStyle/>
          <a:p>
            <a:r>
              <a:rPr lang="en-US" sz="1200" dirty="0"/>
              <a:t>1 </a:t>
            </a:r>
            <a:r>
              <a:rPr lang="en-US" sz="1200" dirty="0" err="1"/>
              <a:t>yr</a:t>
            </a:r>
            <a:r>
              <a:rPr lang="en-US" sz="1200" dirty="0"/>
              <a:t> General Physics</a:t>
            </a:r>
          </a:p>
        </p:txBody>
      </p:sp>
      <p:sp>
        <p:nvSpPr>
          <p:cNvPr id="51" name="TextBox 50">
            <a:extLst>
              <a:ext uri="{FF2B5EF4-FFF2-40B4-BE49-F238E27FC236}">
                <a16:creationId xmlns="" xmlns:a16="http://schemas.microsoft.com/office/drawing/2014/main" id="{C89E0F3B-24F1-4284-A906-08999D452624}"/>
              </a:ext>
            </a:extLst>
          </p:cNvPr>
          <p:cNvSpPr txBox="1"/>
          <p:nvPr/>
        </p:nvSpPr>
        <p:spPr>
          <a:xfrm>
            <a:off x="4858742" y="4038839"/>
            <a:ext cx="2993294" cy="2308324"/>
          </a:xfrm>
          <a:prstGeom prst="rect">
            <a:avLst/>
          </a:prstGeom>
          <a:solidFill>
            <a:schemeClr val="accent6">
              <a:lumMod val="40000"/>
              <a:lumOff val="60000"/>
            </a:schemeClr>
          </a:solidFill>
        </p:spPr>
        <p:txBody>
          <a:bodyPr wrap="square" rtlCol="0">
            <a:spAutoFit/>
          </a:bodyPr>
          <a:lstStyle/>
          <a:p>
            <a:r>
              <a:rPr lang="en-US" dirty="0" err="1"/>
              <a:t>Biol</a:t>
            </a:r>
            <a:r>
              <a:rPr lang="en-US" dirty="0"/>
              <a:t> 423</a:t>
            </a:r>
          </a:p>
          <a:p>
            <a:r>
              <a:rPr lang="en-US" dirty="0" err="1"/>
              <a:t>Biol</a:t>
            </a:r>
            <a:r>
              <a:rPr lang="en-US" dirty="0"/>
              <a:t> 450 or 455</a:t>
            </a:r>
          </a:p>
          <a:p>
            <a:r>
              <a:rPr lang="en-US" dirty="0" err="1"/>
              <a:t>Biol</a:t>
            </a:r>
            <a:r>
              <a:rPr lang="en-US" dirty="0"/>
              <a:t> 591</a:t>
            </a:r>
          </a:p>
          <a:p>
            <a:r>
              <a:rPr lang="en-US" dirty="0"/>
              <a:t>Selected upper division</a:t>
            </a:r>
          </a:p>
          <a:p>
            <a:r>
              <a:rPr lang="en-US" dirty="0"/>
              <a:t>  Biology classes (</a:t>
            </a:r>
            <a:r>
              <a:rPr lang="en-US" b="1" dirty="0"/>
              <a:t>16 units</a:t>
            </a:r>
            <a:r>
              <a:rPr lang="en-US" dirty="0"/>
              <a:t>): </a:t>
            </a:r>
          </a:p>
          <a:p>
            <a:r>
              <a:rPr lang="en-US" dirty="0"/>
              <a:t>   - One class from each of </a:t>
            </a:r>
          </a:p>
          <a:p>
            <a:r>
              <a:rPr lang="en-US" dirty="0"/>
              <a:t>       Groups A and B**</a:t>
            </a:r>
          </a:p>
          <a:p>
            <a:r>
              <a:rPr lang="en-US" dirty="0"/>
              <a:t>   - Other electives</a:t>
            </a:r>
            <a:endParaRPr lang="en-US" dirty="0">
              <a:solidFill>
                <a:schemeClr val="accent6">
                  <a:lumMod val="75000"/>
                </a:schemeClr>
              </a:solidFill>
            </a:endParaRPr>
          </a:p>
        </p:txBody>
      </p:sp>
      <p:sp>
        <p:nvSpPr>
          <p:cNvPr id="52" name="TextBox 51">
            <a:extLst>
              <a:ext uri="{FF2B5EF4-FFF2-40B4-BE49-F238E27FC236}">
                <a16:creationId xmlns="" xmlns:a16="http://schemas.microsoft.com/office/drawing/2014/main" id="{0F09BCC9-53A8-4D85-A99F-53B17CB1C41A}"/>
              </a:ext>
            </a:extLst>
          </p:cNvPr>
          <p:cNvSpPr txBox="1"/>
          <p:nvPr/>
        </p:nvSpPr>
        <p:spPr>
          <a:xfrm>
            <a:off x="5702655" y="4077074"/>
            <a:ext cx="821828" cy="276999"/>
          </a:xfrm>
          <a:prstGeom prst="rect">
            <a:avLst/>
          </a:prstGeom>
          <a:noFill/>
        </p:spPr>
        <p:txBody>
          <a:bodyPr wrap="none" rtlCol="0">
            <a:spAutoFit/>
          </a:bodyPr>
          <a:lstStyle/>
          <a:p>
            <a:r>
              <a:rPr lang="en-US" sz="1200" dirty="0"/>
              <a:t>(Genetics)</a:t>
            </a:r>
          </a:p>
        </p:txBody>
      </p:sp>
      <p:sp>
        <p:nvSpPr>
          <p:cNvPr id="53" name="TextBox 52">
            <a:extLst>
              <a:ext uri="{FF2B5EF4-FFF2-40B4-BE49-F238E27FC236}">
                <a16:creationId xmlns="" xmlns:a16="http://schemas.microsoft.com/office/drawing/2014/main" id="{814A62A2-D811-4BDF-B660-357ABA3D7D85}"/>
              </a:ext>
            </a:extLst>
          </p:cNvPr>
          <p:cNvSpPr txBox="1"/>
          <p:nvPr/>
        </p:nvSpPr>
        <p:spPr>
          <a:xfrm>
            <a:off x="6319093" y="4357025"/>
            <a:ext cx="755143" cy="276999"/>
          </a:xfrm>
          <a:prstGeom prst="rect">
            <a:avLst/>
          </a:prstGeom>
          <a:noFill/>
        </p:spPr>
        <p:txBody>
          <a:bodyPr wrap="none" rtlCol="0">
            <a:spAutoFit/>
          </a:bodyPr>
          <a:lstStyle/>
          <a:p>
            <a:r>
              <a:rPr lang="en-US" sz="1200" dirty="0"/>
              <a:t>(Ecology)</a:t>
            </a:r>
          </a:p>
        </p:txBody>
      </p:sp>
      <p:sp>
        <p:nvSpPr>
          <p:cNvPr id="54" name="TextBox 53">
            <a:extLst>
              <a:ext uri="{FF2B5EF4-FFF2-40B4-BE49-F238E27FC236}">
                <a16:creationId xmlns="" xmlns:a16="http://schemas.microsoft.com/office/drawing/2014/main" id="{AFCA39CC-9210-4F2A-B4CF-92853FFB0EAB}"/>
              </a:ext>
            </a:extLst>
          </p:cNvPr>
          <p:cNvSpPr txBox="1"/>
          <p:nvPr/>
        </p:nvSpPr>
        <p:spPr>
          <a:xfrm>
            <a:off x="5662513" y="4622873"/>
            <a:ext cx="790601" cy="276999"/>
          </a:xfrm>
          <a:prstGeom prst="rect">
            <a:avLst/>
          </a:prstGeom>
          <a:noFill/>
        </p:spPr>
        <p:txBody>
          <a:bodyPr wrap="none" rtlCol="0">
            <a:spAutoFit/>
          </a:bodyPr>
          <a:lstStyle/>
          <a:p>
            <a:r>
              <a:rPr lang="en-US" sz="1200" dirty="0"/>
              <a:t>(Seminar)</a:t>
            </a:r>
          </a:p>
        </p:txBody>
      </p:sp>
      <p:cxnSp>
        <p:nvCxnSpPr>
          <p:cNvPr id="55" name="Straight Arrow Connector 54">
            <a:extLst>
              <a:ext uri="{FF2B5EF4-FFF2-40B4-BE49-F238E27FC236}">
                <a16:creationId xmlns="" xmlns:a16="http://schemas.microsoft.com/office/drawing/2014/main" id="{52F0BE21-ECB2-488E-BA4E-70AC9FE5B93E}"/>
              </a:ext>
            </a:extLst>
          </p:cNvPr>
          <p:cNvCxnSpPr>
            <a:cxnSpLocks/>
          </p:cNvCxnSpPr>
          <p:nvPr/>
        </p:nvCxnSpPr>
        <p:spPr>
          <a:xfrm>
            <a:off x="4091950" y="4477913"/>
            <a:ext cx="1020824" cy="1611216"/>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33775255-A9B6-4ABC-B37D-A78F3332E957}"/>
              </a:ext>
            </a:extLst>
          </p:cNvPr>
          <p:cNvSpPr txBox="1"/>
          <p:nvPr/>
        </p:nvSpPr>
        <p:spPr>
          <a:xfrm>
            <a:off x="772950" y="3764752"/>
            <a:ext cx="2355251" cy="954107"/>
          </a:xfrm>
          <a:prstGeom prst="rect">
            <a:avLst/>
          </a:prstGeom>
          <a:noFill/>
        </p:spPr>
        <p:txBody>
          <a:bodyPr wrap="square" rtlCol="0">
            <a:spAutoFit/>
          </a:bodyPr>
          <a:lstStyle/>
          <a:p>
            <a:r>
              <a:rPr lang="en-US" sz="1400" dirty="0"/>
              <a:t>Note: Biochemistry (Chem 436A/B) does </a:t>
            </a:r>
            <a:r>
              <a:rPr lang="en-US" sz="1400" u="sng" dirty="0"/>
              <a:t>NOT</a:t>
            </a:r>
            <a:r>
              <a:rPr lang="en-US" sz="1400" dirty="0"/>
              <a:t> count toward Biology </a:t>
            </a:r>
            <a:r>
              <a:rPr lang="en-US" sz="1400" u="sng" dirty="0"/>
              <a:t>BA</a:t>
            </a:r>
            <a:r>
              <a:rPr lang="en-US" sz="1400" dirty="0"/>
              <a:t> upper division electives…only for BS</a:t>
            </a:r>
          </a:p>
        </p:txBody>
      </p:sp>
      <p:sp>
        <p:nvSpPr>
          <p:cNvPr id="57" name="TextBox 56">
            <a:extLst>
              <a:ext uri="{FF2B5EF4-FFF2-40B4-BE49-F238E27FC236}">
                <a16:creationId xmlns="" xmlns:a16="http://schemas.microsoft.com/office/drawing/2014/main" id="{462E8B14-AE6D-41EC-A4B0-ACA9DB36837A}"/>
              </a:ext>
            </a:extLst>
          </p:cNvPr>
          <p:cNvSpPr txBox="1"/>
          <p:nvPr/>
        </p:nvSpPr>
        <p:spPr>
          <a:xfrm>
            <a:off x="772950" y="4900523"/>
            <a:ext cx="4024578" cy="1631216"/>
          </a:xfrm>
          <a:prstGeom prst="rect">
            <a:avLst/>
          </a:prstGeom>
          <a:noFill/>
        </p:spPr>
        <p:txBody>
          <a:bodyPr wrap="square" rtlCol="0">
            <a:spAutoFit/>
          </a:bodyPr>
          <a:lstStyle/>
          <a:p>
            <a:r>
              <a:rPr lang="en-US" dirty="0"/>
              <a:t>** Group A and B Biology courses</a:t>
            </a:r>
          </a:p>
          <a:p>
            <a:r>
              <a:rPr lang="en-US" dirty="0"/>
              <a:t>Group A: Biol 319, 354, 431</a:t>
            </a:r>
          </a:p>
          <a:p>
            <a:r>
              <a:rPr lang="en-US" dirty="0"/>
              <a:t>Group B: Biol 320, 331, 335, 340, 342, 420, 424, 440, 516, 517, 524, </a:t>
            </a:r>
            <a:r>
              <a:rPr lang="en-US" dirty="0" smtClean="0"/>
              <a:t>573</a:t>
            </a:r>
          </a:p>
          <a:p>
            <a:r>
              <a:rPr lang="en-US" sz="1400" dirty="0" smtClean="0"/>
              <a:t>If you have trouble getting a Group B course, please see Drs. Chao or </a:t>
            </a:r>
            <a:r>
              <a:rPr lang="en-US" sz="1400" dirty="0" err="1" smtClean="0"/>
              <a:t>Dodsworth</a:t>
            </a:r>
            <a:r>
              <a:rPr lang="en-US" sz="1400" dirty="0" smtClean="0"/>
              <a:t> about possible waivers</a:t>
            </a:r>
            <a:endParaRPr lang="en-US" sz="1400" dirty="0"/>
          </a:p>
        </p:txBody>
      </p:sp>
      <p:sp>
        <p:nvSpPr>
          <p:cNvPr id="59" name="TextBox 58">
            <a:extLst>
              <a:ext uri="{FF2B5EF4-FFF2-40B4-BE49-F238E27FC236}">
                <a16:creationId xmlns="" xmlns:a16="http://schemas.microsoft.com/office/drawing/2014/main" id="{8BBBDC92-1B97-4732-A118-CC1CC642926D}"/>
              </a:ext>
            </a:extLst>
          </p:cNvPr>
          <p:cNvSpPr txBox="1"/>
          <p:nvPr/>
        </p:nvSpPr>
        <p:spPr>
          <a:xfrm>
            <a:off x="857723" y="6543751"/>
            <a:ext cx="7003777" cy="307777"/>
          </a:xfrm>
          <a:prstGeom prst="rect">
            <a:avLst/>
          </a:prstGeom>
          <a:noFill/>
        </p:spPr>
        <p:txBody>
          <a:bodyPr wrap="none" rtlCol="0">
            <a:spAutoFit/>
          </a:bodyPr>
          <a:lstStyle/>
          <a:p>
            <a:r>
              <a:rPr lang="en-US" sz="1400" dirty="0">
                <a:hlinkClick r:id="rId2"/>
              </a:rPr>
              <a:t>http://</a:t>
            </a:r>
            <a:r>
              <a:rPr lang="en-US" sz="1400" dirty="0" smtClean="0">
                <a:hlinkClick r:id="rId2"/>
              </a:rPr>
              <a:t>bulletin.csusb.edu/colleges-schools-departments/natural-sciences/biology/biology-ba/</a:t>
            </a:r>
            <a:endParaRPr lang="en-US" sz="1400" dirty="0"/>
          </a:p>
        </p:txBody>
      </p:sp>
    </p:spTree>
    <p:extLst>
      <p:ext uri="{BB962C8B-B14F-4D97-AF65-F5344CB8AC3E}">
        <p14:creationId xmlns:p14="http://schemas.microsoft.com/office/powerpoint/2010/main" val="35312341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8191</TotalTime>
  <Words>3041</Words>
  <Application>Microsoft Office PowerPoint</Application>
  <PresentationFormat>On-screen Show (4:3)</PresentationFormat>
  <Paragraphs>480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dc:creator>
  <cp:lastModifiedBy>jeremy</cp:lastModifiedBy>
  <cp:revision>125</cp:revision>
  <cp:lastPrinted>2020-01-07T16:53:21Z</cp:lastPrinted>
  <dcterms:created xsi:type="dcterms:W3CDTF">2015-05-10T22:35:23Z</dcterms:created>
  <dcterms:modified xsi:type="dcterms:W3CDTF">2020-03-10T04:11:54Z</dcterms:modified>
</cp:coreProperties>
</file>