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1"/>
  </p:notesMasterIdLst>
  <p:handoutMasterIdLst>
    <p:handoutMasterId r:id="rId22"/>
  </p:handoutMasterIdLst>
  <p:sldIdLst>
    <p:sldId id="256" r:id="rId5"/>
    <p:sldId id="269" r:id="rId6"/>
    <p:sldId id="270" r:id="rId7"/>
    <p:sldId id="271" r:id="rId8"/>
    <p:sldId id="257" r:id="rId9"/>
    <p:sldId id="272" r:id="rId10"/>
    <p:sldId id="258" r:id="rId11"/>
    <p:sldId id="267" r:id="rId12"/>
    <p:sldId id="259" r:id="rId13"/>
    <p:sldId id="268" r:id="rId14"/>
    <p:sldId id="260" r:id="rId15"/>
    <p:sldId id="261" r:id="rId16"/>
    <p:sldId id="262" r:id="rId17"/>
    <p:sldId id="274" r:id="rId18"/>
    <p:sldId id="275" r:id="rId19"/>
    <p:sldId id="26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EFFB7"/>
    <a:srgbClr val="E15A00"/>
    <a:srgbClr val="E8916D"/>
    <a:srgbClr val="E86A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p:scale>
          <a:sx n="65" d="100"/>
          <a:sy n="65" d="100"/>
        </p:scale>
        <p:origin x="-1064" y="-320"/>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48FBE8-1A83-2F44-A88D-C5660A195DBE}" type="datetime1">
              <a:rPr lang="en-US" smtClean="0"/>
              <a:t>9/26/14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12CF33-E0E9-E24E-ABB5-575B33E964A6}" type="slidenum">
              <a:rPr lang="en-US" smtClean="0"/>
              <a:t>‹#›</a:t>
            </a:fld>
            <a:endParaRPr lang="en-US" dirty="0"/>
          </a:p>
        </p:txBody>
      </p:sp>
    </p:spTree>
    <p:extLst>
      <p:ext uri="{BB962C8B-B14F-4D97-AF65-F5344CB8AC3E}">
        <p14:creationId xmlns:p14="http://schemas.microsoft.com/office/powerpoint/2010/main" val="1558861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E4C88C-BAEA-2246-8ADB-A5B4B25677A2}" type="datetime1">
              <a:rPr lang="en-US" smtClean="0"/>
              <a:t>9/26/14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76DA69-BAE6-134D-9749-48D25164256E}" type="slidenum">
              <a:rPr lang="en-US" smtClean="0"/>
              <a:t>‹#›</a:t>
            </a:fld>
            <a:endParaRPr lang="en-US" dirty="0"/>
          </a:p>
        </p:txBody>
      </p:sp>
    </p:spTree>
    <p:extLst>
      <p:ext uri="{BB962C8B-B14F-4D97-AF65-F5344CB8AC3E}">
        <p14:creationId xmlns:p14="http://schemas.microsoft.com/office/powerpoint/2010/main" val="36273933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se are some s</a:t>
            </a:r>
            <a:r>
              <a:rPr lang="en-US" dirty="0" smtClean="0"/>
              <a:t>uggestions that work for intermediate</a:t>
            </a:r>
            <a:r>
              <a:rPr lang="en-US" baseline="0" dirty="0" smtClean="0"/>
              <a:t> and middle school.  There are other instructional methods that guide student’s to the necessary format for opinion pieces and making arguments.  Model=model-model then </a:t>
            </a:r>
            <a:r>
              <a:rPr lang="en-US" baseline="0" smtClean="0"/>
              <a:t>gradual release.</a:t>
            </a:r>
            <a:endParaRPr lang="en-US" dirty="0"/>
          </a:p>
        </p:txBody>
      </p:sp>
      <p:sp>
        <p:nvSpPr>
          <p:cNvPr id="4" name="Slide Number Placeholder 3"/>
          <p:cNvSpPr>
            <a:spLocks noGrp="1"/>
          </p:cNvSpPr>
          <p:nvPr>
            <p:ph type="sldNum" sz="quarter" idx="10"/>
          </p:nvPr>
        </p:nvSpPr>
        <p:spPr/>
        <p:txBody>
          <a:bodyPr/>
          <a:lstStyle/>
          <a:p>
            <a:fld id="{F076DA69-BAE6-134D-9749-48D25164256E}" type="slidenum">
              <a:rPr lang="en-US" smtClean="0"/>
              <a:t>1</a:t>
            </a:fld>
            <a:endParaRPr lang="en-US" dirty="0"/>
          </a:p>
        </p:txBody>
      </p:sp>
    </p:spTree>
    <p:extLst>
      <p:ext uri="{BB962C8B-B14F-4D97-AF65-F5344CB8AC3E}">
        <p14:creationId xmlns:p14="http://schemas.microsoft.com/office/powerpoint/2010/main" val="89697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6DA69-BAE6-134D-9749-48D25164256E}" type="slidenum">
              <a:rPr lang="en-US" smtClean="0"/>
              <a:t>9</a:t>
            </a:fld>
            <a:endParaRPr lang="en-US" dirty="0"/>
          </a:p>
        </p:txBody>
      </p:sp>
    </p:spTree>
    <p:extLst>
      <p:ext uri="{BB962C8B-B14F-4D97-AF65-F5344CB8AC3E}">
        <p14:creationId xmlns:p14="http://schemas.microsoft.com/office/powerpoint/2010/main" val="291872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6DA69-BAE6-134D-9749-48D25164256E}" type="slidenum">
              <a:rPr lang="en-US" smtClean="0"/>
              <a:t>10</a:t>
            </a:fld>
            <a:endParaRPr lang="en-US" dirty="0"/>
          </a:p>
        </p:txBody>
      </p:sp>
    </p:spTree>
    <p:extLst>
      <p:ext uri="{BB962C8B-B14F-4D97-AF65-F5344CB8AC3E}">
        <p14:creationId xmlns:p14="http://schemas.microsoft.com/office/powerpoint/2010/main" val="33651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Andrea Street Lit Center  5/24/12</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Andrea Street Lit Center  5/24/12</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Andrea Street Lit Center  5/24/12</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Andrea Street Lit Center  5/24/12</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Andrea Street Lit Center  5/24/12</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Andrea Street Lit Center  5/24/12</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Andrea Street Lit Center  5/24/12</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Andrea Street Lit Center  5/24/12</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Andrea Street Lit Center  5/24/12</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Andrea Street Lit Center  5/24/12</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Andrea Street Lit Center  5/24/12</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w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5429"/>
            <a:ext cx="7772400" cy="3165021"/>
          </a:xfrm>
        </p:spPr>
        <p:txBody>
          <a:bodyPr>
            <a:normAutofit fontScale="90000"/>
          </a:bodyPr>
          <a:lstStyle/>
          <a:p>
            <a:r>
              <a:rPr lang="en-US" b="1" i="1" dirty="0" smtClean="0"/>
              <a:t>Steps to Writing a Persuasive Essay</a:t>
            </a:r>
            <a:br>
              <a:rPr lang="en-US" b="1" i="1" dirty="0" smtClean="0"/>
            </a:br>
            <a:r>
              <a:rPr lang="en-US" b="1" i="1" dirty="0" smtClean="0"/>
              <a:t>Lit Center Mini Lesson</a:t>
            </a:r>
            <a:br>
              <a:rPr lang="en-US" b="1" i="1" dirty="0" smtClean="0"/>
            </a:br>
            <a:r>
              <a:rPr lang="en-US" sz="2800" b="1" i="1" dirty="0" smtClean="0"/>
              <a:t>FALL  2013</a:t>
            </a:r>
            <a:r>
              <a:rPr lang="en-US" b="1" i="1" dirty="0" smtClean="0"/>
              <a:t/>
            </a:r>
            <a:br>
              <a:rPr lang="en-US" b="1" i="1" dirty="0" smtClean="0"/>
            </a:br>
            <a:endParaRPr lang="en-US" b="1" i="1" dirty="0"/>
          </a:p>
        </p:txBody>
      </p:sp>
      <p:sp>
        <p:nvSpPr>
          <p:cNvPr id="3" name="Subtitle 2"/>
          <p:cNvSpPr>
            <a:spLocks noGrp="1"/>
          </p:cNvSpPr>
          <p:nvPr>
            <p:ph type="subTitle" idx="1"/>
          </p:nvPr>
        </p:nvSpPr>
        <p:spPr/>
        <p:txBody>
          <a:bodyPr>
            <a:normAutofit/>
          </a:bodyPr>
          <a:lstStyle/>
          <a:p>
            <a:endParaRPr lang="en-US" dirty="0" smtClean="0">
              <a:solidFill>
                <a:schemeClr val="tx2">
                  <a:lumMod val="50000"/>
                </a:schemeClr>
              </a:solidFill>
            </a:endParaRPr>
          </a:p>
          <a:p>
            <a:endParaRPr lang="en-US" dirty="0">
              <a:solidFill>
                <a:schemeClr val="tx2">
                  <a:lumMod val="50000"/>
                </a:schemeClr>
              </a:solidFill>
            </a:endParaRPr>
          </a:p>
          <a:p>
            <a:endParaRPr lang="en-US" dirty="0">
              <a:solidFill>
                <a:schemeClr val="tx2">
                  <a:lumMod val="50000"/>
                </a:schemeClr>
              </a:solidFill>
            </a:endParaRPr>
          </a:p>
          <a:p>
            <a:endParaRPr lang="en-US" dirty="0">
              <a:solidFill>
                <a:schemeClr val="tx2">
                  <a:lumMod val="50000"/>
                </a:schemeClr>
              </a:solidFill>
            </a:endParaRPr>
          </a:p>
          <a:p>
            <a:endParaRPr lang="en-US" dirty="0" smtClean="0">
              <a:solidFill>
                <a:schemeClr val="tx2">
                  <a:lumMod val="50000"/>
                </a:schemeClr>
              </a:solidFill>
            </a:endParaRPr>
          </a:p>
          <a:p>
            <a:endParaRPr lang="en-US" dirty="0">
              <a:solidFill>
                <a:schemeClr val="tx2">
                  <a:lumMod val="50000"/>
                </a:schemeClr>
              </a:solidFill>
            </a:endParaRPr>
          </a:p>
        </p:txBody>
      </p:sp>
      <p:sp>
        <p:nvSpPr>
          <p:cNvPr id="5" name="Slide Number Placeholder 4"/>
          <p:cNvSpPr>
            <a:spLocks noGrp="1"/>
          </p:cNvSpPr>
          <p:nvPr>
            <p:ph type="sldNum" sz="quarter" idx="12"/>
          </p:nvPr>
        </p:nvSpPr>
        <p:spPr/>
        <p:txBody>
          <a:bodyPr/>
          <a:lstStyle/>
          <a:p>
            <a:fld id="{AF88E988-FB04-AB4E-BE5A-59F242AF7F7A}" type="slidenum">
              <a:rPr lang="en-US" smtClean="0"/>
              <a:t>1</a:t>
            </a:fld>
            <a:endParaRPr lang="en-US" dirty="0"/>
          </a:p>
        </p:txBody>
      </p:sp>
      <p:pic>
        <p:nvPicPr>
          <p:cNvPr id="6" name="Picture 5" descr="BU0053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728567"/>
            <a:ext cx="3121158" cy="2901702"/>
          </a:xfrm>
          <a:prstGeom prst="rect">
            <a:avLst/>
          </a:prstGeom>
        </p:spPr>
      </p:pic>
      <p:pic>
        <p:nvPicPr>
          <p:cNvPr id="7" name="Picture 6" descr="skd188256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9689" y="2772798"/>
            <a:ext cx="3666751" cy="3142494"/>
          </a:xfrm>
          <a:prstGeom prst="rect">
            <a:avLst/>
          </a:prstGeom>
        </p:spPr>
      </p:pic>
      <p:pic>
        <p:nvPicPr>
          <p:cNvPr id="8" name="Picture 2" descr="C:\Users\class\AppData\Local\Microsoft\Windows\Temporary Internet Files\Content.IE5\PT0A2MH3\MC900088622[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0356" y="2496306"/>
            <a:ext cx="3087844" cy="314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28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2250"/>
            <a:ext cx="8229600" cy="6499225"/>
          </a:xfrm>
        </p:spPr>
        <p:txBody>
          <a:bodyPr/>
          <a:lstStyle/>
          <a:p>
            <a:pPr>
              <a:buClr>
                <a:srgbClr val="000090"/>
              </a:buClr>
              <a:buFont typeface="Wingdings" charset="2"/>
              <a:buChar char="u"/>
            </a:pPr>
            <a:r>
              <a:rPr lang="en-US" dirty="0" smtClean="0"/>
              <a:t>Commit to a position/prioritize</a:t>
            </a:r>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10</a:t>
            </a:fld>
            <a:endParaRPr lang="en-US" dirty="0"/>
          </a:p>
        </p:txBody>
      </p:sp>
      <p:sp>
        <p:nvSpPr>
          <p:cNvPr id="6" name="Title 1"/>
          <p:cNvSpPr txBox="1">
            <a:spLocks/>
          </p:cNvSpPr>
          <p:nvPr/>
        </p:nvSpPr>
        <p:spPr>
          <a:xfrm>
            <a:off x="685800" y="333376"/>
            <a:ext cx="7772400" cy="603249"/>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p>
          <a:p>
            <a:pPr algn="l"/>
            <a:endParaRPr lang="en-US" i="1" dirty="0"/>
          </a:p>
        </p:txBody>
      </p:sp>
      <p:sp>
        <p:nvSpPr>
          <p:cNvPr id="7" name="Subtitle 2"/>
          <p:cNvSpPr txBox="1">
            <a:spLocks/>
          </p:cNvSpPr>
          <p:nvPr/>
        </p:nvSpPr>
        <p:spPr>
          <a:xfrm>
            <a:off x="1111250" y="1190625"/>
            <a:ext cx="6661150" cy="49053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           </a:t>
            </a:r>
            <a:endParaRPr lang="en-US" dirty="0"/>
          </a:p>
        </p:txBody>
      </p:sp>
      <p:sp>
        <p:nvSpPr>
          <p:cNvPr id="9"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88E988-FB04-AB4E-BE5A-59F242AF7F7A}" type="slidenum">
              <a:rPr lang="en-US" smtClean="0"/>
              <a:pPr/>
              <a:t>10</a:t>
            </a:fld>
            <a:endParaRPr lang="en-US" dirty="0"/>
          </a:p>
        </p:txBody>
      </p:sp>
      <p:cxnSp>
        <p:nvCxnSpPr>
          <p:cNvPr id="10" name="Straight Connector 9"/>
          <p:cNvCxnSpPr>
            <a:stCxn id="7" idx="0"/>
            <a:endCxn id="7" idx="2"/>
          </p:cNvCxnSpPr>
          <p:nvPr/>
        </p:nvCxnSpPr>
        <p:spPr>
          <a:xfrm>
            <a:off x="4441825" y="1190625"/>
            <a:ext cx="0" cy="49053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111250" y="2124651"/>
            <a:ext cx="666115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flipH="1">
            <a:off x="1397000" y="1508125"/>
            <a:ext cx="6375400" cy="646331"/>
          </a:xfrm>
          <a:prstGeom prst="rect">
            <a:avLst/>
          </a:prstGeom>
          <a:noFill/>
        </p:spPr>
        <p:txBody>
          <a:bodyPr wrap="square" rtlCol="0">
            <a:spAutoFit/>
          </a:bodyPr>
          <a:lstStyle/>
          <a:p>
            <a:pPr algn="ctr"/>
            <a:r>
              <a:rPr lang="en-US" sz="3200" b="1" dirty="0" smtClean="0"/>
              <a:t> </a:t>
            </a:r>
            <a:r>
              <a:rPr lang="en-US" sz="3600" b="1" dirty="0" smtClean="0">
                <a:effectLst>
                  <a:glow rad="101600">
                    <a:schemeClr val="accent2">
                      <a:alpha val="75000"/>
                    </a:schemeClr>
                  </a:glow>
                </a:effectLst>
              </a:rPr>
              <a:t>Positives</a:t>
            </a:r>
            <a:r>
              <a:rPr lang="en-US" sz="2800" dirty="0" smtClean="0"/>
              <a:t>  </a:t>
            </a:r>
            <a:r>
              <a:rPr lang="en-US" dirty="0" smtClean="0"/>
              <a:t>                                  </a:t>
            </a:r>
            <a:r>
              <a:rPr lang="en-US" sz="3200" b="1" dirty="0" smtClean="0"/>
              <a:t>Negatives</a:t>
            </a:r>
            <a:endParaRPr lang="en-US" sz="3200" b="1" dirty="0"/>
          </a:p>
        </p:txBody>
      </p:sp>
      <p:sp>
        <p:nvSpPr>
          <p:cNvPr id="13" name="TextBox 12"/>
          <p:cNvSpPr txBox="1"/>
          <p:nvPr/>
        </p:nvSpPr>
        <p:spPr>
          <a:xfrm>
            <a:off x="1241424" y="2158921"/>
            <a:ext cx="2695576" cy="3970318"/>
          </a:xfrm>
          <a:prstGeom prst="rect">
            <a:avLst/>
          </a:prstGeom>
          <a:solidFill>
            <a:schemeClr val="accent3">
              <a:lumMod val="20000"/>
              <a:lumOff val="80000"/>
            </a:schemeClr>
          </a:solidFill>
          <a:ln w="28575" cmpd="sng">
            <a:solidFill>
              <a:srgbClr val="000090"/>
            </a:solidFill>
          </a:ln>
        </p:spPr>
        <p:txBody>
          <a:bodyPr wrap="square" rtlCol="0">
            <a:spAutoFit/>
          </a:bodyPr>
          <a:lstStyle/>
          <a:p>
            <a:pPr marL="457200" indent="-457200">
              <a:buFont typeface="Wingdings" charset="0"/>
              <a:buChar char="é"/>
            </a:pPr>
            <a:r>
              <a:rPr lang="en-US" sz="2800" dirty="0" smtClean="0">
                <a:latin typeface="Handwriting - Dakota"/>
                <a:ea typeface="Wingdings"/>
                <a:cs typeface="Handwriting - Dakota"/>
                <a:sym typeface="Wingdings"/>
              </a:rPr>
              <a:t>GPA      5  </a:t>
            </a:r>
          </a:p>
          <a:p>
            <a:pPr marL="457200" indent="-457200">
              <a:buFont typeface="Wingdings" charset="0"/>
              <a:buChar char="é"/>
            </a:pPr>
            <a:r>
              <a:rPr lang="en-US" sz="2800" dirty="0" smtClean="0">
                <a:latin typeface="Handwriting - Dakota"/>
                <a:ea typeface="Wingdings"/>
                <a:cs typeface="Handwriting - Dakota"/>
                <a:sym typeface="Wingdings"/>
              </a:rPr>
              <a:t>CAHSEE  </a:t>
            </a:r>
            <a:r>
              <a:rPr lang="en-US" sz="2800" b="1" dirty="0" smtClean="0">
                <a:latin typeface="Handwriting - Dakota"/>
                <a:ea typeface="Wingdings"/>
                <a:cs typeface="Handwriting - Dakota"/>
                <a:sym typeface="Wingdings"/>
              </a:rPr>
              <a:t>2</a:t>
            </a:r>
            <a:r>
              <a:rPr lang="en-US" sz="2800" dirty="0" smtClean="0">
                <a:latin typeface="Handwriting - Dakota"/>
                <a:ea typeface="Wingdings"/>
                <a:cs typeface="Handwriting - Dakota"/>
                <a:sym typeface="Wingdings"/>
              </a:rPr>
              <a:t> </a:t>
            </a:r>
          </a:p>
          <a:p>
            <a:pPr marL="457200" indent="-457200">
              <a:buFont typeface="Zapf Dingbats" charset="0"/>
              <a:buChar char="✚"/>
            </a:pPr>
            <a:r>
              <a:rPr lang="en-US" sz="2800" dirty="0" smtClean="0">
                <a:latin typeface="Handwriting - Dakota"/>
                <a:ea typeface="Wingdings"/>
                <a:cs typeface="Handwriting - Dakota"/>
                <a:sym typeface="Wingdings"/>
              </a:rPr>
              <a:t>Missing   </a:t>
            </a:r>
            <a:r>
              <a:rPr lang="en-US" sz="2800" dirty="0">
                <a:latin typeface="Handwriting - Dakota"/>
                <a:ea typeface="Wingdings"/>
                <a:cs typeface="Handwriting - Dakota"/>
                <a:sym typeface="Wingdings"/>
              </a:rPr>
              <a:t>3</a:t>
            </a:r>
            <a:r>
              <a:rPr lang="en-US" sz="2800" dirty="0" smtClean="0">
                <a:latin typeface="Handwriting - Dakota"/>
                <a:ea typeface="Wingdings"/>
                <a:cs typeface="Handwriting - Dakota"/>
                <a:sym typeface="Wingdings"/>
              </a:rPr>
              <a:t>  	units</a:t>
            </a:r>
          </a:p>
          <a:p>
            <a:pPr marL="457200" indent="-457200">
              <a:buFont typeface="Zapf Dingbats" charset="0"/>
              <a:buChar char="✚"/>
            </a:pPr>
            <a:r>
              <a:rPr lang="en-US" sz="2800" dirty="0" smtClean="0">
                <a:latin typeface="Handwriting - Dakota"/>
                <a:ea typeface="Wingdings"/>
                <a:cs typeface="Handwriting - Dakota"/>
                <a:sym typeface="Wingdings"/>
              </a:rPr>
              <a:t>Happy     </a:t>
            </a:r>
            <a:r>
              <a:rPr lang="en-US" sz="2800" b="1" dirty="0" smtClean="0">
                <a:latin typeface="Handwriting - Dakota"/>
                <a:ea typeface="Wingdings"/>
                <a:cs typeface="Handwriting - Dakota"/>
                <a:sym typeface="Wingdings"/>
              </a:rPr>
              <a:t>6</a:t>
            </a:r>
            <a:endParaRPr lang="en-US" sz="2800" dirty="0" smtClean="0">
              <a:latin typeface="Handwriting - Dakota"/>
              <a:ea typeface="Wingdings"/>
              <a:cs typeface="Handwriting - Dakota"/>
              <a:sym typeface="Wingdings"/>
            </a:endParaRPr>
          </a:p>
          <a:p>
            <a:r>
              <a:rPr lang="en-US" sz="2800" dirty="0">
                <a:latin typeface="Handwriting - Dakota"/>
                <a:ea typeface="Wingdings"/>
                <a:cs typeface="Handwriting - Dakota"/>
                <a:sym typeface="Wingdings"/>
              </a:rPr>
              <a:t> </a:t>
            </a:r>
            <a:r>
              <a:rPr lang="en-US" sz="2800" dirty="0" smtClean="0">
                <a:latin typeface="Handwriting - Dakota"/>
                <a:ea typeface="Wingdings"/>
                <a:cs typeface="Handwriting - Dakota"/>
                <a:sym typeface="Wingdings"/>
              </a:rPr>
              <a:t>    parents</a:t>
            </a:r>
          </a:p>
          <a:p>
            <a:r>
              <a:rPr lang="en-US" sz="2800" dirty="0" smtClean="0">
                <a:latin typeface="Zapf Dingbats"/>
                <a:ea typeface="Zapf Dingbats"/>
                <a:cs typeface="Zapf Dingbats"/>
                <a:sym typeface="Zapf Dingbats"/>
              </a:rPr>
              <a:t>✚</a:t>
            </a:r>
            <a:r>
              <a:rPr lang="en-US" sz="2800" dirty="0">
                <a:latin typeface="Handwriting - Dakota"/>
                <a:ea typeface="Wingdings"/>
                <a:cs typeface="Handwriting - Dakota"/>
                <a:sym typeface="Wingdings"/>
              </a:rPr>
              <a:t> </a:t>
            </a:r>
            <a:r>
              <a:rPr lang="en-US" sz="2800" b="1" dirty="0" smtClean="0">
                <a:effectLst>
                  <a:glow rad="101600">
                    <a:schemeClr val="accent3">
                      <a:alpha val="75000"/>
                    </a:schemeClr>
                  </a:glow>
                </a:effectLst>
                <a:latin typeface="Handwriting - Dakota"/>
                <a:ea typeface="Wingdings"/>
                <a:cs typeface="Handwriting - Dakota"/>
                <a:sym typeface="Wingdings"/>
              </a:rPr>
              <a:t>Graduate </a:t>
            </a:r>
            <a:r>
              <a:rPr lang="en-US" sz="2800" dirty="0" smtClean="0">
                <a:effectLst>
                  <a:glow rad="101600">
                    <a:schemeClr val="accent3">
                      <a:alpha val="75000"/>
                    </a:schemeClr>
                  </a:glow>
                </a:effectLst>
                <a:latin typeface="Handwriting - Dakota"/>
                <a:ea typeface="Wingdings"/>
                <a:cs typeface="Handwriting - Dakota"/>
                <a:sym typeface="Wingdings"/>
              </a:rPr>
              <a:t> </a:t>
            </a:r>
            <a:r>
              <a:rPr lang="en-US" sz="2800" b="1" dirty="0" smtClean="0">
                <a:effectLst>
                  <a:glow rad="101600">
                    <a:schemeClr val="accent3">
                      <a:alpha val="75000"/>
                    </a:schemeClr>
                  </a:glow>
                </a:effectLst>
                <a:latin typeface="Handwriting - Dakota"/>
                <a:ea typeface="Wingdings"/>
                <a:cs typeface="Handwriting - Dakota"/>
                <a:sym typeface="Wingdings"/>
              </a:rPr>
              <a:t>1</a:t>
            </a:r>
          </a:p>
          <a:p>
            <a:r>
              <a:rPr lang="en-US" sz="2800" b="1" dirty="0" smtClean="0">
                <a:effectLst>
                  <a:glow rad="101600">
                    <a:schemeClr val="accent3">
                      <a:alpha val="75000"/>
                    </a:schemeClr>
                  </a:glow>
                </a:effectLst>
                <a:latin typeface="Handwriting - Dakota"/>
                <a:ea typeface="Wingdings"/>
                <a:cs typeface="Handwriting - Dakota"/>
                <a:sym typeface="Wingdings"/>
              </a:rPr>
              <a:t>With class</a:t>
            </a:r>
          </a:p>
          <a:p>
            <a:pPr marL="457200" indent="-457200">
              <a:buFont typeface="Wingdings" charset="0"/>
              <a:buChar char="é"/>
            </a:pPr>
            <a:endParaRPr lang="en-US" sz="2800" dirty="0"/>
          </a:p>
        </p:txBody>
      </p:sp>
      <p:sp>
        <p:nvSpPr>
          <p:cNvPr id="14" name="TextBox 13"/>
          <p:cNvSpPr txBox="1"/>
          <p:nvPr/>
        </p:nvSpPr>
        <p:spPr>
          <a:xfrm>
            <a:off x="4953000" y="2124651"/>
            <a:ext cx="2571750" cy="3877985"/>
          </a:xfrm>
          <a:prstGeom prst="rect">
            <a:avLst/>
          </a:prstGeom>
          <a:noFill/>
        </p:spPr>
        <p:txBody>
          <a:bodyPr wrap="square" rtlCol="0">
            <a:spAutoFit/>
          </a:bodyPr>
          <a:lstStyle/>
          <a:p>
            <a:pPr marL="285750" indent="-285750">
              <a:buFont typeface="Wingdings" charset="0"/>
              <a:buChar char="ê"/>
            </a:pPr>
            <a:r>
              <a:rPr lang="en-US" sz="2400" dirty="0" smtClean="0">
                <a:latin typeface="Handwriting - Dakota"/>
                <a:ea typeface="Wingdings"/>
                <a:cs typeface="Handwriting - Dakota"/>
                <a:sym typeface="Wingdings"/>
              </a:rPr>
              <a:t>Free time</a:t>
            </a:r>
          </a:p>
          <a:p>
            <a:pPr marL="285750" indent="-285750">
              <a:buFont typeface="Wingdings" charset="0"/>
              <a:buChar char="ê"/>
            </a:pPr>
            <a:r>
              <a:rPr lang="en-US" sz="2400" dirty="0" smtClean="0">
                <a:latin typeface="Handwriting - Dakota"/>
                <a:ea typeface="Wingdings"/>
                <a:cs typeface="Handwriting - Dakota"/>
                <a:sym typeface="Wingdings"/>
              </a:rPr>
              <a:t>Time for sports </a:t>
            </a:r>
          </a:p>
          <a:p>
            <a:pPr marL="285750" indent="-285750">
              <a:buFont typeface="Wingdings" charset="0"/>
              <a:buChar char="ê"/>
            </a:pPr>
            <a:r>
              <a:rPr lang="en-US" sz="2400" dirty="0" smtClean="0">
                <a:latin typeface="Handwriting - Dakota"/>
                <a:ea typeface="Wingdings"/>
                <a:cs typeface="Handwriting - Dakota"/>
                <a:sym typeface="Wingdings"/>
              </a:rPr>
              <a:t>Time for job</a:t>
            </a:r>
          </a:p>
          <a:p>
            <a:pPr marL="285750" indent="-285750">
              <a:buFont typeface="Wingdings" charset="0"/>
              <a:buChar char="é"/>
            </a:pPr>
            <a:r>
              <a:rPr lang="en-US" sz="2400" dirty="0" smtClean="0">
                <a:latin typeface="Handwriting - Dakota"/>
                <a:cs typeface="Handwriting - Dakota"/>
                <a:sym typeface="Wingdings"/>
              </a:rPr>
              <a:t>Homework</a:t>
            </a:r>
          </a:p>
          <a:p>
            <a:pPr marL="285750" indent="-285750">
              <a:buFont typeface="Wingdings" charset="0"/>
              <a:buChar char="é"/>
            </a:pPr>
            <a:r>
              <a:rPr lang="en-US" sz="2400" dirty="0" smtClean="0">
                <a:latin typeface="Handwriting - Dakota"/>
                <a:cs typeface="Handwriting - Dakota"/>
                <a:sym typeface="Wingdings"/>
              </a:rPr>
              <a:t>Time in classroom</a:t>
            </a:r>
          </a:p>
          <a:p>
            <a:pPr marL="285750" indent="-285750">
              <a:buFont typeface="Wingdings" charset="0"/>
              <a:buChar char="é"/>
            </a:pPr>
            <a:r>
              <a:rPr lang="en-US" sz="2400" dirty="0" smtClean="0">
                <a:latin typeface="Handwriting - Dakota"/>
                <a:cs typeface="Handwriting - Dakota"/>
                <a:sym typeface="Wingdings"/>
              </a:rPr>
              <a:t>Pissed off parents</a:t>
            </a:r>
          </a:p>
          <a:p>
            <a:endParaRPr lang="en-US" dirty="0" smtClean="0">
              <a:latin typeface="Handwriting - Dakota"/>
              <a:cs typeface="Handwriting - Dakota"/>
              <a:sym typeface="Wingdings"/>
            </a:endParaRPr>
          </a:p>
          <a:p>
            <a:endParaRPr lang="en-US" dirty="0" smtClean="0">
              <a:latin typeface="Handwriting - Dakota"/>
              <a:cs typeface="Handwriting - Dakota"/>
              <a:sym typeface="Wingdings"/>
            </a:endParaRPr>
          </a:p>
          <a:p>
            <a:pPr marL="285750" indent="-285750">
              <a:buFont typeface="Wingdings" charset="0"/>
              <a:buChar char="é"/>
            </a:pPr>
            <a:endParaRPr lang="en-US" dirty="0"/>
          </a:p>
        </p:txBody>
      </p:sp>
    </p:spTree>
    <p:extLst>
      <p:ext uri="{BB962C8B-B14F-4D97-AF65-F5344CB8AC3E}">
        <p14:creationId xmlns:p14="http://schemas.microsoft.com/office/powerpoint/2010/main" val="139454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0858" y="707571"/>
            <a:ext cx="7458632" cy="5016758"/>
          </a:xfrm>
          <a:prstGeom prst="rect">
            <a:avLst/>
          </a:prstGeom>
          <a:noFill/>
          <a:ln>
            <a:solidFill>
              <a:srgbClr val="0000FF"/>
            </a:solidFill>
          </a:ln>
        </p:spPr>
        <p:txBody>
          <a:bodyPr wrap="square" rtlCol="0">
            <a:spAutoFit/>
          </a:bodyPr>
          <a:lstStyle/>
          <a:p>
            <a:pPr marL="571500" indent="-571500">
              <a:buClr>
                <a:srgbClr val="000090"/>
              </a:buClr>
              <a:buFont typeface="Wingdings" charset="2"/>
              <a:buChar char="u"/>
            </a:pPr>
            <a:r>
              <a:rPr lang="en-US" sz="4000" b="1" i="1" dirty="0" smtClean="0"/>
              <a:t>Write an occasion/position</a:t>
            </a:r>
          </a:p>
          <a:p>
            <a:pPr>
              <a:buClr>
                <a:srgbClr val="FF0000"/>
              </a:buClr>
            </a:pPr>
            <a:r>
              <a:rPr lang="en-US" sz="4000" b="1" i="1" dirty="0"/>
              <a:t>s</a:t>
            </a:r>
            <a:r>
              <a:rPr lang="en-US" sz="4000" b="1" i="1" dirty="0" smtClean="0"/>
              <a:t>tatement (topic sentence)</a:t>
            </a:r>
            <a:r>
              <a:rPr lang="en-US" sz="4000" dirty="0" smtClean="0"/>
              <a:t>…… </a:t>
            </a:r>
          </a:p>
          <a:p>
            <a:r>
              <a:rPr lang="en-US" sz="4000" dirty="0" smtClean="0"/>
              <a:t>														</a:t>
            </a:r>
          </a:p>
          <a:p>
            <a:pPr marL="571500" indent="-571500">
              <a:buClr>
                <a:srgbClr val="000090"/>
              </a:buClr>
              <a:buFont typeface="Wingdings" charset="2"/>
              <a:buChar char="ü"/>
            </a:pPr>
            <a:r>
              <a:rPr lang="en-US" sz="4000" dirty="0"/>
              <a:t>w</a:t>
            </a:r>
            <a:r>
              <a:rPr lang="en-US" sz="4000" dirty="0" smtClean="0"/>
              <a:t>hat you are writing</a:t>
            </a:r>
          </a:p>
          <a:p>
            <a:pPr>
              <a:buClr>
                <a:srgbClr val="000090"/>
              </a:buClr>
            </a:pPr>
            <a:r>
              <a:rPr lang="en-US" sz="4000" dirty="0" smtClean="0"/>
              <a:t> about </a:t>
            </a:r>
            <a:r>
              <a:rPr lang="en-US" sz="4000" b="1" i="1" u="sng" dirty="0" smtClean="0"/>
              <a:t>reason  (occasion)</a:t>
            </a:r>
            <a:r>
              <a:rPr lang="en-US" sz="4000" dirty="0" smtClean="0"/>
              <a:t>   </a:t>
            </a:r>
          </a:p>
          <a:p>
            <a:pPr>
              <a:buClr>
                <a:srgbClr val="000090"/>
              </a:buClr>
            </a:pPr>
            <a:r>
              <a:rPr lang="en-US" sz="4000" dirty="0" smtClean="0">
                <a:solidFill>
                  <a:srgbClr val="FF0000"/>
                </a:solidFill>
              </a:rPr>
              <a:t> </a:t>
            </a:r>
            <a:endParaRPr lang="en-US" sz="4000" b="1" i="1" u="sng" dirty="0" smtClean="0">
              <a:solidFill>
                <a:srgbClr val="FF0000"/>
              </a:solidFill>
            </a:endParaRPr>
          </a:p>
          <a:p>
            <a:pPr marL="571500" indent="-571500">
              <a:buClr>
                <a:srgbClr val="000090"/>
              </a:buClr>
              <a:buFont typeface="Wingdings" charset="2"/>
              <a:buChar char="ü"/>
            </a:pPr>
            <a:r>
              <a:rPr lang="en-US" sz="4000" dirty="0" smtClean="0"/>
              <a:t> what you are going to</a:t>
            </a:r>
          </a:p>
          <a:p>
            <a:pPr>
              <a:buClr>
                <a:srgbClr val="FF0000"/>
              </a:buClr>
            </a:pPr>
            <a:r>
              <a:rPr lang="en-US" sz="4000" dirty="0" smtClean="0">
                <a:solidFill>
                  <a:srgbClr val="000090"/>
                </a:solidFill>
              </a:rPr>
              <a:t> </a:t>
            </a:r>
            <a:r>
              <a:rPr lang="en-US" sz="4000" b="1" i="1" u="sng" dirty="0" smtClean="0"/>
              <a:t>prove</a:t>
            </a:r>
            <a:r>
              <a:rPr lang="en-US" sz="4000" b="1" i="1" dirty="0"/>
              <a:t> </a:t>
            </a:r>
            <a:r>
              <a:rPr lang="en-US" sz="4000" b="1" i="1" u="sng" dirty="0"/>
              <a:t> </a:t>
            </a:r>
            <a:r>
              <a:rPr lang="en-US" sz="4000" b="1" i="1" u="sng" dirty="0" smtClean="0"/>
              <a:t>(position)</a:t>
            </a:r>
          </a:p>
        </p:txBody>
      </p:sp>
      <p:sp>
        <p:nvSpPr>
          <p:cNvPr id="4" name="Slide Number Placeholder 3"/>
          <p:cNvSpPr>
            <a:spLocks noGrp="1"/>
          </p:cNvSpPr>
          <p:nvPr>
            <p:ph type="sldNum" sz="quarter" idx="12"/>
          </p:nvPr>
        </p:nvSpPr>
        <p:spPr/>
        <p:txBody>
          <a:bodyPr/>
          <a:lstStyle/>
          <a:p>
            <a:fld id="{2066355A-084C-D24E-9AD2-7E4FC41EA627}" type="slidenum">
              <a:rPr lang="en-US" smtClean="0"/>
              <a:t>11</a:t>
            </a:fld>
            <a:endParaRPr lang="en-US" dirty="0"/>
          </a:p>
        </p:txBody>
      </p:sp>
      <p:pic>
        <p:nvPicPr>
          <p:cNvPr id="5" name="Picture 2" descr="C:\Users\class\AppData\Local\Microsoft\Windows\Temporary Internet Files\Content.IE5\PDFU9L7M\MP90044233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899" y="765302"/>
            <a:ext cx="1614591" cy="386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35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45" y="1016000"/>
            <a:ext cx="7963743" cy="5016758"/>
          </a:xfrm>
          <a:prstGeom prst="rect">
            <a:avLst/>
          </a:prstGeom>
          <a:noFill/>
          <a:ln w="38100" cmpd="sng">
            <a:solidFill>
              <a:srgbClr val="0000FF"/>
            </a:solidFill>
          </a:ln>
        </p:spPr>
        <p:txBody>
          <a:bodyPr wrap="square" rtlCol="0">
            <a:spAutoFit/>
          </a:bodyPr>
          <a:lstStyle/>
          <a:p>
            <a:pPr marL="457200" indent="-457200">
              <a:buClr>
                <a:srgbClr val="000090"/>
              </a:buClr>
              <a:buFont typeface="Wingdings" charset="2"/>
              <a:buChar char="u"/>
            </a:pPr>
            <a:r>
              <a:rPr lang="en-US" sz="3200" b="1" u="sng" dirty="0" smtClean="0">
                <a:solidFill>
                  <a:srgbClr val="000090"/>
                </a:solidFill>
              </a:rPr>
              <a:t>Example </a:t>
            </a:r>
            <a:r>
              <a:rPr lang="en-US" sz="3200" i="1" u="sng" dirty="0" smtClean="0">
                <a:solidFill>
                  <a:srgbClr val="000090"/>
                </a:solidFill>
              </a:rPr>
              <a:t>occasion/position statement:</a:t>
            </a:r>
            <a:endParaRPr lang="en-US" sz="3200" b="1" u="sng" dirty="0" smtClean="0">
              <a:solidFill>
                <a:srgbClr val="000090"/>
              </a:solidFill>
            </a:endParaRPr>
          </a:p>
          <a:p>
            <a:pPr algn="ctr"/>
            <a:endParaRPr lang="en-US" sz="3200" b="1" dirty="0" smtClean="0"/>
          </a:p>
          <a:p>
            <a:pPr algn="ctr"/>
            <a:r>
              <a:rPr lang="en-US" sz="3200" b="1" dirty="0" smtClean="0"/>
              <a:t>I would like to address the School</a:t>
            </a:r>
          </a:p>
          <a:p>
            <a:pPr algn="ctr"/>
            <a:r>
              <a:rPr lang="en-US" sz="3200" b="1" dirty="0" smtClean="0"/>
              <a:t>Board with my belief that the additional </a:t>
            </a:r>
          </a:p>
          <a:p>
            <a:pPr algn="ctr"/>
            <a:r>
              <a:rPr lang="en-US" sz="3200" b="1" dirty="0"/>
              <a:t>r</a:t>
            </a:r>
            <a:r>
              <a:rPr lang="en-US" sz="3200" b="1" dirty="0" smtClean="0"/>
              <a:t>equirements for graduation would only</a:t>
            </a:r>
          </a:p>
          <a:p>
            <a:pPr algn="ctr"/>
            <a:r>
              <a:rPr lang="en-US" sz="3200" b="1" dirty="0" smtClean="0"/>
              <a:t>benefit all students in achieving higher</a:t>
            </a:r>
          </a:p>
          <a:p>
            <a:pPr algn="ctr"/>
            <a:r>
              <a:rPr lang="en-US" sz="3200" b="1" dirty="0"/>
              <a:t>a</a:t>
            </a:r>
            <a:r>
              <a:rPr lang="en-US" sz="3200" b="1" dirty="0" smtClean="0"/>
              <a:t>cademic proficiency. </a:t>
            </a:r>
          </a:p>
          <a:p>
            <a:pPr algn="ctr"/>
            <a:endParaRPr lang="en-US" sz="3200" b="1" dirty="0"/>
          </a:p>
          <a:p>
            <a:pPr algn="ctr"/>
            <a:endParaRPr lang="en-US" sz="3200" b="1" dirty="0" smtClean="0"/>
          </a:p>
          <a:p>
            <a:pPr algn="ctr"/>
            <a:r>
              <a:rPr lang="en-US" sz="3200" b="1" dirty="0" smtClean="0"/>
              <a:t> </a:t>
            </a:r>
          </a:p>
        </p:txBody>
      </p:sp>
      <p:sp>
        <p:nvSpPr>
          <p:cNvPr id="4" name="Slide Number Placeholder 3"/>
          <p:cNvSpPr>
            <a:spLocks noGrp="1"/>
          </p:cNvSpPr>
          <p:nvPr>
            <p:ph type="sldNum" sz="quarter" idx="12"/>
          </p:nvPr>
        </p:nvSpPr>
        <p:spPr/>
        <p:txBody>
          <a:bodyPr/>
          <a:lstStyle/>
          <a:p>
            <a:fld id="{2066355A-084C-D24E-9AD2-7E4FC41EA627}" type="slidenum">
              <a:rPr lang="en-US" smtClean="0"/>
              <a:t>12</a:t>
            </a:fld>
            <a:endParaRPr lang="en-US" dirty="0"/>
          </a:p>
        </p:txBody>
      </p:sp>
    </p:spTree>
    <p:extLst>
      <p:ext uri="{BB962C8B-B14F-4D97-AF65-F5344CB8AC3E}">
        <p14:creationId xmlns:p14="http://schemas.microsoft.com/office/powerpoint/2010/main" val="227695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89389351"/>
              </p:ext>
            </p:extLst>
          </p:nvPr>
        </p:nvGraphicFramePr>
        <p:xfrm>
          <a:off x="593789" y="197945"/>
          <a:ext cx="7551405" cy="6251135"/>
        </p:xfrm>
        <a:graphic>
          <a:graphicData uri="http://schemas.openxmlformats.org/drawingml/2006/table">
            <a:tbl>
              <a:tblPr firstRow="1" bandRow="1">
                <a:tableStyleId>{7DF18680-E054-41AD-8BC1-D1AEF772440D}</a:tableStyleId>
              </a:tblPr>
              <a:tblGrid>
                <a:gridCol w="7551405"/>
              </a:tblGrid>
              <a:tr h="412310">
                <a:tc>
                  <a:txBody>
                    <a:bodyPr/>
                    <a:lstStyle/>
                    <a:p>
                      <a:r>
                        <a:rPr lang="en-US" sz="2000" dirty="0" smtClean="0">
                          <a:solidFill>
                            <a:schemeClr val="tx1"/>
                          </a:solidFill>
                          <a:latin typeface="Arial Rounded MT Bold"/>
                          <a:cs typeface="Arial Rounded MT Bold"/>
                        </a:rPr>
                        <a:t>Occasion/Position</a:t>
                      </a:r>
                      <a:r>
                        <a:rPr lang="en-US" sz="2000" baseline="0" dirty="0" smtClean="0">
                          <a:solidFill>
                            <a:schemeClr val="tx1"/>
                          </a:solidFill>
                          <a:latin typeface="Arial Rounded MT Bold"/>
                          <a:cs typeface="Arial Rounded MT Bold"/>
                        </a:rPr>
                        <a:t> Statement</a:t>
                      </a:r>
                    </a:p>
                    <a:p>
                      <a:r>
                        <a:rPr lang="en-US" dirty="0" smtClean="0">
                          <a:solidFill>
                            <a:schemeClr val="bg2">
                              <a:lumMod val="90000"/>
                            </a:schemeClr>
                          </a:solidFill>
                          <a:latin typeface="Arial Rounded MT Bold"/>
                          <a:cs typeface="Arial Rounded MT Bold"/>
                        </a:rPr>
                        <a:t>                              </a:t>
                      </a:r>
                      <a:r>
                        <a:rPr lang="en-US" dirty="0" smtClean="0">
                          <a:solidFill>
                            <a:schemeClr val="bg2">
                              <a:lumMod val="50000"/>
                            </a:schemeClr>
                          </a:solidFill>
                          <a:latin typeface="Arial Rounded MT Bold"/>
                          <a:cs typeface="Arial Rounded MT Bold"/>
                        </a:rPr>
                        <a:t>Counter Argument</a:t>
                      </a:r>
                      <a:endParaRPr lang="en-US" dirty="0">
                        <a:solidFill>
                          <a:schemeClr val="bg2">
                            <a:lumMod val="50000"/>
                          </a:schemeClr>
                        </a:solidFill>
                        <a:latin typeface="Arial Rounded MT Bold"/>
                        <a:cs typeface="Arial Rounded MT Bold"/>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666372">
                <a:tc>
                  <a:txBody>
                    <a:bodyPr/>
                    <a:lstStyle/>
                    <a:p>
                      <a:r>
                        <a:rPr lang="en-US" sz="1800" b="1" i="0" dirty="0" smtClean="0">
                          <a:latin typeface="Bradley Hand ITC" panose="03070402050302030203" pitchFamily="66" charset="0"/>
                          <a:cs typeface="Arial Rounded MT Bold"/>
                        </a:rPr>
                        <a:t>Transition</a:t>
                      </a:r>
                    </a:p>
                    <a:p>
                      <a:r>
                        <a:rPr lang="en-US" sz="1800" b="1" i="0" dirty="0" smtClean="0">
                          <a:latin typeface="Arial Rounded MT Bold"/>
                          <a:cs typeface="Arial Rounded MT Bold"/>
                        </a:rPr>
                        <a:t>Reason  Detail  Fact</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solidFill>
                      <a:srgbClr val="FFFF00"/>
                    </a:solidFill>
                  </a:tcPr>
                </a:tc>
              </a:tr>
              <a:tr h="676095">
                <a:tc>
                  <a:txBody>
                    <a:bodyPr/>
                    <a:lstStyle/>
                    <a:p>
                      <a:r>
                        <a:rPr lang="en-US" sz="1800" b="1" i="0" dirty="0" smtClean="0">
                          <a:latin typeface="Arial Rounded MT Bold"/>
                          <a:cs typeface="Arial Rounded MT Bold"/>
                        </a:rPr>
                        <a:t>Example, Evidence, Explain</a:t>
                      </a:r>
                    </a:p>
                    <a:p>
                      <a:r>
                        <a:rPr lang="en-US" sz="1800" b="1" i="0" dirty="0" smtClean="0">
                          <a:latin typeface="Arial Rounded MT Bold"/>
                          <a:cs typeface="Arial Rounded MT Bold"/>
                        </a:rPr>
                        <a:t>EEE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solidFill>
                      <a:srgbClr val="FFCCCC"/>
                    </a:solidFill>
                  </a:tcPr>
                </a:tc>
              </a:tr>
              <a:tr h="380784">
                <a:tc>
                  <a:txBody>
                    <a:bodyPr/>
                    <a:lstStyle/>
                    <a:p>
                      <a:r>
                        <a:rPr lang="en-US" sz="1800" b="1" i="0" baseline="0" dirty="0" smtClean="0">
                          <a:latin typeface="Bradley Hand ITC" panose="03070402050302030203" pitchFamily="66" charset="0"/>
                          <a:cs typeface="Arial Rounded MT Bold"/>
                        </a:rPr>
                        <a:t>Transition</a:t>
                      </a:r>
                    </a:p>
                    <a:p>
                      <a:r>
                        <a:rPr lang="en-US" sz="1800" b="1" i="0" baseline="0" dirty="0" smtClean="0">
                          <a:latin typeface="Arial Rounded MT Bold"/>
                          <a:cs typeface="Arial Rounded MT Bold"/>
                        </a:rPr>
                        <a:t>Reason  Detail  Fact</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solidFill>
                      <a:srgbClr val="FFFF00"/>
                    </a:solidFill>
                  </a:tcPr>
                </a:tc>
              </a:tr>
              <a:tr h="0">
                <a:tc>
                  <a:txBody>
                    <a:bodyPr/>
                    <a:lstStyle/>
                    <a:p>
                      <a:endParaRPr lang="en-US" sz="1800" b="1" i="0" dirty="0">
                        <a:latin typeface="Arial Rounded MT Bold"/>
                        <a:cs typeface="Arial Rounded MT Bold"/>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solidFill>
                      <a:srgbClr val="FFFF00"/>
                    </a:solidFill>
                  </a:tcPr>
                </a:tc>
              </a:tr>
              <a:tr h="737598">
                <a:tc>
                  <a:txBody>
                    <a:bodyPr/>
                    <a:lstStyle/>
                    <a:p>
                      <a:r>
                        <a:rPr lang="en-US" sz="1800" b="1" i="0" dirty="0" smtClean="0">
                          <a:latin typeface="Arial Rounded MT Bold"/>
                          <a:cs typeface="Arial Rounded MT Bold"/>
                        </a:rPr>
                        <a:t>EEE</a:t>
                      </a:r>
                    </a:p>
                    <a:p>
                      <a:r>
                        <a:rPr lang="en-US" sz="1800" b="1" i="0" dirty="0" smtClean="0">
                          <a:latin typeface="Arial Rounded MT Bold"/>
                          <a:cs typeface="Arial Rounded MT Bold"/>
                        </a:rPr>
                        <a:t>EEE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solidFill>
                      <a:srgbClr val="FFCCCC"/>
                    </a:solidFill>
                  </a:tcPr>
                </a:tc>
              </a:tr>
              <a:tr h="665871">
                <a:tc>
                  <a:txBody>
                    <a:bodyPr/>
                    <a:lstStyle/>
                    <a:p>
                      <a:r>
                        <a:rPr lang="en-US" sz="1800" b="1" i="0" dirty="0" smtClean="0">
                          <a:latin typeface="Bradley Hand ITC" panose="03070402050302030203" pitchFamily="66" charset="0"/>
                          <a:cs typeface="Arial Rounded MT Bold"/>
                        </a:rPr>
                        <a:t>Transition</a:t>
                      </a:r>
                    </a:p>
                    <a:p>
                      <a:r>
                        <a:rPr lang="en-US" sz="1800" b="1" i="0" dirty="0" smtClean="0">
                          <a:latin typeface="Arial Rounded MT Bold"/>
                          <a:cs typeface="Arial Rounded MT Bold"/>
                        </a:rPr>
                        <a:t>Reason  Detail  Fact</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solidFill>
                      <a:srgbClr val="FFFF00"/>
                    </a:solidFill>
                  </a:tcPr>
                </a:tc>
              </a:tr>
              <a:tr h="815926">
                <a:tc>
                  <a:txBody>
                    <a:bodyPr/>
                    <a:lstStyle/>
                    <a:p>
                      <a:r>
                        <a:rPr lang="en-US" sz="1800" b="1" i="0" dirty="0" smtClean="0">
                          <a:latin typeface="Arial Rounded MT Bold"/>
                          <a:cs typeface="Arial Rounded MT Bold"/>
                        </a:rPr>
                        <a:t>EEE</a:t>
                      </a:r>
                    </a:p>
                    <a:p>
                      <a:r>
                        <a:rPr lang="en-US" sz="1800" b="1" i="0" dirty="0" smtClean="0">
                          <a:latin typeface="Arial Rounded MT Bold"/>
                          <a:cs typeface="Arial Rounded MT Bold"/>
                        </a:rPr>
                        <a:t>EEE</a:t>
                      </a:r>
                    </a:p>
                    <a:p>
                      <a:endParaRPr lang="en-US" sz="1800" b="1" i="0" dirty="0" smtClean="0">
                        <a:latin typeface="Arial Rounded MT Bold"/>
                        <a:cs typeface="Arial Rounded MT Bold"/>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solidFill>
                      <a:srgbClr val="FFCCCC"/>
                    </a:solidFill>
                  </a:tcPr>
                </a:tc>
              </a:tr>
              <a:tr h="666372">
                <a:tc>
                  <a:txBody>
                    <a:bodyPr/>
                    <a:lstStyle/>
                    <a:p>
                      <a:r>
                        <a:rPr lang="en-US" sz="1800" b="1" i="0" dirty="0" smtClean="0">
                          <a:latin typeface="Arial Rounded MT Bold"/>
                          <a:cs typeface="Arial Rounded MT Bold"/>
                        </a:rPr>
                        <a:t>Conclusion:</a:t>
                      </a:r>
                    </a:p>
                    <a:p>
                      <a:r>
                        <a:rPr lang="en-US" sz="1800" b="1" i="0" dirty="0" smtClean="0">
                          <a:latin typeface="Arial Rounded MT Bold"/>
                          <a:cs typeface="Arial Rounded MT Bold"/>
                        </a:rPr>
                        <a:t>Restate topic/Summary of  Reasons</a:t>
                      </a:r>
                    </a:p>
                    <a:p>
                      <a:r>
                        <a:rPr lang="en-US" sz="1800" b="1" i="0" dirty="0" smtClean="0">
                          <a:latin typeface="Arial Rounded MT Bold"/>
                          <a:cs typeface="Arial Rounded MT Bold"/>
                        </a:rPr>
                        <a:t>                            </a:t>
                      </a:r>
                      <a:r>
                        <a:rPr lang="en-US" sz="1800" b="1" i="0" dirty="0" smtClean="0">
                          <a:solidFill>
                            <a:schemeClr val="accent4"/>
                          </a:solidFill>
                          <a:latin typeface="Arial Rounded MT Bold"/>
                          <a:cs typeface="Arial Rounded MT Bold"/>
                        </a:rPr>
                        <a:t>Emotional or Logical </a:t>
                      </a:r>
                      <a:r>
                        <a:rPr lang="en-US" sz="1800" b="1" i="0" baseline="0" dirty="0" smtClean="0">
                          <a:solidFill>
                            <a:schemeClr val="accent4"/>
                          </a:solidFill>
                          <a:latin typeface="Arial Rounded MT Bold"/>
                          <a:cs typeface="Arial Rounded MT Bold"/>
                        </a:rPr>
                        <a:t> Appeal</a:t>
                      </a:r>
                      <a:endParaRPr lang="en-US" sz="1800" b="1" i="0" dirty="0">
                        <a:solidFill>
                          <a:schemeClr val="accent4"/>
                        </a:solidFill>
                        <a:latin typeface="Arial Rounded MT Bold"/>
                        <a:cs typeface="Arial Rounded MT Bold"/>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solidFill>
                      <a:schemeClr val="accent5">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2066355A-084C-D24E-9AD2-7E4FC41EA627}" type="slidenum">
              <a:rPr lang="en-US" smtClean="0"/>
              <a:t>13</a:t>
            </a:fld>
            <a:endParaRPr lang="en-US" dirty="0"/>
          </a:p>
        </p:txBody>
      </p:sp>
    </p:spTree>
    <p:extLst>
      <p:ext uri="{BB962C8B-B14F-4D97-AF65-F5344CB8AC3E}">
        <p14:creationId xmlns:p14="http://schemas.microsoft.com/office/powerpoint/2010/main" val="207218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376" y="531801"/>
            <a:ext cx="7936423" cy="6186309"/>
          </a:xfrm>
          <a:prstGeom prst="rect">
            <a:avLst/>
          </a:prstGeom>
          <a:noFill/>
          <a:ln>
            <a:solidFill>
              <a:srgbClr val="0000FF"/>
            </a:solidFill>
          </a:ln>
        </p:spPr>
        <p:txBody>
          <a:bodyPr wrap="square" rtlCol="0">
            <a:spAutoFit/>
          </a:bodyPr>
          <a:lstStyle/>
          <a:p>
            <a:r>
              <a:rPr lang="en-US" sz="3600" b="1" i="1" u="sng" dirty="0" smtClean="0"/>
              <a:t>Revise</a:t>
            </a:r>
            <a:r>
              <a:rPr lang="en-US" sz="3600" b="1" dirty="0" smtClean="0"/>
              <a:t>—is the strongest argument</a:t>
            </a:r>
          </a:p>
          <a:p>
            <a:r>
              <a:rPr lang="en-US" sz="3600" b="1" dirty="0" smtClean="0"/>
              <a:t>or idea used last for impact? </a:t>
            </a:r>
          </a:p>
          <a:p>
            <a:r>
              <a:rPr lang="en-US" sz="3600" b="1" dirty="0" smtClean="0"/>
              <a:t> Adjust </a:t>
            </a:r>
            <a:r>
              <a:rPr lang="en-US" sz="3600" b="1" i="1" u="sng" dirty="0" smtClean="0"/>
              <a:t>transitions.  </a:t>
            </a:r>
          </a:p>
          <a:p>
            <a:endParaRPr lang="en-US" sz="3600" b="1" i="1" u="sng" dirty="0" smtClean="0"/>
          </a:p>
          <a:p>
            <a:r>
              <a:rPr lang="en-US" sz="3600" b="1" dirty="0" smtClean="0"/>
              <a:t>Reword to avoid redundancy.  Consider the </a:t>
            </a:r>
            <a:r>
              <a:rPr lang="en-US" sz="3600" b="1" i="1" u="sng" dirty="0" smtClean="0"/>
              <a:t>word choice</a:t>
            </a:r>
            <a:r>
              <a:rPr lang="en-US" sz="3600" b="1" i="1" dirty="0" smtClean="0"/>
              <a:t> </a:t>
            </a:r>
            <a:r>
              <a:rPr lang="en-US" sz="3600" b="1" dirty="0" smtClean="0"/>
              <a:t>of the conclusion.</a:t>
            </a:r>
          </a:p>
          <a:p>
            <a:endParaRPr lang="en-US" sz="3600" b="1" dirty="0" smtClean="0"/>
          </a:p>
          <a:p>
            <a:r>
              <a:rPr lang="en-US" sz="3600" b="1" dirty="0" smtClean="0"/>
              <a:t>Write a </a:t>
            </a:r>
            <a:r>
              <a:rPr lang="en-US" sz="3600" b="1" i="1" u="sng" dirty="0" smtClean="0"/>
              <a:t>rough draft </a:t>
            </a:r>
            <a:r>
              <a:rPr lang="en-US" sz="3600" b="1" dirty="0" smtClean="0"/>
              <a:t>using the</a:t>
            </a:r>
          </a:p>
          <a:p>
            <a:r>
              <a:rPr lang="en-US" sz="3600" b="1" dirty="0" smtClean="0"/>
              <a:t>GYR format as a guide.</a:t>
            </a:r>
          </a:p>
          <a:p>
            <a:endParaRPr lang="en-US" sz="3600" b="1" dirty="0" smtClean="0"/>
          </a:p>
          <a:p>
            <a:r>
              <a:rPr lang="en-US" sz="3600" b="1" i="1" u="sng" dirty="0" smtClean="0"/>
              <a:t>Edit</a:t>
            </a:r>
            <a:r>
              <a:rPr lang="en-US" sz="3600" b="1" dirty="0" smtClean="0"/>
              <a:t> for conventions</a:t>
            </a:r>
          </a:p>
        </p:txBody>
      </p:sp>
      <p:sp>
        <p:nvSpPr>
          <p:cNvPr id="4" name="Slide Number Placeholder 3"/>
          <p:cNvSpPr>
            <a:spLocks noGrp="1"/>
          </p:cNvSpPr>
          <p:nvPr>
            <p:ph type="sldNum" sz="quarter" idx="12"/>
          </p:nvPr>
        </p:nvSpPr>
        <p:spPr/>
        <p:txBody>
          <a:bodyPr/>
          <a:lstStyle/>
          <a:p>
            <a:fld id="{2066355A-084C-D24E-9AD2-7E4FC41EA627}" type="slidenum">
              <a:rPr lang="en-US" smtClean="0"/>
              <a:t>14</a:t>
            </a:fld>
            <a:endParaRPr lang="en-US"/>
          </a:p>
        </p:txBody>
      </p:sp>
      <p:pic>
        <p:nvPicPr>
          <p:cNvPr id="8195" name="Picture 3" descr="C:\Users\class\AppData\Local\Microsoft\Windows\Temporary Internet Files\Content.IE5\PDFU9L7M\MC900366654[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390934" flipV="1">
            <a:off x="5503671" y="4586294"/>
            <a:ext cx="3238617" cy="2067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725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6714" y="635000"/>
            <a:ext cx="6758656" cy="3970318"/>
          </a:xfrm>
          <a:prstGeom prst="rect">
            <a:avLst/>
          </a:prstGeom>
          <a:noFill/>
          <a:ln>
            <a:solidFill>
              <a:srgbClr val="0000FF"/>
            </a:solidFill>
          </a:ln>
        </p:spPr>
        <p:txBody>
          <a:bodyPr wrap="none" rtlCol="0">
            <a:spAutoFit/>
          </a:bodyPr>
          <a:lstStyle/>
          <a:p>
            <a:r>
              <a:rPr lang="en-US" sz="3600" b="1" i="1" dirty="0" smtClean="0"/>
              <a:t>Revise the content:</a:t>
            </a:r>
          </a:p>
          <a:p>
            <a:endParaRPr lang="en-US" sz="3600" dirty="0"/>
          </a:p>
          <a:p>
            <a:r>
              <a:rPr lang="en-US" sz="3600" dirty="0" smtClean="0"/>
              <a:t>Refer back to prompt.</a:t>
            </a:r>
          </a:p>
          <a:p>
            <a:r>
              <a:rPr lang="en-US" sz="3600" dirty="0"/>
              <a:t> </a:t>
            </a:r>
            <a:endParaRPr lang="en-US" sz="3600" dirty="0" smtClean="0"/>
          </a:p>
          <a:p>
            <a:r>
              <a:rPr lang="en-US" sz="3600" dirty="0" smtClean="0"/>
              <a:t>Refer back to original list of reasons.</a:t>
            </a:r>
          </a:p>
          <a:p>
            <a:endParaRPr lang="en-US" sz="3600" dirty="0"/>
          </a:p>
          <a:p>
            <a:endParaRPr lang="en-US" sz="3600" dirty="0"/>
          </a:p>
        </p:txBody>
      </p:sp>
      <p:sp>
        <p:nvSpPr>
          <p:cNvPr id="4" name="Slide Number Placeholder 3"/>
          <p:cNvSpPr>
            <a:spLocks noGrp="1"/>
          </p:cNvSpPr>
          <p:nvPr>
            <p:ph type="sldNum" sz="quarter" idx="12"/>
          </p:nvPr>
        </p:nvSpPr>
        <p:spPr/>
        <p:txBody>
          <a:bodyPr/>
          <a:lstStyle/>
          <a:p>
            <a:fld id="{2066355A-084C-D24E-9AD2-7E4FC41EA627}" type="slidenum">
              <a:rPr lang="en-US" smtClean="0"/>
              <a:t>15</a:t>
            </a:fld>
            <a:endParaRPr lang="en-US"/>
          </a:p>
        </p:txBody>
      </p:sp>
      <p:pic>
        <p:nvPicPr>
          <p:cNvPr id="7172" name="Picture 4" descr="C:\Users\class\AppData\Local\Microsoft\Windows\Temporary Internet Files\Content.IE5\5ICLFTWL\MC90043525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3352800"/>
            <a:ext cx="538887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628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605" y="852714"/>
            <a:ext cx="7792363" cy="5632312"/>
          </a:xfrm>
          <a:prstGeom prst="rect">
            <a:avLst/>
          </a:prstGeom>
          <a:noFill/>
          <a:ln>
            <a:solidFill>
              <a:srgbClr val="0000FF"/>
            </a:solidFill>
          </a:ln>
        </p:spPr>
        <p:txBody>
          <a:bodyPr wrap="square" rtlCol="0">
            <a:spAutoFit/>
          </a:bodyPr>
          <a:lstStyle/>
          <a:p>
            <a:pPr marL="571500" indent="-571500">
              <a:buClr>
                <a:srgbClr val="000090"/>
              </a:buClr>
              <a:buFont typeface="Wingdings" charset="2"/>
              <a:buChar char="u"/>
            </a:pPr>
            <a:r>
              <a:rPr lang="en-US" sz="3600" dirty="0" smtClean="0"/>
              <a:t>Prepare the final presentation</a:t>
            </a:r>
          </a:p>
          <a:p>
            <a:endParaRPr lang="en-US" sz="3600" dirty="0" smtClean="0"/>
          </a:p>
          <a:p>
            <a:r>
              <a:rPr lang="en-US" sz="3600" dirty="0" smtClean="0"/>
              <a:t>Notes:</a:t>
            </a:r>
            <a:r>
              <a:rPr lang="en-US" sz="3600" i="1" dirty="0" smtClean="0"/>
              <a:t>  								          </a:t>
            </a:r>
          </a:p>
          <a:p>
            <a:r>
              <a:rPr lang="en-US" sz="3600" i="1" dirty="0" smtClean="0"/>
              <a:t>Upper grades add a powerful statement</a:t>
            </a:r>
          </a:p>
          <a:p>
            <a:r>
              <a:rPr lang="en-US" sz="3600" i="1" dirty="0"/>
              <a:t>a</a:t>
            </a:r>
            <a:r>
              <a:rPr lang="en-US" sz="3600" i="1" dirty="0" smtClean="0"/>
              <a:t>s part of the introductory statement which </a:t>
            </a:r>
            <a:endParaRPr lang="en-US" sz="3600" i="1" dirty="0"/>
          </a:p>
          <a:p>
            <a:r>
              <a:rPr lang="en-US" sz="3600" i="1" dirty="0"/>
              <a:t>i</a:t>
            </a:r>
            <a:r>
              <a:rPr lang="en-US" sz="3600" i="1" dirty="0" smtClean="0"/>
              <a:t>ncludes a counter-argument that shows awareness </a:t>
            </a:r>
          </a:p>
          <a:p>
            <a:r>
              <a:rPr lang="en-US" sz="3600" i="1" dirty="0"/>
              <a:t>o</a:t>
            </a:r>
            <a:r>
              <a:rPr lang="en-US" sz="3600" i="1" dirty="0" smtClean="0"/>
              <a:t>pposing points of view.</a:t>
            </a:r>
          </a:p>
          <a:p>
            <a:endParaRPr lang="en-US" sz="3600" i="1" dirty="0"/>
          </a:p>
          <a:p>
            <a:r>
              <a:rPr lang="en-US" sz="3600" i="1" dirty="0" smtClean="0"/>
              <a:t>Each TYGR makes a paragraph—</a:t>
            </a:r>
            <a:r>
              <a:rPr lang="en-US" sz="3600" b="1" i="1" dirty="0" smtClean="0"/>
              <a:t>indent!</a:t>
            </a:r>
          </a:p>
          <a:p>
            <a:endParaRPr lang="en-US" sz="3600" i="1" dirty="0" smtClean="0"/>
          </a:p>
        </p:txBody>
      </p:sp>
      <p:sp>
        <p:nvSpPr>
          <p:cNvPr id="4" name="Slide Number Placeholder 3"/>
          <p:cNvSpPr>
            <a:spLocks noGrp="1"/>
          </p:cNvSpPr>
          <p:nvPr>
            <p:ph type="sldNum" sz="quarter" idx="12"/>
          </p:nvPr>
        </p:nvSpPr>
        <p:spPr/>
        <p:txBody>
          <a:bodyPr/>
          <a:lstStyle/>
          <a:p>
            <a:fld id="{2066355A-084C-D24E-9AD2-7E4FC41EA627}" type="slidenum">
              <a:rPr lang="en-US" smtClean="0"/>
              <a:t>16</a:t>
            </a:fld>
            <a:endParaRPr lang="en-US" dirty="0"/>
          </a:p>
        </p:txBody>
      </p:sp>
      <p:pic>
        <p:nvPicPr>
          <p:cNvPr id="5" name="Picture 3" descr="C:\Users\class\AppData\Local\Microsoft\Windows\Temporary Internet Files\Content.IE5\WK50J289\MP9004424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265" y="152399"/>
            <a:ext cx="2024267" cy="3454401"/>
          </a:xfrm>
          <a:prstGeom prst="rect">
            <a:avLst/>
          </a:prstGeom>
          <a:noFill/>
          <a:ln>
            <a:solidFill>
              <a:srgbClr val="E15A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156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COMMON CORE  STANDARD</a:t>
            </a:r>
            <a:r>
              <a:rPr lang="en-US" dirty="0" smtClean="0"/>
              <a:t>: PERSUASIVE-OPINION WRITING</a:t>
            </a:r>
            <a:endParaRPr lang="en-US" dirty="0"/>
          </a:p>
        </p:txBody>
      </p:sp>
      <p:sp>
        <p:nvSpPr>
          <p:cNvPr id="3" name="Content Placeholder 2"/>
          <p:cNvSpPr>
            <a:spLocks noGrp="1"/>
          </p:cNvSpPr>
          <p:nvPr>
            <p:ph idx="1"/>
          </p:nvPr>
        </p:nvSpPr>
        <p:spPr>
          <a:ln w="76200" cmpd="sng">
            <a:solidFill>
              <a:srgbClr val="FFFF00"/>
            </a:solidFill>
          </a:ln>
        </p:spPr>
        <p:txBody>
          <a:bodyPr/>
          <a:lstStyle/>
          <a:p>
            <a:pPr marL="0" indent="0">
              <a:buNone/>
            </a:pPr>
            <a:r>
              <a:rPr lang="en-US" b="1" dirty="0" smtClean="0"/>
              <a:t>GRADE 2 </a:t>
            </a:r>
          </a:p>
          <a:p>
            <a:r>
              <a:rPr lang="en-US" dirty="0" smtClean="0"/>
              <a:t> Write opinion pieces in which they introduce they introduce the topic or book they are writing about, state an opinion, supply reasons that support the opinion, use linking words (e.g., because, and, also) to connect opinion and reasons, and provide a concluding statement or section.</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2</a:t>
            </a:fld>
            <a:endParaRPr lang="en-US" dirty="0"/>
          </a:p>
        </p:txBody>
      </p:sp>
    </p:spTree>
    <p:extLst>
      <p:ext uri="{BB962C8B-B14F-4D97-AF65-F5344CB8AC3E}">
        <p14:creationId xmlns:p14="http://schemas.microsoft.com/office/powerpoint/2010/main" val="508925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COMMON CORE  STANDARD</a:t>
            </a:r>
            <a:r>
              <a:rPr lang="en-US" dirty="0"/>
              <a:t>: PERSUASIVE-OPINION WRITING</a:t>
            </a:r>
          </a:p>
        </p:txBody>
      </p:sp>
      <p:sp>
        <p:nvSpPr>
          <p:cNvPr id="3" name="Content Placeholder 2"/>
          <p:cNvSpPr>
            <a:spLocks noGrp="1"/>
          </p:cNvSpPr>
          <p:nvPr>
            <p:ph idx="1"/>
          </p:nvPr>
        </p:nvSpPr>
        <p:spPr>
          <a:ln w="76200" cmpd="sng">
            <a:solidFill>
              <a:srgbClr val="FFFF00"/>
            </a:solidFill>
          </a:ln>
        </p:spPr>
        <p:txBody>
          <a:bodyPr/>
          <a:lstStyle/>
          <a:p>
            <a:pPr marL="0" indent="0">
              <a:buNone/>
            </a:pPr>
            <a:r>
              <a:rPr lang="en-US" b="1" dirty="0" smtClean="0"/>
              <a:t>GRADE 7</a:t>
            </a:r>
          </a:p>
          <a:p>
            <a:r>
              <a:rPr lang="en-US" dirty="0" smtClean="0"/>
              <a:t>Write arguments to support claims with clear reasons and relevant evidence.  </a:t>
            </a:r>
          </a:p>
          <a:p>
            <a:pPr lvl="1"/>
            <a:r>
              <a:rPr lang="en-US" dirty="0" smtClean="0"/>
              <a:t>Introduce claims, acknowledge and address alternate or or opposing claims (counterarguments), and organize the reasons and evidence logically, using accurate, credible sources, and demonstrating an understanding of the topic or text…</a:t>
            </a:r>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3</a:t>
            </a:fld>
            <a:endParaRPr lang="en-US" dirty="0"/>
          </a:p>
        </p:txBody>
      </p:sp>
    </p:spTree>
    <p:extLst>
      <p:ext uri="{BB962C8B-B14F-4D97-AF65-F5344CB8AC3E}">
        <p14:creationId xmlns:p14="http://schemas.microsoft.com/office/powerpoint/2010/main" val="13768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COMMON CORE  STANDARD</a:t>
            </a:r>
            <a:r>
              <a:rPr lang="en-US" dirty="0"/>
              <a:t>: PERSUASIVE-OPINION WRITING</a:t>
            </a:r>
          </a:p>
        </p:txBody>
      </p:sp>
      <p:sp>
        <p:nvSpPr>
          <p:cNvPr id="3" name="Content Placeholder 2"/>
          <p:cNvSpPr>
            <a:spLocks noGrp="1"/>
          </p:cNvSpPr>
          <p:nvPr>
            <p:ph idx="1"/>
          </p:nvPr>
        </p:nvSpPr>
        <p:spPr>
          <a:ln w="76200" cmpd="sng">
            <a:solidFill>
              <a:srgbClr val="FFFF00"/>
            </a:solidFill>
          </a:ln>
        </p:spPr>
        <p:txBody>
          <a:bodyPr>
            <a:normAutofit lnSpcReduction="10000"/>
          </a:bodyPr>
          <a:lstStyle/>
          <a:p>
            <a:pPr marL="0" indent="0">
              <a:buNone/>
            </a:pPr>
            <a:r>
              <a:rPr lang="en-US" b="1" dirty="0" smtClean="0"/>
              <a:t>Grades 11-12</a:t>
            </a:r>
          </a:p>
          <a:p>
            <a:r>
              <a:rPr lang="en-US" dirty="0" smtClean="0"/>
              <a:t>Write arguments to support claims in an analysis of substantive topics or texts, using valid reasoning and relevant and sufficient evidence…</a:t>
            </a:r>
          </a:p>
          <a:p>
            <a:r>
              <a:rPr lang="en-US" dirty="0" smtClean="0"/>
              <a:t>Use specific rhetorical devices to support assertions (e.g., appeal to logic through reasoning; appeal to emotion or ethical belief; relate a personal anecdote, case study, or analogy…</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4</a:t>
            </a:fld>
            <a:endParaRPr lang="en-US" dirty="0"/>
          </a:p>
        </p:txBody>
      </p:sp>
    </p:spTree>
    <p:extLst>
      <p:ext uri="{BB962C8B-B14F-4D97-AF65-F5344CB8AC3E}">
        <p14:creationId xmlns:p14="http://schemas.microsoft.com/office/powerpoint/2010/main" val="161068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125" y="460375"/>
            <a:ext cx="7940676" cy="5447645"/>
          </a:xfrm>
          <a:prstGeom prst="rect">
            <a:avLst/>
          </a:prstGeom>
          <a:solidFill>
            <a:schemeClr val="lt1">
              <a:alpha val="71000"/>
            </a:schemeClr>
          </a:solidFill>
          <a:ln>
            <a:solidFill>
              <a:srgbClr val="FFFF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Clr>
                <a:srgbClr val="FF0000"/>
              </a:buClr>
              <a:buFont typeface="Wingdings" charset="2"/>
              <a:buChar char="u"/>
            </a:pPr>
            <a:r>
              <a:rPr lang="en-US" sz="3200" b="1" dirty="0" smtClean="0"/>
              <a:t>Read the prompt and </a:t>
            </a:r>
            <a:r>
              <a:rPr lang="en-US" sz="3200" b="1" dirty="0">
                <a:effectLst>
                  <a:glow rad="101600">
                    <a:schemeClr val="accent3">
                      <a:alpha val="75000"/>
                    </a:schemeClr>
                  </a:glow>
                </a:effectLst>
              </a:rPr>
              <a:t>highlight key words</a:t>
            </a:r>
            <a:r>
              <a:rPr lang="en-US" sz="3200" b="1" dirty="0" smtClean="0"/>
              <a:t>.</a:t>
            </a:r>
          </a:p>
          <a:p>
            <a:r>
              <a:rPr lang="en-US" sz="2800" dirty="0" smtClean="0"/>
              <a:t>Sample Prompt</a:t>
            </a:r>
            <a:r>
              <a:rPr lang="en-US" sz="3200" dirty="0" smtClean="0"/>
              <a:t>:</a:t>
            </a:r>
          </a:p>
          <a:p>
            <a:endParaRPr lang="en-US" sz="3200" dirty="0" smtClean="0"/>
          </a:p>
          <a:p>
            <a:r>
              <a:rPr lang="en-US" sz="3200" i="1" dirty="0" smtClean="0"/>
              <a:t>The local school board will meet to vote on </a:t>
            </a:r>
            <a:r>
              <a:rPr lang="en-US" sz="3200" i="1" dirty="0" smtClean="0">
                <a:effectLst>
                  <a:glow rad="1308100">
                    <a:srgbClr val="FFFF00">
                      <a:alpha val="30000"/>
                    </a:srgbClr>
                  </a:glow>
                </a:effectLst>
              </a:rPr>
              <a:t>increasing</a:t>
            </a:r>
          </a:p>
          <a:p>
            <a:r>
              <a:rPr lang="en-US" sz="3200" i="1" dirty="0">
                <a:effectLst/>
              </a:rPr>
              <a:t>g</a:t>
            </a:r>
            <a:r>
              <a:rPr lang="en-US" sz="3200" i="1" dirty="0" smtClean="0">
                <a:effectLst/>
              </a:rPr>
              <a:t>raduation requirements </a:t>
            </a:r>
            <a:r>
              <a:rPr lang="en-US" sz="3200" i="1" dirty="0" smtClean="0"/>
              <a:t>to include one additional  </a:t>
            </a:r>
            <a:r>
              <a:rPr lang="en-US" sz="3200" i="1" dirty="0" smtClean="0">
                <a:effectLst>
                  <a:glow rad="1409700">
                    <a:srgbClr val="FFFF00">
                      <a:alpha val="21000"/>
                    </a:srgbClr>
                  </a:glow>
                </a:effectLst>
              </a:rPr>
              <a:t>history-social science </a:t>
            </a:r>
            <a:r>
              <a:rPr lang="en-US" sz="3200" i="1" dirty="0" smtClean="0"/>
              <a:t>course and one additional course of </a:t>
            </a:r>
            <a:r>
              <a:rPr lang="en-US" sz="3200" i="1" dirty="0" smtClean="0">
                <a:effectLst>
                  <a:glow rad="965200">
                    <a:srgbClr val="FFFF00">
                      <a:alpha val="19000"/>
                    </a:srgbClr>
                  </a:glow>
                </a:effectLst>
              </a:rPr>
              <a:t>English composition</a:t>
            </a:r>
            <a:r>
              <a:rPr lang="en-US" sz="3200" i="1" dirty="0" smtClean="0"/>
              <a:t>, both of which must be passed with a minimum grade of </a:t>
            </a:r>
            <a:r>
              <a:rPr lang="en-US" sz="3200" i="1" dirty="0" smtClean="0">
                <a:effectLst>
                  <a:glow rad="1257300">
                    <a:srgbClr val="FFFF00">
                      <a:alpha val="33000"/>
                    </a:srgbClr>
                  </a:glow>
                </a:effectLst>
              </a:rPr>
              <a:t>C</a:t>
            </a:r>
            <a:r>
              <a:rPr lang="en-US" sz="3200" i="1" dirty="0" smtClean="0"/>
              <a:t>.  Advance placement </a:t>
            </a:r>
          </a:p>
          <a:p>
            <a:r>
              <a:rPr lang="en-US" sz="3200" i="1" dirty="0"/>
              <a:t>s</a:t>
            </a:r>
            <a:r>
              <a:rPr lang="en-US" sz="3200" i="1" dirty="0" smtClean="0"/>
              <a:t>tudents will be </a:t>
            </a:r>
            <a:r>
              <a:rPr lang="en-US" sz="3200" i="1" dirty="0" smtClean="0">
                <a:effectLst>
                  <a:glow rad="939800">
                    <a:srgbClr val="FFFF00">
                      <a:alpha val="34000"/>
                    </a:srgbClr>
                  </a:glow>
                </a:effectLst>
              </a:rPr>
              <a:t>exempt</a:t>
            </a:r>
            <a:r>
              <a:rPr lang="en-US" sz="3200" i="1" dirty="0" smtClean="0"/>
              <a:t> from this requirement.</a:t>
            </a:r>
          </a:p>
          <a:p>
            <a:endParaRPr lang="en-US" sz="2800" i="1" dirty="0"/>
          </a:p>
          <a:p>
            <a:pPr algn="ctr"/>
            <a:r>
              <a:rPr lang="en-US" sz="3200" b="1" i="1" dirty="0" smtClean="0">
                <a:solidFill>
                  <a:srgbClr val="E86A6D"/>
                </a:solidFill>
              </a:rPr>
              <a:t>Topics:  </a:t>
            </a:r>
            <a:r>
              <a:rPr lang="en-US" sz="2800" b="1" dirty="0" smtClean="0"/>
              <a:t>Think RIGOR-RELEVANCE</a:t>
            </a:r>
            <a:endParaRPr lang="en-US" sz="2800" b="1" dirty="0"/>
          </a:p>
        </p:txBody>
      </p:sp>
      <p:sp>
        <p:nvSpPr>
          <p:cNvPr id="4" name="Slide Number Placeholder 3"/>
          <p:cNvSpPr>
            <a:spLocks noGrp="1"/>
          </p:cNvSpPr>
          <p:nvPr>
            <p:ph type="sldNum" sz="quarter" idx="12"/>
          </p:nvPr>
        </p:nvSpPr>
        <p:spPr/>
        <p:txBody>
          <a:bodyPr/>
          <a:lstStyle/>
          <a:p>
            <a:fld id="{2066355A-084C-D24E-9AD2-7E4FC41EA627}" type="slidenum">
              <a:rPr lang="en-US" smtClean="0"/>
              <a:t>5</a:t>
            </a:fld>
            <a:endParaRPr lang="en-US" dirty="0"/>
          </a:p>
        </p:txBody>
      </p:sp>
    </p:spTree>
    <p:extLst>
      <p:ext uri="{BB962C8B-B14F-4D97-AF65-F5344CB8AC3E}">
        <p14:creationId xmlns:p14="http://schemas.microsoft.com/office/powerpoint/2010/main" val="21463428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66355A-084C-D24E-9AD2-7E4FC41EA627}" type="slidenum">
              <a:rPr lang="en-US" smtClean="0"/>
              <a:t>6</a:t>
            </a:fld>
            <a:endParaRPr lang="en-US" dirty="0"/>
          </a:p>
        </p:txBody>
      </p:sp>
      <p:sp>
        <p:nvSpPr>
          <p:cNvPr id="3" name="TextBox 2"/>
          <p:cNvSpPr txBox="1"/>
          <p:nvPr/>
        </p:nvSpPr>
        <p:spPr>
          <a:xfrm>
            <a:off x="1228038" y="1158411"/>
            <a:ext cx="6903627" cy="3785652"/>
          </a:xfrm>
          <a:prstGeom prst="rect">
            <a:avLst/>
          </a:prstGeom>
          <a:solidFill>
            <a:srgbClr val="FEFFB7"/>
          </a:solidFill>
          <a:ln w="76200" cmpd="sng">
            <a:solidFill>
              <a:srgbClr val="FFFF00"/>
            </a:solidFill>
          </a:ln>
        </p:spPr>
        <p:txBody>
          <a:bodyPr wrap="square" rtlCol="0">
            <a:spAutoFit/>
          </a:bodyPr>
          <a:lstStyle/>
          <a:p>
            <a:pPr algn="ctr"/>
            <a:r>
              <a:rPr lang="en-US" sz="2400" dirty="0" smtClean="0"/>
              <a:t>You may want to teach students using the following</a:t>
            </a:r>
          </a:p>
          <a:p>
            <a:pPr algn="ctr"/>
            <a:r>
              <a:rPr lang="en-US" sz="2400" dirty="0" smtClean="0"/>
              <a:t> suggestions and guidelines as you guide them towards </a:t>
            </a:r>
          </a:p>
          <a:p>
            <a:pPr algn="ctr"/>
            <a:r>
              <a:rPr lang="en-US" sz="2400" dirty="0"/>
              <a:t>i</a:t>
            </a:r>
            <a:r>
              <a:rPr lang="en-US" sz="2400" dirty="0" smtClean="0"/>
              <a:t>ndependent writing (and writing-on-demand) for the</a:t>
            </a:r>
          </a:p>
          <a:p>
            <a:pPr algn="ctr"/>
            <a:r>
              <a:rPr lang="en-US" sz="2400" dirty="0"/>
              <a:t>o</a:t>
            </a:r>
            <a:r>
              <a:rPr lang="en-US" sz="2400" dirty="0" smtClean="0"/>
              <a:t>pinion pieces and persuasive writing required in the</a:t>
            </a:r>
          </a:p>
          <a:p>
            <a:pPr algn="ctr"/>
            <a:r>
              <a:rPr lang="en-US" sz="2400" dirty="0" smtClean="0"/>
              <a:t>Common Core Standards K-12.</a:t>
            </a:r>
          </a:p>
          <a:p>
            <a:pPr algn="ctr"/>
            <a:endParaRPr lang="en-US" sz="2400" dirty="0"/>
          </a:p>
          <a:p>
            <a:pPr algn="ctr"/>
            <a:r>
              <a:rPr lang="en-US" sz="2400" dirty="0" smtClean="0"/>
              <a:t>Writing is expected to become more complex as students move up the grades, so be sure all students understand the basic elements needed for their arguments and opinion pieces at each grade level.</a:t>
            </a:r>
            <a:endParaRPr lang="en-US" sz="2400" dirty="0"/>
          </a:p>
        </p:txBody>
      </p:sp>
    </p:spTree>
    <p:extLst>
      <p:ext uri="{BB962C8B-B14F-4D97-AF65-F5344CB8AC3E}">
        <p14:creationId xmlns:p14="http://schemas.microsoft.com/office/powerpoint/2010/main" val="2832185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751" y="765382"/>
            <a:ext cx="7524749" cy="5078314"/>
          </a:xfrm>
          <a:prstGeom prst="rect">
            <a:avLst/>
          </a:prstGeom>
          <a:noFill/>
          <a:ln>
            <a:solidFill>
              <a:srgbClr val="660066"/>
            </a:solidFill>
          </a:ln>
        </p:spPr>
        <p:txBody>
          <a:bodyPr wrap="square" rtlCol="0">
            <a:spAutoFit/>
          </a:bodyPr>
          <a:lstStyle/>
          <a:p>
            <a:pPr marL="571500" indent="-571500">
              <a:buClr>
                <a:srgbClr val="000090"/>
              </a:buClr>
              <a:buFont typeface="Wingdings" charset="2"/>
              <a:buChar char="u"/>
            </a:pPr>
            <a:r>
              <a:rPr lang="en-US" sz="3600" dirty="0" smtClean="0"/>
              <a:t>Make an </a:t>
            </a:r>
            <a:r>
              <a:rPr lang="en-US" sz="3600" b="1" i="1" dirty="0" smtClean="0"/>
              <a:t>advantages</a:t>
            </a:r>
            <a:r>
              <a:rPr lang="en-US" sz="3600" dirty="0" smtClean="0"/>
              <a:t> (pro) and </a:t>
            </a:r>
          </a:p>
          <a:p>
            <a:r>
              <a:rPr lang="en-US" sz="3600" b="1" i="1" dirty="0" smtClean="0"/>
              <a:t>disadvantages</a:t>
            </a:r>
            <a:r>
              <a:rPr lang="en-US" sz="3600" dirty="0" smtClean="0"/>
              <a:t> (con)</a:t>
            </a:r>
            <a:r>
              <a:rPr lang="en-US" sz="3600" b="1" dirty="0">
                <a:solidFill>
                  <a:srgbClr val="FF0000"/>
                </a:solidFill>
              </a:rPr>
              <a:t> </a:t>
            </a:r>
            <a:r>
              <a:rPr lang="en-US" sz="3600" b="1" dirty="0"/>
              <a:t>list.</a:t>
            </a:r>
          </a:p>
          <a:p>
            <a:endParaRPr lang="en-US" sz="3600" dirty="0"/>
          </a:p>
          <a:p>
            <a:r>
              <a:rPr lang="en-US" sz="3600" b="1" dirty="0" smtClean="0">
                <a:solidFill>
                  <a:srgbClr val="000090"/>
                </a:solidFill>
              </a:rPr>
              <a:t>Note</a:t>
            </a:r>
            <a:r>
              <a:rPr lang="en-US" sz="3600" dirty="0" smtClean="0"/>
              <a:t>:  Being aware of both sides of an</a:t>
            </a:r>
          </a:p>
          <a:p>
            <a:r>
              <a:rPr lang="en-US" sz="3600" dirty="0"/>
              <a:t>i</a:t>
            </a:r>
            <a:r>
              <a:rPr lang="en-US" sz="3600" dirty="0" smtClean="0"/>
              <a:t>ssue allows the writer to be better</a:t>
            </a:r>
          </a:p>
          <a:p>
            <a:r>
              <a:rPr lang="en-US" sz="3600" dirty="0"/>
              <a:t>p</a:t>
            </a:r>
            <a:r>
              <a:rPr lang="en-US" sz="3600" dirty="0" smtClean="0"/>
              <a:t>repared to address opposing arguments.</a:t>
            </a:r>
          </a:p>
          <a:p>
            <a:r>
              <a:rPr lang="en-US" sz="3600" dirty="0" smtClean="0"/>
              <a:t>															</a:t>
            </a:r>
            <a:endParaRPr lang="en-US" sz="3600" dirty="0"/>
          </a:p>
          <a:p>
            <a:r>
              <a:rPr lang="en-US" sz="3600" dirty="0" smtClean="0"/>
              <a:t>Actually make a written list or </a:t>
            </a:r>
          </a:p>
          <a:p>
            <a:r>
              <a:rPr lang="en-US" sz="3600" dirty="0" smtClean="0"/>
              <a:t> T Chart</a:t>
            </a:r>
          </a:p>
        </p:txBody>
      </p:sp>
      <p:sp>
        <p:nvSpPr>
          <p:cNvPr id="4" name="Slide Number Placeholder 3"/>
          <p:cNvSpPr>
            <a:spLocks noGrp="1"/>
          </p:cNvSpPr>
          <p:nvPr>
            <p:ph type="sldNum" sz="quarter" idx="12"/>
          </p:nvPr>
        </p:nvSpPr>
        <p:spPr/>
        <p:txBody>
          <a:bodyPr/>
          <a:lstStyle/>
          <a:p>
            <a:fld id="{2066355A-084C-D24E-9AD2-7E4FC41EA627}" type="slidenum">
              <a:rPr lang="en-US" smtClean="0"/>
              <a:t>7</a:t>
            </a:fld>
            <a:endParaRPr lang="en-US" dirty="0"/>
          </a:p>
        </p:txBody>
      </p:sp>
      <p:pic>
        <p:nvPicPr>
          <p:cNvPr id="5" name="Picture 2" descr="C:\Users\class\AppData\Local\Microsoft\Windows\Temporary Internet Files\Content.IE5\PT0A2MH3\MC900234134[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851" y="4105275"/>
            <a:ext cx="2375949" cy="261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145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376"/>
            <a:ext cx="7772400" cy="603249"/>
          </a:xfrm>
        </p:spPr>
        <p:txBody>
          <a:bodyPr>
            <a:normAutofit fontScale="90000"/>
          </a:bodyPr>
          <a:lstStyle/>
          <a:p>
            <a:pPr marL="571500" indent="-571500" algn="l">
              <a:buClr>
                <a:srgbClr val="000090"/>
              </a:buClr>
              <a:buFont typeface="Wingdings" charset="2"/>
              <a:buChar char="u"/>
            </a:pPr>
            <a:r>
              <a:rPr lang="en-US" b="1" dirty="0" smtClean="0">
                <a:solidFill>
                  <a:srgbClr val="000090"/>
                </a:solidFill>
              </a:rPr>
              <a:t>T Chart Example  </a:t>
            </a:r>
            <a:r>
              <a:rPr lang="en-US" b="1" dirty="0">
                <a:solidFill>
                  <a:srgbClr val="000090"/>
                </a:solidFill>
              </a:rPr>
              <a:t> </a:t>
            </a:r>
            <a:endParaRPr lang="en-US" b="1" i="1" dirty="0">
              <a:solidFill>
                <a:srgbClr val="000090"/>
              </a:solidFill>
            </a:endParaRPr>
          </a:p>
        </p:txBody>
      </p:sp>
      <p:sp>
        <p:nvSpPr>
          <p:cNvPr id="3" name="Subtitle 2"/>
          <p:cNvSpPr>
            <a:spLocks noGrp="1"/>
          </p:cNvSpPr>
          <p:nvPr>
            <p:ph type="subTitle" idx="1"/>
          </p:nvPr>
        </p:nvSpPr>
        <p:spPr>
          <a:xfrm>
            <a:off x="1111250" y="1190625"/>
            <a:ext cx="6661150" cy="5165725"/>
          </a:xfrm>
        </p:spPr>
        <p:txBody>
          <a:bodyPr/>
          <a:lstStyle/>
          <a:p>
            <a:r>
              <a:rPr lang="en-US" dirty="0" smtClean="0"/>
              <a:t>I              </a:t>
            </a:r>
            <a:endParaRPr lang="en-US" dirty="0"/>
          </a:p>
        </p:txBody>
      </p:sp>
      <p:sp>
        <p:nvSpPr>
          <p:cNvPr id="5" name="Slide Number Placeholder 4"/>
          <p:cNvSpPr>
            <a:spLocks noGrp="1"/>
          </p:cNvSpPr>
          <p:nvPr>
            <p:ph type="sldNum" sz="quarter" idx="12"/>
          </p:nvPr>
        </p:nvSpPr>
        <p:spPr/>
        <p:txBody>
          <a:bodyPr/>
          <a:lstStyle/>
          <a:p>
            <a:fld id="{AF88E988-FB04-AB4E-BE5A-59F242AF7F7A}" type="slidenum">
              <a:rPr lang="en-US" smtClean="0"/>
              <a:t>8</a:t>
            </a:fld>
            <a:endParaRPr lang="en-US" dirty="0"/>
          </a:p>
        </p:txBody>
      </p:sp>
      <p:cxnSp>
        <p:nvCxnSpPr>
          <p:cNvPr id="7" name="Straight Connector 6"/>
          <p:cNvCxnSpPr>
            <a:stCxn id="3" idx="0"/>
            <a:endCxn id="3" idx="2"/>
          </p:cNvCxnSpPr>
          <p:nvPr/>
        </p:nvCxnSpPr>
        <p:spPr>
          <a:xfrm>
            <a:off x="4441825" y="1190625"/>
            <a:ext cx="0" cy="51657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241425" y="2047875"/>
            <a:ext cx="64008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flipH="1">
            <a:off x="1397000" y="1508125"/>
            <a:ext cx="6375400" cy="584776"/>
          </a:xfrm>
          <a:prstGeom prst="rect">
            <a:avLst/>
          </a:prstGeom>
          <a:noFill/>
        </p:spPr>
        <p:txBody>
          <a:bodyPr wrap="square" rtlCol="0">
            <a:spAutoFit/>
          </a:bodyPr>
          <a:lstStyle/>
          <a:p>
            <a:pPr algn="ctr"/>
            <a:r>
              <a:rPr lang="en-US" sz="3200" b="1" dirty="0" smtClean="0"/>
              <a:t> Positives</a:t>
            </a:r>
            <a:r>
              <a:rPr lang="en-US" sz="2800" dirty="0" smtClean="0"/>
              <a:t>  </a:t>
            </a:r>
            <a:r>
              <a:rPr lang="en-US" dirty="0" smtClean="0"/>
              <a:t>                                  </a:t>
            </a:r>
            <a:r>
              <a:rPr lang="en-US" sz="3200" b="1" dirty="0" smtClean="0"/>
              <a:t>Negatives</a:t>
            </a:r>
            <a:endParaRPr lang="en-US" sz="3200" b="1" dirty="0"/>
          </a:p>
        </p:txBody>
      </p:sp>
      <p:sp>
        <p:nvSpPr>
          <p:cNvPr id="16" name="TextBox 15"/>
          <p:cNvSpPr txBox="1"/>
          <p:nvPr/>
        </p:nvSpPr>
        <p:spPr>
          <a:xfrm>
            <a:off x="1241424" y="2158921"/>
            <a:ext cx="2695576" cy="3970318"/>
          </a:xfrm>
          <a:prstGeom prst="rect">
            <a:avLst/>
          </a:prstGeom>
          <a:noFill/>
        </p:spPr>
        <p:txBody>
          <a:bodyPr wrap="square" rtlCol="0">
            <a:spAutoFit/>
          </a:bodyPr>
          <a:lstStyle/>
          <a:p>
            <a:pPr marL="457200" indent="-457200">
              <a:buFont typeface="Wingdings" charset="0"/>
              <a:buChar char="é"/>
            </a:pPr>
            <a:r>
              <a:rPr lang="en-US" sz="2800" dirty="0" smtClean="0">
                <a:latin typeface="Handwriting - Dakota"/>
                <a:ea typeface="Wingdings"/>
                <a:cs typeface="Handwriting - Dakota"/>
                <a:sym typeface="Wingdings"/>
              </a:rPr>
              <a:t>GPA</a:t>
            </a:r>
          </a:p>
          <a:p>
            <a:pPr marL="457200" indent="-457200">
              <a:buFont typeface="Wingdings" charset="0"/>
              <a:buChar char="é"/>
            </a:pPr>
            <a:r>
              <a:rPr lang="en-US" sz="2800" dirty="0" smtClean="0">
                <a:latin typeface="Handwriting - Dakota"/>
                <a:ea typeface="Wingdings"/>
                <a:cs typeface="Handwriting - Dakota"/>
                <a:sym typeface="Wingdings"/>
              </a:rPr>
              <a:t>CAHSEE</a:t>
            </a:r>
          </a:p>
          <a:p>
            <a:pPr marL="457200" indent="-457200">
              <a:buFont typeface="Zapf Dingbats" charset="0"/>
              <a:buChar char="✚"/>
            </a:pPr>
            <a:r>
              <a:rPr lang="en-US" sz="2800" dirty="0" smtClean="0">
                <a:latin typeface="Handwriting - Dakota"/>
                <a:ea typeface="Wingdings"/>
                <a:cs typeface="Handwriting - Dakota"/>
                <a:sym typeface="Wingdings"/>
              </a:rPr>
              <a:t>Missing     	units</a:t>
            </a:r>
          </a:p>
          <a:p>
            <a:pPr marL="457200" indent="-457200">
              <a:buFont typeface="Zapf Dingbats" charset="0"/>
              <a:buChar char="✚"/>
            </a:pPr>
            <a:r>
              <a:rPr lang="en-US" sz="2800" dirty="0" smtClean="0">
                <a:latin typeface="Handwriting - Dakota"/>
                <a:ea typeface="Wingdings"/>
                <a:cs typeface="Handwriting - Dakota"/>
                <a:sym typeface="Wingdings"/>
              </a:rPr>
              <a:t>Happy </a:t>
            </a:r>
          </a:p>
          <a:p>
            <a:r>
              <a:rPr lang="en-US" sz="2800" dirty="0">
                <a:latin typeface="Handwriting - Dakota"/>
                <a:ea typeface="Wingdings"/>
                <a:cs typeface="Handwriting - Dakota"/>
                <a:sym typeface="Wingdings"/>
              </a:rPr>
              <a:t> </a:t>
            </a:r>
            <a:r>
              <a:rPr lang="en-US" sz="2800" dirty="0" smtClean="0">
                <a:latin typeface="Handwriting - Dakota"/>
                <a:ea typeface="Wingdings"/>
                <a:cs typeface="Handwriting - Dakota"/>
                <a:sym typeface="Wingdings"/>
              </a:rPr>
              <a:t>    parents</a:t>
            </a:r>
          </a:p>
          <a:p>
            <a:r>
              <a:rPr lang="en-US" sz="2800" dirty="0" smtClean="0">
                <a:latin typeface="Zapf Dingbats"/>
                <a:ea typeface="Zapf Dingbats"/>
                <a:cs typeface="Zapf Dingbats"/>
                <a:sym typeface="Zapf Dingbats"/>
              </a:rPr>
              <a:t>✚</a:t>
            </a:r>
            <a:r>
              <a:rPr lang="en-US" sz="2800" dirty="0">
                <a:latin typeface="Handwriting - Dakota"/>
                <a:ea typeface="Wingdings"/>
                <a:cs typeface="Handwriting - Dakota"/>
                <a:sym typeface="Wingdings"/>
              </a:rPr>
              <a:t> </a:t>
            </a:r>
            <a:r>
              <a:rPr lang="en-US" sz="2800" dirty="0" smtClean="0">
                <a:latin typeface="Handwriting - Dakota"/>
                <a:ea typeface="Wingdings"/>
                <a:cs typeface="Handwriting - Dakota"/>
                <a:sym typeface="Wingdings"/>
              </a:rPr>
              <a:t>Graduate</a:t>
            </a:r>
          </a:p>
          <a:p>
            <a:r>
              <a:rPr lang="en-US" sz="2800" dirty="0" smtClean="0">
                <a:latin typeface="Handwriting - Dakota"/>
                <a:ea typeface="Wingdings"/>
                <a:cs typeface="Handwriting - Dakota"/>
                <a:sym typeface="Wingdings"/>
              </a:rPr>
              <a:t>   with class</a:t>
            </a:r>
          </a:p>
          <a:p>
            <a:pPr marL="457200" indent="-457200">
              <a:buFont typeface="Wingdings" charset="0"/>
              <a:buChar char="é"/>
            </a:pPr>
            <a:endParaRPr lang="en-US" sz="2800" dirty="0"/>
          </a:p>
        </p:txBody>
      </p:sp>
      <p:sp>
        <p:nvSpPr>
          <p:cNvPr id="17" name="TextBox 16"/>
          <p:cNvSpPr txBox="1"/>
          <p:nvPr/>
        </p:nvSpPr>
        <p:spPr>
          <a:xfrm>
            <a:off x="4953000" y="2124651"/>
            <a:ext cx="2571750" cy="3877985"/>
          </a:xfrm>
          <a:prstGeom prst="rect">
            <a:avLst/>
          </a:prstGeom>
          <a:noFill/>
        </p:spPr>
        <p:txBody>
          <a:bodyPr wrap="square" rtlCol="0">
            <a:spAutoFit/>
          </a:bodyPr>
          <a:lstStyle/>
          <a:p>
            <a:pPr marL="285750" indent="-285750">
              <a:buFont typeface="Wingdings" charset="0"/>
              <a:buChar char="ê"/>
            </a:pPr>
            <a:r>
              <a:rPr lang="en-US" sz="2400" dirty="0" smtClean="0">
                <a:latin typeface="Handwriting - Dakota"/>
                <a:ea typeface="Wingdings"/>
                <a:cs typeface="Handwriting - Dakota"/>
                <a:sym typeface="Wingdings"/>
              </a:rPr>
              <a:t>Free time</a:t>
            </a:r>
          </a:p>
          <a:p>
            <a:pPr marL="285750" indent="-285750">
              <a:buFont typeface="Wingdings" charset="0"/>
              <a:buChar char="ê"/>
            </a:pPr>
            <a:r>
              <a:rPr lang="en-US" sz="2400" dirty="0" smtClean="0">
                <a:latin typeface="Handwriting - Dakota"/>
                <a:ea typeface="Wingdings"/>
                <a:cs typeface="Handwriting - Dakota"/>
                <a:sym typeface="Wingdings"/>
              </a:rPr>
              <a:t>Time for sports</a:t>
            </a:r>
          </a:p>
          <a:p>
            <a:pPr marL="285750" indent="-285750">
              <a:buFont typeface="Wingdings" charset="0"/>
              <a:buChar char="ê"/>
            </a:pPr>
            <a:r>
              <a:rPr lang="en-US" sz="2400" dirty="0" smtClean="0">
                <a:latin typeface="Handwriting - Dakota"/>
                <a:ea typeface="Wingdings"/>
                <a:cs typeface="Handwriting - Dakota"/>
                <a:sym typeface="Wingdings"/>
              </a:rPr>
              <a:t>Time for job</a:t>
            </a:r>
          </a:p>
          <a:p>
            <a:pPr marL="285750" indent="-285750">
              <a:buFont typeface="Wingdings" charset="0"/>
              <a:buChar char="é"/>
            </a:pPr>
            <a:r>
              <a:rPr lang="en-US" sz="2400" dirty="0" smtClean="0">
                <a:latin typeface="Handwriting - Dakota"/>
                <a:cs typeface="Handwriting - Dakota"/>
                <a:sym typeface="Wingdings"/>
              </a:rPr>
              <a:t>Homework</a:t>
            </a:r>
          </a:p>
          <a:p>
            <a:pPr marL="285750" indent="-285750">
              <a:buFont typeface="Wingdings" charset="0"/>
              <a:buChar char="é"/>
            </a:pPr>
            <a:r>
              <a:rPr lang="en-US" sz="2400" dirty="0" smtClean="0">
                <a:latin typeface="Handwriting - Dakota"/>
                <a:cs typeface="Handwriting - Dakota"/>
                <a:sym typeface="Wingdings"/>
              </a:rPr>
              <a:t>Time in classroom</a:t>
            </a:r>
          </a:p>
          <a:p>
            <a:pPr marL="285750" indent="-285750">
              <a:buFont typeface="Wingdings" charset="0"/>
              <a:buChar char="é"/>
            </a:pPr>
            <a:r>
              <a:rPr lang="en-US" sz="2400" dirty="0" smtClean="0">
                <a:latin typeface="Handwriting - Dakota"/>
                <a:cs typeface="Handwriting - Dakota"/>
                <a:sym typeface="Wingdings"/>
              </a:rPr>
              <a:t>Pissed off parents</a:t>
            </a:r>
          </a:p>
          <a:p>
            <a:endParaRPr lang="en-US" dirty="0" smtClean="0">
              <a:latin typeface="Handwriting - Dakota"/>
              <a:cs typeface="Handwriting - Dakota"/>
              <a:sym typeface="Wingdings"/>
            </a:endParaRPr>
          </a:p>
          <a:p>
            <a:endParaRPr lang="en-US" dirty="0" smtClean="0">
              <a:latin typeface="Handwriting - Dakota"/>
              <a:cs typeface="Handwriting - Dakota"/>
              <a:sym typeface="Wingdings"/>
            </a:endParaRPr>
          </a:p>
          <a:p>
            <a:pPr marL="285750" indent="-285750">
              <a:buFont typeface="Wingdings" charset="0"/>
              <a:buChar char="é"/>
            </a:pPr>
            <a:endParaRPr lang="en-US" dirty="0"/>
          </a:p>
        </p:txBody>
      </p:sp>
    </p:spTree>
    <p:extLst>
      <p:ext uri="{BB962C8B-B14F-4D97-AF65-F5344CB8AC3E}">
        <p14:creationId xmlns:p14="http://schemas.microsoft.com/office/powerpoint/2010/main" val="1994770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672" y="853546"/>
            <a:ext cx="7485809" cy="5139869"/>
          </a:xfrm>
          <a:prstGeom prst="rect">
            <a:avLst/>
          </a:prstGeom>
          <a:noFill/>
          <a:ln>
            <a:solidFill>
              <a:srgbClr val="0000FF"/>
            </a:solidFill>
          </a:ln>
        </p:spPr>
        <p:txBody>
          <a:bodyPr wrap="none" rtlCol="0">
            <a:spAutoFit/>
          </a:bodyPr>
          <a:lstStyle/>
          <a:p>
            <a:pPr>
              <a:buClr>
                <a:srgbClr val="000090"/>
              </a:buClr>
            </a:pPr>
            <a:r>
              <a:rPr lang="en-US" sz="4000" b="1" i="1" dirty="0" smtClean="0"/>
              <a:t>Commit to a position</a:t>
            </a:r>
            <a:r>
              <a:rPr lang="en-US" sz="3600" dirty="0" smtClean="0"/>
              <a:t>.  </a:t>
            </a:r>
            <a:r>
              <a:rPr lang="en-US" sz="3600" dirty="0" smtClean="0">
                <a:effectLst>
                  <a:glow rad="101600">
                    <a:schemeClr val="accent3">
                      <a:alpha val="75000"/>
                    </a:schemeClr>
                  </a:glow>
                </a:effectLst>
              </a:rPr>
              <a:t>Highlight it</a:t>
            </a:r>
          </a:p>
          <a:p>
            <a:endParaRPr lang="en-US" sz="3600" dirty="0"/>
          </a:p>
          <a:p>
            <a:pPr marL="571500" indent="-571500">
              <a:buClr>
                <a:srgbClr val="000090"/>
              </a:buClr>
              <a:buFont typeface="Wingdings" charset="2"/>
              <a:buChar char="ü"/>
            </a:pPr>
            <a:r>
              <a:rPr lang="en-US" sz="3600" dirty="0" smtClean="0"/>
              <a:t>Choose the best ideas from the list </a:t>
            </a:r>
          </a:p>
          <a:p>
            <a:pPr marL="571500" indent="-571500">
              <a:buClr>
                <a:srgbClr val="000090"/>
              </a:buClr>
              <a:buFont typeface="Wingdings" charset="2"/>
              <a:buChar char="ü"/>
            </a:pPr>
            <a:endParaRPr lang="en-US" sz="3600" dirty="0" smtClean="0"/>
          </a:p>
          <a:p>
            <a:pPr marL="571500" indent="-571500">
              <a:buClr>
                <a:srgbClr val="000090"/>
              </a:buClr>
              <a:buFont typeface="Wingdings" charset="2"/>
              <a:buChar char="ü"/>
            </a:pPr>
            <a:r>
              <a:rPr lang="en-US" sz="3600" dirty="0" smtClean="0"/>
              <a:t>Prioritize/number them in order. </a:t>
            </a:r>
          </a:p>
          <a:p>
            <a:pPr marL="571500" indent="-571500">
              <a:buClr>
                <a:srgbClr val="000090"/>
              </a:buClr>
              <a:buFont typeface="Wingdings" charset="2"/>
              <a:buChar char="ü"/>
            </a:pPr>
            <a:endParaRPr lang="en-US" sz="3600" dirty="0" smtClean="0"/>
          </a:p>
          <a:p>
            <a:pPr marL="571500" indent="-571500">
              <a:buClr>
                <a:srgbClr val="000090"/>
              </a:buClr>
              <a:buFont typeface="Wingdings" charset="2"/>
              <a:buChar char="ü"/>
            </a:pPr>
            <a:r>
              <a:rPr lang="en-US" sz="3600" u="sng" dirty="0" smtClean="0"/>
              <a:t>Save the strongest argument for last.</a:t>
            </a:r>
          </a:p>
          <a:p>
            <a:endParaRPr lang="en-US" sz="3600" u="sng" dirty="0">
              <a:solidFill>
                <a:srgbClr val="FF0000"/>
              </a:solidFill>
            </a:endParaRPr>
          </a:p>
          <a:p>
            <a:endParaRPr lang="en-US" sz="3600" dirty="0"/>
          </a:p>
        </p:txBody>
      </p:sp>
      <p:sp>
        <p:nvSpPr>
          <p:cNvPr id="4" name="Slide Number Placeholder 3"/>
          <p:cNvSpPr>
            <a:spLocks noGrp="1"/>
          </p:cNvSpPr>
          <p:nvPr>
            <p:ph type="sldNum" sz="quarter" idx="12"/>
          </p:nvPr>
        </p:nvSpPr>
        <p:spPr/>
        <p:txBody>
          <a:bodyPr/>
          <a:lstStyle/>
          <a:p>
            <a:fld id="{2066355A-084C-D24E-9AD2-7E4FC41EA627}" type="slidenum">
              <a:rPr lang="en-US" smtClean="0"/>
              <a:t>9</a:t>
            </a:fld>
            <a:endParaRPr lang="en-US" dirty="0"/>
          </a:p>
        </p:txBody>
      </p:sp>
      <p:pic>
        <p:nvPicPr>
          <p:cNvPr id="5" name="Picture 2" descr="C:\Users\class\AppData\Local\Microsoft\Windows\Temporary Internet Files\Content.IE5\WK50J289\MP9004422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411" y="4955117"/>
            <a:ext cx="2032000" cy="1902883"/>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309705"/>
      </p:ext>
    </p:extLst>
  </p:cSld>
  <p:clrMapOvr>
    <a:masterClrMapping/>
  </p:clrMapOvr>
</p:sld>
</file>

<file path=ppt/theme/theme1.xml><?xml version="1.0" encoding="utf-8"?>
<a:theme xmlns:a="http://schemas.openxmlformats.org/drawingml/2006/main" name="Office Theme">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openxmlformats.org/package/2006/metadata/core-properties"/>
    <ds:schemaRef ds:uri="http://www.w3.org/XML/1998/namespace"/>
    <ds:schemaRef ds:uri="http://purl.org/dc/elements/1.1/"/>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480</TotalTime>
  <Words>690</Words>
  <Application>Microsoft Macintosh PowerPoint</Application>
  <PresentationFormat>On-screen Show (4:3)</PresentationFormat>
  <Paragraphs>161</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Steps to Writing a Persuasive Essay Lit Center Mini Lesson FALL  2013 </vt:lpstr>
      <vt:lpstr>COMMON CORE  STANDARD: PERSUASIVE-OPINION WRITING</vt:lpstr>
      <vt:lpstr>COMMON CORE  STANDARD: PERSUASIVE-OPINION WRITING</vt:lpstr>
      <vt:lpstr>COMMON CORE  STANDARD: PERSUASIVE-OPINION WRITING</vt:lpstr>
      <vt:lpstr>PowerPoint Presentation</vt:lpstr>
      <vt:lpstr>PowerPoint Presentation</vt:lpstr>
      <vt:lpstr>PowerPoint Presentation</vt:lpstr>
      <vt:lpstr>T Chart Example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Andrea  Street</cp:lastModifiedBy>
  <cp:revision>75</cp:revision>
  <dcterms:created xsi:type="dcterms:W3CDTF">2010-04-12T23:12:02Z</dcterms:created>
  <dcterms:modified xsi:type="dcterms:W3CDTF">2014-09-26T15:00:25Z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