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84" r:id="rId5"/>
    <p:sldId id="383" r:id="rId6"/>
    <p:sldId id="388" r:id="rId7"/>
    <p:sldId id="382" r:id="rId8"/>
    <p:sldId id="389" r:id="rId9"/>
    <p:sldId id="390" r:id="rId10"/>
  </p:sldIdLst>
  <p:sldSz cx="9144000" cy="5143500" type="screen16x9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2D362"/>
    <a:srgbClr val="0066CC"/>
    <a:srgbClr val="D1D1D1"/>
    <a:srgbClr val="F4F4F4"/>
    <a:srgbClr val="F7092C"/>
    <a:srgbClr val="7BBE49"/>
    <a:srgbClr val="2A7E41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5730" autoAdjust="0"/>
  </p:normalViewPr>
  <p:slideViewPr>
    <p:cSldViewPr showGuides="1">
      <p:cViewPr varScale="1">
        <p:scale>
          <a:sx n="160" d="100"/>
          <a:sy n="160" d="100"/>
        </p:scale>
        <p:origin x="150" y="216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652"/>
            <a:ext cx="9144000" cy="688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Watson@csusb.edu" TargetMode="External"/><Relationship Id="rId2" Type="http://schemas.openxmlformats.org/officeDocument/2006/relationships/hyperlink" Target="https://www.csusb.edu/social-work/basw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aria.Roa@csusb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Bachelor of Social Work (BASW)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3562350"/>
            <a:ext cx="7772400" cy="533400"/>
          </a:xfrm>
        </p:spPr>
        <p:txBody>
          <a:bodyPr/>
          <a:lstStyle/>
          <a:p>
            <a:pPr algn="ctr"/>
            <a:r>
              <a:rPr lang="en-US" dirty="0"/>
              <a:t>Beginning Fall of 2022 at the PDC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C61B6-51E3-2D4E-A40A-7B26E6BF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2689837" cy="15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6" b="5516"/>
          <a:stretch>
            <a:fillRect/>
          </a:stretch>
        </p:blipFill>
        <p:spPr/>
      </p:pic>
      <p:pic>
        <p:nvPicPr>
          <p:cNvPr id="9" name="Picture Placeholder 8" descr="BB1U8657-RET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0" b="5120"/>
          <a:stretch>
            <a:fillRect/>
          </a:stretch>
        </p:blipFill>
        <p:spPr/>
      </p:pic>
      <p:pic>
        <p:nvPicPr>
          <p:cNvPr id="7" name="Picture Placeholder 6" descr="BB0U5630-RET.pn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6" b="585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social work?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1281764"/>
            <a:ext cx="5181600" cy="3409950"/>
          </a:xfrm>
        </p:spPr>
        <p:txBody>
          <a:bodyPr/>
          <a:lstStyle/>
          <a:p>
            <a:r>
              <a:rPr lang="en-US" sz="1800" dirty="0"/>
              <a:t>A profession devoted to helping people function the best they can in their environment</a:t>
            </a:r>
          </a:p>
          <a:p>
            <a:r>
              <a:rPr lang="en-US" sz="1800" dirty="0"/>
              <a:t>Supporting individuals, families, groups, organizations &amp; communities</a:t>
            </a:r>
          </a:p>
          <a:p>
            <a:r>
              <a:rPr lang="en-US" sz="1800" dirty="0"/>
              <a:t>Generating change and pursing social justice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Social Workers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00150"/>
            <a:ext cx="5638800" cy="3394075"/>
          </a:xfrm>
        </p:spPr>
        <p:txBody>
          <a:bodyPr/>
          <a:lstStyle/>
          <a:p>
            <a:r>
              <a:rPr lang="en-US" sz="1800" dirty="0"/>
              <a:t>Non-profit charitable and advocacy organizations</a:t>
            </a:r>
          </a:p>
          <a:p>
            <a:r>
              <a:rPr lang="en-US" sz="1800" dirty="0"/>
              <a:t>County social welfare agencies</a:t>
            </a:r>
            <a:endParaRPr lang="en-US" sz="1400" dirty="0"/>
          </a:p>
          <a:p>
            <a:r>
              <a:rPr lang="en-US" sz="1800" dirty="0"/>
              <a:t>Private health, mental health, &amp; treatment facilities</a:t>
            </a:r>
          </a:p>
          <a:p>
            <a:r>
              <a:rPr lang="en-US" sz="1800" dirty="0"/>
              <a:t>K-12 schools and colleges/universities</a:t>
            </a:r>
          </a:p>
          <a:p>
            <a:r>
              <a:rPr lang="en-US" sz="1800" dirty="0"/>
              <a:t>Court &amp; criminal justice institutions</a:t>
            </a:r>
          </a:p>
          <a:p>
            <a:r>
              <a:rPr lang="en-US" sz="1800" dirty="0"/>
              <a:t>State and federal legislatures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786A9-6B2D-C649-A97A-D5DA1F53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225" y="792891"/>
            <a:ext cx="1163139" cy="638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DF0CA-CEED-2E42-8FF8-3FBF30A3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80" y="1144321"/>
            <a:ext cx="908795" cy="58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28034-719B-3E44-838B-552CC0F1B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827" y="1675240"/>
            <a:ext cx="824746" cy="824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C13B6-148A-5147-9ABD-244EEA38E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008" y="3839565"/>
            <a:ext cx="1194356" cy="547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0D4160-6954-9A4B-8995-585520B08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092" y="2997049"/>
            <a:ext cx="824746" cy="824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E1846-5C84-8945-8476-1EF5DB84E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7770" y="1937290"/>
            <a:ext cx="658068" cy="1069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785D4B-EE9F-1443-8B0F-290757694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580" y="2969235"/>
            <a:ext cx="825351" cy="440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1BEE2B-E0D0-A246-B526-6179F391B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552" y="3659000"/>
            <a:ext cx="1360714" cy="680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81D5D5-BEEA-B04B-8420-71697140BA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007" y="3573766"/>
            <a:ext cx="1190849" cy="666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039EB0-AE0E-164F-A8E0-7D8892FC04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4607" y="2655312"/>
            <a:ext cx="1021826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a BASW Program?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200150"/>
            <a:ext cx="5029200" cy="3200400"/>
          </a:xfrm>
        </p:spPr>
        <p:txBody>
          <a:bodyPr/>
          <a:lstStyle/>
          <a:p>
            <a:r>
              <a:rPr lang="en-US" sz="2000" dirty="0"/>
              <a:t>2 year, full-time program completed in junior &amp; senior year of undergraduate degree (pre-BASW for fresh</a:t>
            </a:r>
            <a:r>
              <a:rPr lang="en-US" sz="2000"/>
              <a:t>/soph)</a:t>
            </a:r>
            <a:endParaRPr lang="en-US" sz="2000" dirty="0"/>
          </a:p>
          <a:p>
            <a:r>
              <a:rPr lang="en-US" sz="2000" dirty="0"/>
              <a:t>Curriculum</a:t>
            </a:r>
          </a:p>
          <a:p>
            <a:pPr lvl="1"/>
            <a:r>
              <a:rPr lang="en-US" sz="1600" dirty="0"/>
              <a:t>CSUSB General Education requirements</a:t>
            </a:r>
          </a:p>
          <a:p>
            <a:pPr lvl="1"/>
            <a:r>
              <a:rPr lang="en-US" sz="1600" dirty="0"/>
              <a:t>Social Work courses in sequence </a:t>
            </a:r>
          </a:p>
          <a:p>
            <a:pPr lvl="1"/>
            <a:r>
              <a:rPr lang="en-US" sz="1600" dirty="0"/>
              <a:t>Senior year field placement (internship) 2 days per week (weekdays only) for 480 hours</a:t>
            </a:r>
          </a:p>
          <a:p>
            <a:endParaRPr lang="en-US" sz="1600" dirty="0"/>
          </a:p>
        </p:txBody>
      </p:sp>
      <p:pic>
        <p:nvPicPr>
          <p:cNvPr id="17" name="Picture Placeholder 16" descr="BB0U3352-RETV2.jpg"/>
          <p:cNvPicPr>
            <a:picLocks noGrp="1" noChangeAspect="1"/>
          </p:cNvPicPr>
          <p:nvPr>
            <p:ph type="pic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8" b="5208"/>
          <a:stretch>
            <a:fillRect/>
          </a:stretch>
        </p:blipFill>
        <p:spPr/>
      </p:pic>
      <p:pic>
        <p:nvPicPr>
          <p:cNvPr id="18" name="Picture Placeholder 17" descr="Turner_A14I0090.jpg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 t="1496" r="-1125" b="10473"/>
          <a:stretch/>
        </p:blipFill>
        <p:spPr>
          <a:xfrm rot="297885">
            <a:off x="6382124" y="3142569"/>
            <a:ext cx="2202992" cy="1317730"/>
          </a:xfrm>
        </p:spPr>
      </p:pic>
      <p:pic>
        <p:nvPicPr>
          <p:cNvPr id="2" name="Picture Placeholder 1" descr="0H1A2097.jpg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5" t="27677" r="435" b="1529"/>
          <a:stretch/>
        </p:blipFill>
        <p:spPr/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3A1330-3A9C-9341-B740-FDD2BA26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918"/>
            <a:ext cx="3008313" cy="152003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sz="2400" dirty="0"/>
              <a:t>What kinds of courses will I take in the BASW Program?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695550-AC22-3844-9FFF-E2F2AF3B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365918"/>
            <a:ext cx="5111750" cy="42287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Social Welfare Policy &amp; Community Advocacy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Direct Practice with Individuals, Families, &amp; Groups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Human Behavior &amp; the Social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Field Placement (Internship) &amp; Seminar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Electives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013818-5C8B-674E-9392-F11CBE55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0750"/>
            <a:ext cx="2994678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507B2C-5C76-E54D-ADF6-DB41FEBF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the process?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5BFB0-88EA-C34F-8B1A-8EB7F167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7301"/>
            <a:ext cx="7239000" cy="1314449"/>
          </a:xfrm>
        </p:spPr>
        <p:txBody>
          <a:bodyPr/>
          <a:lstStyle/>
          <a:p>
            <a:r>
              <a:rPr lang="en-US" sz="1600" dirty="0"/>
              <a:t>Visit the BASW website @ </a:t>
            </a:r>
            <a:r>
              <a:rPr lang="en-US" sz="1600" dirty="0">
                <a:hlinkClick r:id="rId2"/>
              </a:rPr>
              <a:t>https://www.csusb.edu/social-work/basw</a:t>
            </a:r>
            <a:r>
              <a:rPr lang="en-US" sz="1600" dirty="0"/>
              <a:t> for requirements*, application process, and timelines</a:t>
            </a:r>
          </a:p>
          <a:p>
            <a:r>
              <a:rPr lang="en-US" sz="1600" dirty="0"/>
              <a:t>Reach out to your advisor or to our BASW program for more information!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CF4-B427-F04A-BFB5-85CEE1461EC7}"/>
              </a:ext>
            </a:extLst>
          </p:cNvPr>
          <p:cNvSpPr txBox="1"/>
          <p:nvPr/>
        </p:nvSpPr>
        <p:spPr>
          <a:xfrm>
            <a:off x="849029" y="4019550"/>
            <a:ext cx="783777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We realize you may not have time to meet all requirements before submitting your application this Fall!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Please reach out to us so we can try to work with you on this!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F23D4-3C67-7848-836F-25CB62578850}"/>
              </a:ext>
            </a:extLst>
          </p:cNvPr>
          <p:cNvSpPr txBox="1"/>
          <p:nvPr/>
        </p:nvSpPr>
        <p:spPr>
          <a:xfrm>
            <a:off x="849029" y="2586823"/>
            <a:ext cx="227517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Nick Watson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BASW Program Director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hlinkClick r:id="rId3"/>
              </a:rPr>
              <a:t>Nick.Watson@csusb.edu</a:t>
            </a:r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909-537-3155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909-537-5565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2AD7-CA86-6740-B8BE-B1052C397AE1}"/>
              </a:ext>
            </a:extLst>
          </p:cNvPr>
          <p:cNvSpPr txBox="1"/>
          <p:nvPr/>
        </p:nvSpPr>
        <p:spPr>
          <a:xfrm>
            <a:off x="6411628" y="2586823"/>
            <a:ext cx="227517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Deirdre </a:t>
            </a:r>
            <a:r>
              <a:rPr lang="en-US" sz="1400" b="1" dirty="0" err="1">
                <a:solidFill>
                  <a:schemeClr val="tx1"/>
                </a:solidFill>
              </a:rPr>
              <a:t>Lanesskog</a:t>
            </a:r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BASW PDC Coordinator</a:t>
            </a:r>
          </a:p>
          <a:p>
            <a:pPr algn="l"/>
            <a:r>
              <a:rPr lang="en-US" sz="1400" dirty="0" err="1">
                <a:solidFill>
                  <a:schemeClr val="tx1"/>
                </a:solidFill>
              </a:rPr>
              <a:t>Dlanesskog@csusb.edu</a:t>
            </a:r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909-537-7222</a:t>
            </a:r>
          </a:p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35800-CC34-2F47-A41F-E2CEE59015FE}"/>
              </a:ext>
            </a:extLst>
          </p:cNvPr>
          <p:cNvSpPr txBox="1"/>
          <p:nvPr/>
        </p:nvSpPr>
        <p:spPr>
          <a:xfrm>
            <a:off x="3276600" y="2596649"/>
            <a:ext cx="29718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Maria </a:t>
            </a:r>
            <a:r>
              <a:rPr lang="en-US" sz="1400" b="1" dirty="0" err="1">
                <a:solidFill>
                  <a:schemeClr val="tx1"/>
                </a:solidFill>
              </a:rPr>
              <a:t>Roa</a:t>
            </a:r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BASW Administrative Assistant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hlinkClick r:id="rId4"/>
              </a:rPr>
              <a:t>Maria.Roa@csusb.edu</a:t>
            </a:r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909-537-3155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909-537-5565</a:t>
            </a:r>
          </a:p>
        </p:txBody>
      </p:sp>
    </p:spTree>
    <p:extLst>
      <p:ext uri="{BB962C8B-B14F-4D97-AF65-F5344CB8AC3E}">
        <p14:creationId xmlns:p14="http://schemas.microsoft.com/office/powerpoint/2010/main" val="23376698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525EB382C1040A30210AF9F83B3B9" ma:contentTypeVersion="16" ma:contentTypeDescription="Create a new document." ma:contentTypeScope="" ma:versionID="82e9d0fa7618ef569833d8a643750923">
  <xsd:schema xmlns:xsd="http://www.w3.org/2001/XMLSchema" xmlns:xs="http://www.w3.org/2001/XMLSchema" xmlns:p="http://schemas.microsoft.com/office/2006/metadata/properties" xmlns:ns1="http://schemas.microsoft.com/sharepoint/v3" xmlns:ns3="f84aaae6-300b-4150-8cb4-d4a0dd570c89" xmlns:ns4="57b1451e-fa39-4c9a-8cd8-16da2fe02381" targetNamespace="http://schemas.microsoft.com/office/2006/metadata/properties" ma:root="true" ma:fieldsID="ccbc914dd607f223a9b8179cb207412e" ns1:_="" ns3:_="" ns4:_="">
    <xsd:import namespace="http://schemas.microsoft.com/sharepoint/v3"/>
    <xsd:import namespace="f84aaae6-300b-4150-8cb4-d4a0dd570c89"/>
    <xsd:import namespace="57b1451e-fa39-4c9a-8cd8-16da2fe02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aaae6-300b-4150-8cb4-d4a0dd570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1451e-fa39-4c9a-8cd8-16da2fe02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EC5B7-2276-4A61-AF7F-75028F681D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4aaae6-300b-4150-8cb4-d4a0dd570c89"/>
    <ds:schemaRef ds:uri="57b1451e-fa39-4c9a-8cd8-16da2fe02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92F057-FE7C-45E8-9D21-E76B2C2E8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BFB35-9A07-4491-B66C-6673D34F8413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7b1451e-fa39-4c9a-8cd8-16da2fe02381"/>
    <ds:schemaRef ds:uri="f84aaae6-300b-4150-8cb4-d4a0dd570c89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</TotalTime>
  <Words>307</Words>
  <Application>Microsoft Office PowerPoint</Application>
  <PresentationFormat>On-screen Show (16:9)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Webdings</vt:lpstr>
      <vt:lpstr>Blank Presentation</vt:lpstr>
      <vt:lpstr>Bachelor of Social Work (BASW) Program</vt:lpstr>
      <vt:lpstr>What is social work?</vt:lpstr>
      <vt:lpstr>Where do Social Workers work?</vt:lpstr>
      <vt:lpstr>What is a BASW Program?</vt:lpstr>
      <vt:lpstr>What kinds of courses will I take in the BASW Program?</vt:lpstr>
      <vt:lpstr>Next steps in the process?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Vanessa Rojo</cp:lastModifiedBy>
  <cp:revision>364</cp:revision>
  <cp:lastPrinted>2013-08-01T21:27:40Z</cp:lastPrinted>
  <dcterms:created xsi:type="dcterms:W3CDTF">2014-01-06T17:52:42Z</dcterms:created>
  <dcterms:modified xsi:type="dcterms:W3CDTF">2021-10-04T22:02:04Z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0x010100B62525EB382C1040A30210AF9F83B3B9</vt:lpwstr>
  </property>
</Properties>
</file>