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384" r:id="rId2"/>
    <p:sldId id="391" r:id="rId3"/>
    <p:sldId id="442" r:id="rId4"/>
    <p:sldId id="441" r:id="rId5"/>
    <p:sldId id="447" r:id="rId6"/>
    <p:sldId id="445" r:id="rId7"/>
    <p:sldId id="448" r:id="rId8"/>
    <p:sldId id="396" r:id="rId9"/>
    <p:sldId id="433" r:id="rId10"/>
    <p:sldId id="392" r:id="rId11"/>
    <p:sldId id="449" r:id="rId12"/>
    <p:sldId id="411" r:id="rId13"/>
    <p:sldId id="446" r:id="rId14"/>
    <p:sldId id="393" r:id="rId15"/>
    <p:sldId id="394" r:id="rId16"/>
    <p:sldId id="413" r:id="rId17"/>
  </p:sldIdLst>
  <p:sldSz cx="9144000" cy="6858000" type="screen4x3"/>
  <p:notesSz cx="7010400" cy="9296400"/>
  <p:defaultTextStyle>
    <a:defPPr>
      <a:defRPr lang="en-US"/>
    </a:defPPr>
    <a:lvl1pPr algn="r" rtl="0" eaLnBrk="0" fontAlgn="base" hangingPunct="0">
      <a:spcBef>
        <a:spcPct val="0"/>
      </a:spcBef>
      <a:spcAft>
        <a:spcPct val="0"/>
      </a:spcAft>
      <a:defRPr sz="1200" kern="1200">
        <a:solidFill>
          <a:schemeClr val="bg1"/>
        </a:solidFill>
        <a:latin typeface="Arial" charset="0"/>
        <a:ea typeface="ＭＳ Ｐゴシック" charset="-128"/>
        <a:cs typeface="ＭＳ Ｐゴシック" charset="-128"/>
      </a:defRPr>
    </a:lvl1pPr>
    <a:lvl2pPr marL="457200" algn="r" rtl="0" eaLnBrk="0" fontAlgn="base" hangingPunct="0">
      <a:spcBef>
        <a:spcPct val="0"/>
      </a:spcBef>
      <a:spcAft>
        <a:spcPct val="0"/>
      </a:spcAft>
      <a:defRPr sz="1200" kern="1200">
        <a:solidFill>
          <a:schemeClr val="bg1"/>
        </a:solidFill>
        <a:latin typeface="Arial" charset="0"/>
        <a:ea typeface="ＭＳ Ｐゴシック" charset="-128"/>
        <a:cs typeface="ＭＳ Ｐゴシック" charset="-128"/>
      </a:defRPr>
    </a:lvl2pPr>
    <a:lvl3pPr marL="914400" algn="r" rtl="0" eaLnBrk="0" fontAlgn="base" hangingPunct="0">
      <a:spcBef>
        <a:spcPct val="0"/>
      </a:spcBef>
      <a:spcAft>
        <a:spcPct val="0"/>
      </a:spcAft>
      <a:defRPr sz="1200" kern="1200">
        <a:solidFill>
          <a:schemeClr val="bg1"/>
        </a:solidFill>
        <a:latin typeface="Arial" charset="0"/>
        <a:ea typeface="ＭＳ Ｐゴシック" charset="-128"/>
        <a:cs typeface="ＭＳ Ｐゴシック" charset="-128"/>
      </a:defRPr>
    </a:lvl3pPr>
    <a:lvl4pPr marL="1371600" algn="r" rtl="0" eaLnBrk="0" fontAlgn="base" hangingPunct="0">
      <a:spcBef>
        <a:spcPct val="0"/>
      </a:spcBef>
      <a:spcAft>
        <a:spcPct val="0"/>
      </a:spcAft>
      <a:defRPr sz="1200" kern="1200">
        <a:solidFill>
          <a:schemeClr val="bg1"/>
        </a:solidFill>
        <a:latin typeface="Arial" charset="0"/>
        <a:ea typeface="ＭＳ Ｐゴシック" charset="-128"/>
        <a:cs typeface="ＭＳ Ｐゴシック" charset="-128"/>
      </a:defRPr>
    </a:lvl4pPr>
    <a:lvl5pPr marL="1828800" algn="r" rtl="0" eaLnBrk="0" fontAlgn="base" hangingPunct="0">
      <a:spcBef>
        <a:spcPct val="0"/>
      </a:spcBef>
      <a:spcAft>
        <a:spcPct val="0"/>
      </a:spcAft>
      <a:defRPr sz="1200" kern="1200">
        <a:solidFill>
          <a:schemeClr val="bg1"/>
        </a:solidFill>
        <a:latin typeface="Arial" charset="0"/>
        <a:ea typeface="ＭＳ Ｐゴシック" charset="-128"/>
        <a:cs typeface="ＭＳ Ｐゴシック" charset="-128"/>
      </a:defRPr>
    </a:lvl5pPr>
    <a:lvl6pPr marL="2286000" algn="l" defTabSz="457200" rtl="0" eaLnBrk="1" latinLnBrk="0" hangingPunct="1">
      <a:defRPr sz="1200" kern="1200">
        <a:solidFill>
          <a:schemeClr val="bg1"/>
        </a:solidFill>
        <a:latin typeface="Arial" charset="0"/>
        <a:ea typeface="ＭＳ Ｐゴシック" charset="-128"/>
        <a:cs typeface="ＭＳ Ｐゴシック" charset="-128"/>
      </a:defRPr>
    </a:lvl6pPr>
    <a:lvl7pPr marL="2743200" algn="l" defTabSz="457200" rtl="0" eaLnBrk="1" latinLnBrk="0" hangingPunct="1">
      <a:defRPr sz="1200" kern="1200">
        <a:solidFill>
          <a:schemeClr val="bg1"/>
        </a:solidFill>
        <a:latin typeface="Arial" charset="0"/>
        <a:ea typeface="ＭＳ Ｐゴシック" charset="-128"/>
        <a:cs typeface="ＭＳ Ｐゴシック" charset="-128"/>
      </a:defRPr>
    </a:lvl7pPr>
    <a:lvl8pPr marL="3200400" algn="l" defTabSz="457200" rtl="0" eaLnBrk="1" latinLnBrk="0" hangingPunct="1">
      <a:defRPr sz="1200" kern="1200">
        <a:solidFill>
          <a:schemeClr val="bg1"/>
        </a:solidFill>
        <a:latin typeface="Arial" charset="0"/>
        <a:ea typeface="ＭＳ Ｐゴシック" charset="-128"/>
        <a:cs typeface="ＭＳ Ｐゴシック" charset="-128"/>
      </a:defRPr>
    </a:lvl8pPr>
    <a:lvl9pPr marL="3657600" algn="l" defTabSz="457200" rtl="0" eaLnBrk="1" latinLnBrk="0" hangingPunct="1">
      <a:defRPr sz="1200" kern="1200">
        <a:solidFill>
          <a:schemeClr val="bg1"/>
        </a:solidFill>
        <a:latin typeface="Arial" charset="0"/>
        <a:ea typeface="ＭＳ Ｐゴシック" charset="-128"/>
        <a:cs typeface="ＭＳ Ｐゴシック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1488">
          <p15:clr>
            <a:srgbClr val="A4A3A4"/>
          </p15:clr>
        </p15:guide>
        <p15:guide id="2" pos="2880">
          <p15:clr>
            <a:srgbClr val="A4A3A4"/>
          </p15:clr>
        </p15:guide>
        <p15:guide id="3" pos="432">
          <p15:clr>
            <a:srgbClr val="A4A3A4"/>
          </p15:clr>
        </p15:guide>
        <p15:guide id="4" pos="5280">
          <p15:clr>
            <a:srgbClr val="A4A3A4"/>
          </p15:clr>
        </p15:guide>
        <p15:guide id="5" pos="720">
          <p15:clr>
            <a:srgbClr val="A4A3A4"/>
          </p15:clr>
        </p15:guide>
        <p15:guide id="6" pos="98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clrMode="gray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19ED0"/>
    <a:srgbClr val="00356B"/>
    <a:srgbClr val="3A6A20"/>
    <a:srgbClr val="145F7D"/>
    <a:srgbClr val="CBD1E5"/>
    <a:srgbClr val="2A7E41"/>
    <a:srgbClr val="D3075E"/>
    <a:srgbClr val="F7092C"/>
    <a:srgbClr val="F2D362"/>
    <a:srgbClr val="00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50" autoAdjust="0"/>
    <p:restoredTop sz="96405" autoAdjust="0"/>
  </p:normalViewPr>
  <p:slideViewPr>
    <p:cSldViewPr showGuides="1">
      <p:cViewPr varScale="1">
        <p:scale>
          <a:sx n="110" d="100"/>
          <a:sy n="110" d="100"/>
        </p:scale>
        <p:origin x="1440" y="108"/>
      </p:cViewPr>
      <p:guideLst>
        <p:guide orient="horz" pos="1488"/>
        <p:guide pos="2880"/>
        <p:guide pos="432"/>
        <p:guide pos="5280"/>
        <p:guide pos="720"/>
        <p:guide pos="98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144" d="100"/>
          <a:sy n="144" d="100"/>
        </p:scale>
        <p:origin x="-3872" y="-96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D6082F2-A3CD-4AA3-A49A-34CC23E5CA47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D8964F3-D38B-44CD-A701-B8FFF3AA7222}">
      <dgm:prSet phldrT="[Text]" custT="1"/>
      <dgm:spPr/>
      <dgm:t>
        <a:bodyPr/>
        <a:lstStyle/>
        <a:p>
          <a:r>
            <a:rPr lang="en-US" sz="2000" b="1" dirty="0"/>
            <a:t>May Revise</a:t>
          </a:r>
        </a:p>
      </dgm:t>
    </dgm:pt>
    <dgm:pt modelId="{9A0BBE72-EDEA-4AD2-A253-CAD439353368}" type="parTrans" cxnId="{D91E30A6-5D29-4D14-AAE6-72B0977DE7E7}">
      <dgm:prSet/>
      <dgm:spPr/>
      <dgm:t>
        <a:bodyPr/>
        <a:lstStyle/>
        <a:p>
          <a:endParaRPr lang="en-US"/>
        </a:p>
      </dgm:t>
    </dgm:pt>
    <dgm:pt modelId="{9D3251F2-E343-4C2C-B8AF-94FFB867441B}" type="sibTrans" cxnId="{D91E30A6-5D29-4D14-AAE6-72B0977DE7E7}">
      <dgm:prSet/>
      <dgm:spPr/>
      <dgm:t>
        <a:bodyPr/>
        <a:lstStyle/>
        <a:p>
          <a:endParaRPr lang="en-US"/>
        </a:p>
      </dgm:t>
    </dgm:pt>
    <dgm:pt modelId="{D33B4DDA-EA6F-4CFA-AFEB-154BB8220508}">
      <dgm:prSet phldrT="[Text]" custT="1"/>
      <dgm:spPr/>
      <dgm:t>
        <a:bodyPr/>
        <a:lstStyle/>
        <a:p>
          <a:pPr>
            <a:buNone/>
          </a:pPr>
          <a:r>
            <a:rPr lang="en-US" sz="1800" u="sng" dirty="0"/>
            <a:t>Recurring Additional Allocations</a:t>
          </a:r>
        </a:p>
      </dgm:t>
    </dgm:pt>
    <dgm:pt modelId="{94391AFC-311B-4CB0-8496-4BA5323DD081}" type="parTrans" cxnId="{15A06796-485B-434F-80E9-F6A8B25A93D7}">
      <dgm:prSet/>
      <dgm:spPr/>
      <dgm:t>
        <a:bodyPr/>
        <a:lstStyle/>
        <a:p>
          <a:endParaRPr lang="en-US"/>
        </a:p>
      </dgm:t>
    </dgm:pt>
    <dgm:pt modelId="{52385250-90F0-403F-823B-EC4D831ADE78}" type="sibTrans" cxnId="{15A06796-485B-434F-80E9-F6A8B25A93D7}">
      <dgm:prSet/>
      <dgm:spPr/>
      <dgm:t>
        <a:bodyPr/>
        <a:lstStyle/>
        <a:p>
          <a:endParaRPr lang="en-US"/>
        </a:p>
      </dgm:t>
    </dgm:pt>
    <dgm:pt modelId="{2379AC97-F697-44FA-98FE-A7475E54F89D}">
      <dgm:prSet phldrT="[Text]" custT="1"/>
      <dgm:spPr/>
      <dgm:t>
        <a:bodyPr/>
        <a:lstStyle/>
        <a:p>
          <a:r>
            <a:rPr lang="en-US" sz="1800" dirty="0"/>
            <a:t>$185M Additional Base Budget Increase</a:t>
          </a:r>
          <a:endParaRPr lang="en-US" sz="1000" dirty="0"/>
        </a:p>
      </dgm:t>
    </dgm:pt>
    <dgm:pt modelId="{BD3DF5C6-9E51-4C39-BDDE-DDB11C33B405}" type="parTrans" cxnId="{89966FBC-5985-4167-8C43-F1E088973D36}">
      <dgm:prSet/>
      <dgm:spPr/>
      <dgm:t>
        <a:bodyPr/>
        <a:lstStyle/>
        <a:p>
          <a:endParaRPr lang="en-US"/>
        </a:p>
      </dgm:t>
    </dgm:pt>
    <dgm:pt modelId="{9E32B763-92DE-4393-BE3E-A14A0FAE1368}" type="sibTrans" cxnId="{89966FBC-5985-4167-8C43-F1E088973D36}">
      <dgm:prSet/>
      <dgm:spPr/>
      <dgm:t>
        <a:bodyPr/>
        <a:lstStyle/>
        <a:p>
          <a:endParaRPr lang="en-US"/>
        </a:p>
      </dgm:t>
    </dgm:pt>
    <dgm:pt modelId="{BD26A1B9-B7A6-4193-AB93-6D73B2FAB6A5}">
      <dgm:prSet phldrT="[Text]" custT="1"/>
      <dgm:spPr/>
      <dgm:t>
        <a:bodyPr/>
        <a:lstStyle/>
        <a:p>
          <a:r>
            <a:rPr lang="en-US" sz="1800" dirty="0"/>
            <a:t>$325M Deferred Maintenance</a:t>
          </a:r>
          <a:endParaRPr lang="en-US" sz="1000" dirty="0"/>
        </a:p>
      </dgm:t>
    </dgm:pt>
    <dgm:pt modelId="{285F586C-1E21-43AB-A80E-456C7EF1572E}" type="parTrans" cxnId="{D4D721EE-8B15-4B9B-8442-61738A1BF2F4}">
      <dgm:prSet/>
      <dgm:spPr/>
      <dgm:t>
        <a:bodyPr/>
        <a:lstStyle/>
        <a:p>
          <a:endParaRPr lang="en-US"/>
        </a:p>
      </dgm:t>
    </dgm:pt>
    <dgm:pt modelId="{A28B376F-333D-4EC4-A407-870C85CE7265}" type="sibTrans" cxnId="{D4D721EE-8B15-4B9B-8442-61738A1BF2F4}">
      <dgm:prSet/>
      <dgm:spPr/>
      <dgm:t>
        <a:bodyPr/>
        <a:lstStyle/>
        <a:p>
          <a:endParaRPr lang="en-US"/>
        </a:p>
      </dgm:t>
    </dgm:pt>
    <dgm:pt modelId="{CC533551-053C-496E-9D46-FF0B92ACD240}">
      <dgm:prSet phldrT="[Text]" custT="1"/>
      <dgm:spPr/>
      <dgm:t>
        <a:bodyPr/>
        <a:lstStyle/>
        <a:p>
          <a:r>
            <a:rPr lang="en-US" sz="1800" dirty="0"/>
            <a:t>$299M Full Restoration of 2020/21 cuts</a:t>
          </a:r>
        </a:p>
      </dgm:t>
    </dgm:pt>
    <dgm:pt modelId="{EF4D0273-4EC8-48DD-9489-0CF1464069C9}" type="parTrans" cxnId="{0F6B12D1-AC94-4F98-9295-139DF479441A}">
      <dgm:prSet/>
      <dgm:spPr/>
      <dgm:t>
        <a:bodyPr/>
        <a:lstStyle/>
        <a:p>
          <a:endParaRPr lang="en-US"/>
        </a:p>
      </dgm:t>
    </dgm:pt>
    <dgm:pt modelId="{4A4B683D-268C-41E1-BF4B-F5C059EDD86C}" type="sibTrans" cxnId="{0F6B12D1-AC94-4F98-9295-139DF479441A}">
      <dgm:prSet/>
      <dgm:spPr/>
      <dgm:t>
        <a:bodyPr/>
        <a:lstStyle/>
        <a:p>
          <a:endParaRPr lang="en-US"/>
        </a:p>
      </dgm:t>
    </dgm:pt>
    <dgm:pt modelId="{5251325D-1D4C-4B06-8044-D6EFB736B5C8}">
      <dgm:prSet phldrT="[Text]" custT="1"/>
      <dgm:spPr/>
      <dgm:t>
        <a:bodyPr/>
        <a:lstStyle/>
        <a:p>
          <a:pPr>
            <a:buNone/>
          </a:pPr>
          <a:r>
            <a:rPr lang="en-US" sz="1800" u="sng" dirty="0"/>
            <a:t>One-Time Allocation</a:t>
          </a:r>
        </a:p>
      </dgm:t>
    </dgm:pt>
    <dgm:pt modelId="{13BD2855-7DB7-421A-B278-8D3E12CFF2C4}" type="parTrans" cxnId="{8C7357D7-4A32-4DA1-93CE-CC9179047498}">
      <dgm:prSet/>
      <dgm:spPr/>
      <dgm:t>
        <a:bodyPr/>
        <a:lstStyle/>
        <a:p>
          <a:endParaRPr lang="en-US"/>
        </a:p>
      </dgm:t>
    </dgm:pt>
    <dgm:pt modelId="{DE8BD001-2FFF-47E6-908F-21770C38E0ED}" type="sibTrans" cxnId="{8C7357D7-4A32-4DA1-93CE-CC9179047498}">
      <dgm:prSet/>
      <dgm:spPr/>
      <dgm:t>
        <a:bodyPr/>
        <a:lstStyle/>
        <a:p>
          <a:endParaRPr lang="en-US"/>
        </a:p>
      </dgm:t>
    </dgm:pt>
    <dgm:pt modelId="{67B9F763-A07B-40BD-B8BD-37FF7A5D1575}">
      <dgm:prSet phldrT="[Text]" custT="1"/>
      <dgm:spPr/>
      <dgm:t>
        <a:bodyPr/>
        <a:lstStyle/>
        <a:p>
          <a:endParaRPr lang="en-US" sz="1000" dirty="0"/>
        </a:p>
      </dgm:t>
    </dgm:pt>
    <dgm:pt modelId="{029CEC3D-FD05-40B0-B3AF-3659BD0ADE2B}" type="parTrans" cxnId="{EC01CE00-54C6-45B8-80FE-A4AD94761A45}">
      <dgm:prSet/>
      <dgm:spPr/>
      <dgm:t>
        <a:bodyPr/>
        <a:lstStyle/>
        <a:p>
          <a:endParaRPr lang="en-US"/>
        </a:p>
      </dgm:t>
    </dgm:pt>
    <dgm:pt modelId="{9273C205-BDD2-42AB-AB7C-633465BB56CA}" type="sibTrans" cxnId="{EC01CE00-54C6-45B8-80FE-A4AD94761A45}">
      <dgm:prSet/>
      <dgm:spPr/>
      <dgm:t>
        <a:bodyPr/>
        <a:lstStyle/>
        <a:p>
          <a:endParaRPr lang="en-US"/>
        </a:p>
      </dgm:t>
    </dgm:pt>
    <dgm:pt modelId="{9FA3442D-C148-4BE1-AFF2-B6C5E3321DA1}" type="pres">
      <dgm:prSet presAssocID="{ED6082F2-A3CD-4AA3-A49A-34CC23E5CA47}" presName="linear" presStyleCnt="0">
        <dgm:presLayoutVars>
          <dgm:dir/>
          <dgm:animLvl val="lvl"/>
          <dgm:resizeHandles val="exact"/>
        </dgm:presLayoutVars>
      </dgm:prSet>
      <dgm:spPr/>
    </dgm:pt>
    <dgm:pt modelId="{335F9D5E-0333-4913-9B2E-E8E4B224401E}" type="pres">
      <dgm:prSet presAssocID="{AD8964F3-D38B-44CD-A701-B8FFF3AA7222}" presName="parentLin" presStyleCnt="0"/>
      <dgm:spPr/>
    </dgm:pt>
    <dgm:pt modelId="{68BAC821-6E54-43B3-8745-66C1E62EBD62}" type="pres">
      <dgm:prSet presAssocID="{AD8964F3-D38B-44CD-A701-B8FFF3AA7222}" presName="parentLeftMargin" presStyleLbl="node1" presStyleIdx="0" presStyleCnt="1"/>
      <dgm:spPr/>
    </dgm:pt>
    <dgm:pt modelId="{423D701E-468B-46B3-AA49-C8D224309AD0}" type="pres">
      <dgm:prSet presAssocID="{AD8964F3-D38B-44CD-A701-B8FFF3AA7222}" presName="parentText" presStyleLbl="node1" presStyleIdx="0" presStyleCnt="1" custScaleY="50213">
        <dgm:presLayoutVars>
          <dgm:chMax val="0"/>
          <dgm:bulletEnabled val="1"/>
        </dgm:presLayoutVars>
      </dgm:prSet>
      <dgm:spPr/>
    </dgm:pt>
    <dgm:pt modelId="{79CDF62C-D350-4579-9446-78A031AC4E93}" type="pres">
      <dgm:prSet presAssocID="{AD8964F3-D38B-44CD-A701-B8FFF3AA7222}" presName="negativeSpace" presStyleCnt="0"/>
      <dgm:spPr/>
    </dgm:pt>
    <dgm:pt modelId="{0D216D69-95A5-475F-883A-71472958C00E}" type="pres">
      <dgm:prSet presAssocID="{AD8964F3-D38B-44CD-A701-B8FFF3AA7222}" presName="childText" presStyleLbl="conFgAcc1" presStyleIdx="0" presStyleCnt="1" custScaleY="86370" custLinFactNeighborX="686" custLinFactNeighborY="18013">
        <dgm:presLayoutVars>
          <dgm:bulletEnabled val="1"/>
        </dgm:presLayoutVars>
      </dgm:prSet>
      <dgm:spPr/>
    </dgm:pt>
  </dgm:ptLst>
  <dgm:cxnLst>
    <dgm:cxn modelId="{EC01CE00-54C6-45B8-80FE-A4AD94761A45}" srcId="{AD8964F3-D38B-44CD-A701-B8FFF3AA7222}" destId="{67B9F763-A07B-40BD-B8BD-37FF7A5D1575}" srcOrd="3" destOrd="0" parTransId="{029CEC3D-FD05-40B0-B3AF-3659BD0ADE2B}" sibTransId="{9273C205-BDD2-42AB-AB7C-633465BB56CA}"/>
    <dgm:cxn modelId="{E36E7713-3FD1-4251-9751-828585FCCABE}" type="presOf" srcId="{ED6082F2-A3CD-4AA3-A49A-34CC23E5CA47}" destId="{9FA3442D-C148-4BE1-AFF2-B6C5E3321DA1}" srcOrd="0" destOrd="0" presId="urn:microsoft.com/office/officeart/2005/8/layout/list1"/>
    <dgm:cxn modelId="{6A66821D-13F8-4BCC-B552-6FB30B6578CC}" type="presOf" srcId="{5251325D-1D4C-4B06-8044-D6EFB736B5C8}" destId="{0D216D69-95A5-475F-883A-71472958C00E}" srcOrd="0" destOrd="4" presId="urn:microsoft.com/office/officeart/2005/8/layout/list1"/>
    <dgm:cxn modelId="{CFB3753F-DD26-43F5-99F2-8684034F3BC7}" type="presOf" srcId="{AD8964F3-D38B-44CD-A701-B8FFF3AA7222}" destId="{423D701E-468B-46B3-AA49-C8D224309AD0}" srcOrd="1" destOrd="0" presId="urn:microsoft.com/office/officeart/2005/8/layout/list1"/>
    <dgm:cxn modelId="{7C360041-58EB-44CC-80F8-35398534F0AE}" type="presOf" srcId="{AD8964F3-D38B-44CD-A701-B8FFF3AA7222}" destId="{68BAC821-6E54-43B3-8745-66C1E62EBD62}" srcOrd="0" destOrd="0" presId="urn:microsoft.com/office/officeart/2005/8/layout/list1"/>
    <dgm:cxn modelId="{42D5416A-BF41-4A82-A6D1-04B4A066FAB5}" type="presOf" srcId="{BD26A1B9-B7A6-4193-AB93-6D73B2FAB6A5}" destId="{0D216D69-95A5-475F-883A-71472958C00E}" srcOrd="0" destOrd="5" presId="urn:microsoft.com/office/officeart/2005/8/layout/list1"/>
    <dgm:cxn modelId="{CD32E851-1428-4085-961A-FB66007BB8F7}" type="presOf" srcId="{67B9F763-A07B-40BD-B8BD-37FF7A5D1575}" destId="{0D216D69-95A5-475F-883A-71472958C00E}" srcOrd="0" destOrd="3" presId="urn:microsoft.com/office/officeart/2005/8/layout/list1"/>
    <dgm:cxn modelId="{4F155882-F961-4FFD-96D3-31CC3FB3EC3F}" type="presOf" srcId="{CC533551-053C-496E-9D46-FF0B92ACD240}" destId="{0D216D69-95A5-475F-883A-71472958C00E}" srcOrd="0" destOrd="1" presId="urn:microsoft.com/office/officeart/2005/8/layout/list1"/>
    <dgm:cxn modelId="{2E98128A-7622-4DE9-966C-860938CD0C5D}" type="presOf" srcId="{2379AC97-F697-44FA-98FE-A7475E54F89D}" destId="{0D216D69-95A5-475F-883A-71472958C00E}" srcOrd="0" destOrd="2" presId="urn:microsoft.com/office/officeart/2005/8/layout/list1"/>
    <dgm:cxn modelId="{26DA848D-8FC0-4700-A64E-E229F13B29C7}" type="presOf" srcId="{D33B4DDA-EA6F-4CFA-AFEB-154BB8220508}" destId="{0D216D69-95A5-475F-883A-71472958C00E}" srcOrd="0" destOrd="0" presId="urn:microsoft.com/office/officeart/2005/8/layout/list1"/>
    <dgm:cxn modelId="{15A06796-485B-434F-80E9-F6A8B25A93D7}" srcId="{AD8964F3-D38B-44CD-A701-B8FFF3AA7222}" destId="{D33B4DDA-EA6F-4CFA-AFEB-154BB8220508}" srcOrd="0" destOrd="0" parTransId="{94391AFC-311B-4CB0-8496-4BA5323DD081}" sibTransId="{52385250-90F0-403F-823B-EC4D831ADE78}"/>
    <dgm:cxn modelId="{D91E30A6-5D29-4D14-AAE6-72B0977DE7E7}" srcId="{ED6082F2-A3CD-4AA3-A49A-34CC23E5CA47}" destId="{AD8964F3-D38B-44CD-A701-B8FFF3AA7222}" srcOrd="0" destOrd="0" parTransId="{9A0BBE72-EDEA-4AD2-A253-CAD439353368}" sibTransId="{9D3251F2-E343-4C2C-B8AF-94FFB867441B}"/>
    <dgm:cxn modelId="{89966FBC-5985-4167-8C43-F1E088973D36}" srcId="{AD8964F3-D38B-44CD-A701-B8FFF3AA7222}" destId="{2379AC97-F697-44FA-98FE-A7475E54F89D}" srcOrd="2" destOrd="0" parTransId="{BD3DF5C6-9E51-4C39-BDDE-DDB11C33B405}" sibTransId="{9E32B763-92DE-4393-BE3E-A14A0FAE1368}"/>
    <dgm:cxn modelId="{0F6B12D1-AC94-4F98-9295-139DF479441A}" srcId="{AD8964F3-D38B-44CD-A701-B8FFF3AA7222}" destId="{CC533551-053C-496E-9D46-FF0B92ACD240}" srcOrd="1" destOrd="0" parTransId="{EF4D0273-4EC8-48DD-9489-0CF1464069C9}" sibTransId="{4A4B683D-268C-41E1-BF4B-F5C059EDD86C}"/>
    <dgm:cxn modelId="{8C7357D7-4A32-4DA1-93CE-CC9179047498}" srcId="{AD8964F3-D38B-44CD-A701-B8FFF3AA7222}" destId="{5251325D-1D4C-4B06-8044-D6EFB736B5C8}" srcOrd="4" destOrd="0" parTransId="{13BD2855-7DB7-421A-B278-8D3E12CFF2C4}" sibTransId="{DE8BD001-2FFF-47E6-908F-21770C38E0ED}"/>
    <dgm:cxn modelId="{D4D721EE-8B15-4B9B-8442-61738A1BF2F4}" srcId="{AD8964F3-D38B-44CD-A701-B8FFF3AA7222}" destId="{BD26A1B9-B7A6-4193-AB93-6D73B2FAB6A5}" srcOrd="5" destOrd="0" parTransId="{285F586C-1E21-43AB-A80E-456C7EF1572E}" sibTransId="{A28B376F-333D-4EC4-A407-870C85CE7265}"/>
    <dgm:cxn modelId="{841D0698-BBC0-4E22-B62A-4088ED0FBC9C}" type="presParOf" srcId="{9FA3442D-C148-4BE1-AFF2-B6C5E3321DA1}" destId="{335F9D5E-0333-4913-9B2E-E8E4B224401E}" srcOrd="0" destOrd="0" presId="urn:microsoft.com/office/officeart/2005/8/layout/list1"/>
    <dgm:cxn modelId="{153ED5AD-1AD7-4009-AFFF-5EB7B4C82854}" type="presParOf" srcId="{335F9D5E-0333-4913-9B2E-E8E4B224401E}" destId="{68BAC821-6E54-43B3-8745-66C1E62EBD62}" srcOrd="0" destOrd="0" presId="urn:microsoft.com/office/officeart/2005/8/layout/list1"/>
    <dgm:cxn modelId="{C73F089B-423F-4622-A510-21F74E7922F2}" type="presParOf" srcId="{335F9D5E-0333-4913-9B2E-E8E4B224401E}" destId="{423D701E-468B-46B3-AA49-C8D224309AD0}" srcOrd="1" destOrd="0" presId="urn:microsoft.com/office/officeart/2005/8/layout/list1"/>
    <dgm:cxn modelId="{FBAAD939-5BDA-404D-991F-456F69EF57D7}" type="presParOf" srcId="{9FA3442D-C148-4BE1-AFF2-B6C5E3321DA1}" destId="{79CDF62C-D350-4579-9446-78A031AC4E93}" srcOrd="1" destOrd="0" presId="urn:microsoft.com/office/officeart/2005/8/layout/list1"/>
    <dgm:cxn modelId="{4681BC15-7F75-4FB6-BF05-E081D5270B9E}" type="presParOf" srcId="{9FA3442D-C148-4BE1-AFF2-B6C5E3321DA1}" destId="{0D216D69-95A5-475F-883A-71472958C00E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2FADE9E-6291-402C-B69B-C6168CB93924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3CAD627-1797-4E4B-B88F-DF0EABCA06B3}">
      <dgm:prSet phldrT="[Text]"/>
      <dgm:spPr/>
      <dgm:t>
        <a:bodyPr/>
        <a:lstStyle/>
        <a:p>
          <a:r>
            <a:rPr lang="en-US" dirty="0"/>
            <a:t>Resident</a:t>
          </a:r>
        </a:p>
      </dgm:t>
    </dgm:pt>
    <dgm:pt modelId="{7BDE6DF8-00ED-4E7A-BADB-A5085DB39472}" type="parTrans" cxnId="{C953F52C-F82E-42AB-80DD-A45B38B31D23}">
      <dgm:prSet/>
      <dgm:spPr/>
      <dgm:t>
        <a:bodyPr/>
        <a:lstStyle/>
        <a:p>
          <a:endParaRPr lang="en-US"/>
        </a:p>
      </dgm:t>
    </dgm:pt>
    <dgm:pt modelId="{1F2D02DC-EA41-4CE3-AAFF-41953277CF67}" type="sibTrans" cxnId="{C953F52C-F82E-42AB-80DD-A45B38B31D23}">
      <dgm:prSet/>
      <dgm:spPr/>
      <dgm:t>
        <a:bodyPr/>
        <a:lstStyle/>
        <a:p>
          <a:endParaRPr lang="en-US"/>
        </a:p>
      </dgm:t>
    </dgm:pt>
    <dgm:pt modelId="{67F9557C-57B0-458D-A12F-0AAE854CB630}">
      <dgm:prSet phldrT="[Text]"/>
      <dgm:spPr/>
      <dgm:t>
        <a:bodyPr/>
        <a:lstStyle/>
        <a:p>
          <a:r>
            <a:rPr lang="en-US" dirty="0"/>
            <a:t>No enrollment growth funding for CSU</a:t>
          </a:r>
        </a:p>
      </dgm:t>
    </dgm:pt>
    <dgm:pt modelId="{6B3BF3B1-FB81-4434-A4D6-C41C032CAEE0}" type="parTrans" cxnId="{F75AF051-DD42-4A46-86BB-4D230D3AD3F8}">
      <dgm:prSet/>
      <dgm:spPr/>
      <dgm:t>
        <a:bodyPr/>
        <a:lstStyle/>
        <a:p>
          <a:endParaRPr lang="en-US"/>
        </a:p>
      </dgm:t>
    </dgm:pt>
    <dgm:pt modelId="{9924D29B-CC99-4792-A807-7076F31B814D}" type="sibTrans" cxnId="{F75AF051-DD42-4A46-86BB-4D230D3AD3F8}">
      <dgm:prSet/>
      <dgm:spPr/>
      <dgm:t>
        <a:bodyPr/>
        <a:lstStyle/>
        <a:p>
          <a:endParaRPr lang="en-US"/>
        </a:p>
      </dgm:t>
    </dgm:pt>
    <dgm:pt modelId="{FB83371A-F6E6-4E47-AFD5-1A0E7B000AF4}">
      <dgm:prSet phldrT="[Text]"/>
      <dgm:spPr/>
      <dgm:t>
        <a:bodyPr/>
        <a:lstStyle/>
        <a:p>
          <a:r>
            <a:rPr lang="en-US" dirty="0"/>
            <a:t>CSUSB Target 15,889 FTE</a:t>
          </a:r>
        </a:p>
      </dgm:t>
    </dgm:pt>
    <dgm:pt modelId="{E0B9C904-38EF-4020-9D39-AFB9592E1544}" type="parTrans" cxnId="{FC40C357-A293-4125-AF94-A1AD05B883DB}">
      <dgm:prSet/>
      <dgm:spPr/>
      <dgm:t>
        <a:bodyPr/>
        <a:lstStyle/>
        <a:p>
          <a:endParaRPr lang="en-US"/>
        </a:p>
      </dgm:t>
    </dgm:pt>
    <dgm:pt modelId="{F6C8F1EE-F30F-4686-9651-CC37D05542EE}" type="sibTrans" cxnId="{FC40C357-A293-4125-AF94-A1AD05B883DB}">
      <dgm:prSet/>
      <dgm:spPr/>
      <dgm:t>
        <a:bodyPr/>
        <a:lstStyle/>
        <a:p>
          <a:endParaRPr lang="en-US"/>
        </a:p>
      </dgm:t>
    </dgm:pt>
    <dgm:pt modelId="{3C695857-8ACC-4448-9D0E-7C401941FA15}">
      <dgm:prSet phldrT="[Text]"/>
      <dgm:spPr/>
      <dgm:t>
        <a:bodyPr/>
        <a:lstStyle/>
        <a:p>
          <a:r>
            <a:rPr lang="en-US" dirty="0"/>
            <a:t>Non-Resident</a:t>
          </a:r>
        </a:p>
      </dgm:t>
    </dgm:pt>
    <dgm:pt modelId="{3EBE1368-BDD5-4C84-AECD-0718352992DE}" type="parTrans" cxnId="{164618A4-7EDC-4A4F-97F7-A6F6F321492D}">
      <dgm:prSet/>
      <dgm:spPr/>
      <dgm:t>
        <a:bodyPr/>
        <a:lstStyle/>
        <a:p>
          <a:endParaRPr lang="en-US"/>
        </a:p>
      </dgm:t>
    </dgm:pt>
    <dgm:pt modelId="{0F860EEE-0D8B-49CE-989F-252E7B19DEDC}" type="sibTrans" cxnId="{164618A4-7EDC-4A4F-97F7-A6F6F321492D}">
      <dgm:prSet/>
      <dgm:spPr/>
      <dgm:t>
        <a:bodyPr/>
        <a:lstStyle/>
        <a:p>
          <a:endParaRPr lang="en-US"/>
        </a:p>
      </dgm:t>
    </dgm:pt>
    <dgm:pt modelId="{9F8B5DA0-F13A-4ADF-ADD5-F1F3E6410F12}">
      <dgm:prSet phldrT="[Text]"/>
      <dgm:spPr/>
      <dgm:t>
        <a:bodyPr/>
        <a:lstStyle/>
        <a:p>
          <a:r>
            <a:rPr lang="en-US" dirty="0"/>
            <a:t>Continued decline systemwide</a:t>
          </a:r>
        </a:p>
      </dgm:t>
    </dgm:pt>
    <dgm:pt modelId="{11D861F7-7C13-47A0-A376-E5FC6A674A6C}" type="parTrans" cxnId="{7A173F86-9DD6-47A1-A046-5929574D4EFF}">
      <dgm:prSet/>
      <dgm:spPr/>
      <dgm:t>
        <a:bodyPr/>
        <a:lstStyle/>
        <a:p>
          <a:endParaRPr lang="en-US"/>
        </a:p>
      </dgm:t>
    </dgm:pt>
    <dgm:pt modelId="{3B932AE9-FDCC-4678-9480-836F7F49BB08}" type="sibTrans" cxnId="{7A173F86-9DD6-47A1-A046-5929574D4EFF}">
      <dgm:prSet/>
      <dgm:spPr/>
      <dgm:t>
        <a:bodyPr/>
        <a:lstStyle/>
        <a:p>
          <a:endParaRPr lang="en-US"/>
        </a:p>
      </dgm:t>
    </dgm:pt>
    <dgm:pt modelId="{AC3664B9-6F0B-43B9-99C0-23BB94AF74A2}">
      <dgm:prSet phldrT="[Text]"/>
      <dgm:spPr/>
      <dgm:t>
        <a:bodyPr/>
        <a:lstStyle/>
        <a:p>
          <a:r>
            <a:rPr lang="en-US" dirty="0"/>
            <a:t>CSUSB Target 279 FTE for 2021/22</a:t>
          </a:r>
        </a:p>
      </dgm:t>
    </dgm:pt>
    <dgm:pt modelId="{283B6CCA-5FDA-4871-8790-5D292E442CBC}" type="parTrans" cxnId="{E0A7B4D3-152E-4464-8497-3A3B7D79CA08}">
      <dgm:prSet/>
      <dgm:spPr/>
      <dgm:t>
        <a:bodyPr/>
        <a:lstStyle/>
        <a:p>
          <a:endParaRPr lang="en-US"/>
        </a:p>
      </dgm:t>
    </dgm:pt>
    <dgm:pt modelId="{4B726725-7270-4635-80C2-AC990BCFDDF5}" type="sibTrans" cxnId="{E0A7B4D3-152E-4464-8497-3A3B7D79CA08}">
      <dgm:prSet/>
      <dgm:spPr/>
      <dgm:t>
        <a:bodyPr/>
        <a:lstStyle/>
        <a:p>
          <a:endParaRPr lang="en-US"/>
        </a:p>
      </dgm:t>
    </dgm:pt>
    <dgm:pt modelId="{D45CD1B2-B3EC-47CA-B8F5-1954ECA31002}">
      <dgm:prSet phldrT="[Text]"/>
      <dgm:spPr/>
      <dgm:t>
        <a:bodyPr/>
        <a:lstStyle/>
        <a:p>
          <a:r>
            <a:rPr lang="en-US" dirty="0"/>
            <a:t>Unit Load</a:t>
          </a:r>
        </a:p>
      </dgm:t>
    </dgm:pt>
    <dgm:pt modelId="{A4D34927-F908-435A-9253-BDC20E8230BC}" type="parTrans" cxnId="{4034B842-3ACB-4E83-9A23-24ADB25C7019}">
      <dgm:prSet/>
      <dgm:spPr/>
      <dgm:t>
        <a:bodyPr/>
        <a:lstStyle/>
        <a:p>
          <a:endParaRPr lang="en-US"/>
        </a:p>
      </dgm:t>
    </dgm:pt>
    <dgm:pt modelId="{3139F1EA-20F3-41C5-952F-7CF8BB235717}" type="sibTrans" cxnId="{4034B842-3ACB-4E83-9A23-24ADB25C7019}">
      <dgm:prSet/>
      <dgm:spPr/>
      <dgm:t>
        <a:bodyPr/>
        <a:lstStyle/>
        <a:p>
          <a:endParaRPr lang="en-US"/>
        </a:p>
      </dgm:t>
    </dgm:pt>
    <dgm:pt modelId="{8B5F09F6-9DB0-4595-8F6A-958BE2E5A666}">
      <dgm:prSet phldrT="[Text]"/>
      <dgm:spPr/>
      <dgm:t>
        <a:bodyPr/>
        <a:lstStyle/>
        <a:p>
          <a:r>
            <a:rPr lang="en-US" dirty="0"/>
            <a:t>Reduced average unit load in 2020/21 lowered our overall enrollment and impacted student progress to degree</a:t>
          </a:r>
        </a:p>
      </dgm:t>
    </dgm:pt>
    <dgm:pt modelId="{0C7FC39C-2E17-44A5-8B75-E432F4DB11C6}" type="parTrans" cxnId="{8E9AE0C7-92E8-4632-8C26-B448FE663973}">
      <dgm:prSet/>
      <dgm:spPr/>
      <dgm:t>
        <a:bodyPr/>
        <a:lstStyle/>
        <a:p>
          <a:endParaRPr lang="en-US"/>
        </a:p>
      </dgm:t>
    </dgm:pt>
    <dgm:pt modelId="{D0709EF1-B933-4BC2-99BD-6C96F9731CD0}" type="sibTrans" cxnId="{8E9AE0C7-92E8-4632-8C26-B448FE663973}">
      <dgm:prSet/>
      <dgm:spPr/>
      <dgm:t>
        <a:bodyPr/>
        <a:lstStyle/>
        <a:p>
          <a:endParaRPr lang="en-US"/>
        </a:p>
      </dgm:t>
    </dgm:pt>
    <dgm:pt modelId="{2647F1EC-FE68-4021-8700-31EE5016BBE2}">
      <dgm:prSet phldrT="[Text]"/>
      <dgm:spPr/>
      <dgm:t>
        <a:bodyPr/>
        <a:lstStyle/>
        <a:p>
          <a:r>
            <a:rPr lang="en-US" dirty="0"/>
            <a:t>Affects of pandemic still present</a:t>
          </a:r>
        </a:p>
      </dgm:t>
    </dgm:pt>
    <dgm:pt modelId="{AC1CA24D-95AE-411E-8ABE-DB1A7CED21F7}" type="parTrans" cxnId="{2676B4C1-3CE6-482C-8A72-72B926BCB10C}">
      <dgm:prSet/>
      <dgm:spPr/>
      <dgm:t>
        <a:bodyPr/>
        <a:lstStyle/>
        <a:p>
          <a:endParaRPr lang="en-US"/>
        </a:p>
      </dgm:t>
    </dgm:pt>
    <dgm:pt modelId="{97D0C40B-3AB8-44B0-B01D-594545125406}" type="sibTrans" cxnId="{2676B4C1-3CE6-482C-8A72-72B926BCB10C}">
      <dgm:prSet/>
      <dgm:spPr/>
      <dgm:t>
        <a:bodyPr/>
        <a:lstStyle/>
        <a:p>
          <a:endParaRPr lang="en-US"/>
        </a:p>
      </dgm:t>
    </dgm:pt>
    <dgm:pt modelId="{A517F00F-3D0A-4B1C-B9DC-3B5B1305F50A}" type="pres">
      <dgm:prSet presAssocID="{F2FADE9E-6291-402C-B69B-C6168CB93924}" presName="Name0" presStyleCnt="0">
        <dgm:presLayoutVars>
          <dgm:dir/>
          <dgm:animLvl val="lvl"/>
          <dgm:resizeHandles val="exact"/>
        </dgm:presLayoutVars>
      </dgm:prSet>
      <dgm:spPr/>
    </dgm:pt>
    <dgm:pt modelId="{8257509C-B85A-44EC-A437-3AC8D73B1085}" type="pres">
      <dgm:prSet presAssocID="{A3CAD627-1797-4E4B-B88F-DF0EABCA06B3}" presName="linNode" presStyleCnt="0"/>
      <dgm:spPr/>
    </dgm:pt>
    <dgm:pt modelId="{EA97C2D4-116E-4067-819A-30159DA3B8EA}" type="pres">
      <dgm:prSet presAssocID="{A3CAD627-1797-4E4B-B88F-DF0EABCA06B3}" presName="parentText" presStyleLbl="node1" presStyleIdx="0" presStyleCnt="3">
        <dgm:presLayoutVars>
          <dgm:chMax val="1"/>
          <dgm:bulletEnabled val="1"/>
        </dgm:presLayoutVars>
      </dgm:prSet>
      <dgm:spPr/>
    </dgm:pt>
    <dgm:pt modelId="{DA9BC46A-4B88-429A-8A40-0D0F39FBFD85}" type="pres">
      <dgm:prSet presAssocID="{A3CAD627-1797-4E4B-B88F-DF0EABCA06B3}" presName="descendantText" presStyleLbl="alignAccFollowNode1" presStyleIdx="0" presStyleCnt="3">
        <dgm:presLayoutVars>
          <dgm:bulletEnabled val="1"/>
        </dgm:presLayoutVars>
      </dgm:prSet>
      <dgm:spPr/>
    </dgm:pt>
    <dgm:pt modelId="{8EF5B72D-8ED5-4FA8-8FF4-CB8ADEEDA08E}" type="pres">
      <dgm:prSet presAssocID="{1F2D02DC-EA41-4CE3-AAFF-41953277CF67}" presName="sp" presStyleCnt="0"/>
      <dgm:spPr/>
    </dgm:pt>
    <dgm:pt modelId="{DF133912-4F94-470B-BC2D-F0348F1E55F3}" type="pres">
      <dgm:prSet presAssocID="{3C695857-8ACC-4448-9D0E-7C401941FA15}" presName="linNode" presStyleCnt="0"/>
      <dgm:spPr/>
    </dgm:pt>
    <dgm:pt modelId="{5858B008-C360-4766-BBD4-4024414DF5B1}" type="pres">
      <dgm:prSet presAssocID="{3C695857-8ACC-4448-9D0E-7C401941FA15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038250A1-5BA1-4AFB-9164-BEC70DACFE9A}" type="pres">
      <dgm:prSet presAssocID="{3C695857-8ACC-4448-9D0E-7C401941FA15}" presName="descendantText" presStyleLbl="alignAccFollowNode1" presStyleIdx="1" presStyleCnt="3">
        <dgm:presLayoutVars>
          <dgm:bulletEnabled val="1"/>
        </dgm:presLayoutVars>
      </dgm:prSet>
      <dgm:spPr/>
    </dgm:pt>
    <dgm:pt modelId="{7433ED0B-BD17-4969-9305-4B8FD76D3D3B}" type="pres">
      <dgm:prSet presAssocID="{0F860EEE-0D8B-49CE-989F-252E7B19DEDC}" presName="sp" presStyleCnt="0"/>
      <dgm:spPr/>
    </dgm:pt>
    <dgm:pt modelId="{AEBF7FE7-4A9B-470A-BF39-2F36C53A5CD3}" type="pres">
      <dgm:prSet presAssocID="{D45CD1B2-B3EC-47CA-B8F5-1954ECA31002}" presName="linNode" presStyleCnt="0"/>
      <dgm:spPr/>
    </dgm:pt>
    <dgm:pt modelId="{B24FC42F-8947-43BD-A6E6-3C9F01FCAB91}" type="pres">
      <dgm:prSet presAssocID="{D45CD1B2-B3EC-47CA-B8F5-1954ECA31002}" presName="parentText" presStyleLbl="node1" presStyleIdx="2" presStyleCnt="3">
        <dgm:presLayoutVars>
          <dgm:chMax val="1"/>
          <dgm:bulletEnabled val="1"/>
        </dgm:presLayoutVars>
      </dgm:prSet>
      <dgm:spPr/>
    </dgm:pt>
    <dgm:pt modelId="{AD9CCEB1-4A3A-4E7D-A7D9-95EEE5A38D7D}" type="pres">
      <dgm:prSet presAssocID="{D45CD1B2-B3EC-47CA-B8F5-1954ECA31002}" presName="descendantText" presStyleLbl="alignAccFollowNode1" presStyleIdx="2" presStyleCnt="3" custLinFactNeighborX="1634" custLinFactNeighborY="-3674">
        <dgm:presLayoutVars>
          <dgm:bulletEnabled val="1"/>
        </dgm:presLayoutVars>
      </dgm:prSet>
      <dgm:spPr/>
    </dgm:pt>
  </dgm:ptLst>
  <dgm:cxnLst>
    <dgm:cxn modelId="{BE094A13-A569-489E-99FE-16AC81FEDA06}" type="presOf" srcId="{A3CAD627-1797-4E4B-B88F-DF0EABCA06B3}" destId="{EA97C2D4-116E-4067-819A-30159DA3B8EA}" srcOrd="0" destOrd="0" presId="urn:microsoft.com/office/officeart/2005/8/layout/vList5"/>
    <dgm:cxn modelId="{2690A21E-B658-4233-8267-65B5DC3DC2B6}" type="presOf" srcId="{FB83371A-F6E6-4E47-AFD5-1A0E7B000AF4}" destId="{DA9BC46A-4B88-429A-8A40-0D0F39FBFD85}" srcOrd="0" destOrd="1" presId="urn:microsoft.com/office/officeart/2005/8/layout/vList5"/>
    <dgm:cxn modelId="{C953F52C-F82E-42AB-80DD-A45B38B31D23}" srcId="{F2FADE9E-6291-402C-B69B-C6168CB93924}" destId="{A3CAD627-1797-4E4B-B88F-DF0EABCA06B3}" srcOrd="0" destOrd="0" parTransId="{7BDE6DF8-00ED-4E7A-BADB-A5085DB39472}" sibTransId="{1F2D02DC-EA41-4CE3-AAFF-41953277CF67}"/>
    <dgm:cxn modelId="{7128002D-AAA9-4EAE-A835-F5CF9B25C979}" type="presOf" srcId="{2647F1EC-FE68-4021-8700-31EE5016BBE2}" destId="{038250A1-5BA1-4AFB-9164-BEC70DACFE9A}" srcOrd="0" destOrd="1" presId="urn:microsoft.com/office/officeart/2005/8/layout/vList5"/>
    <dgm:cxn modelId="{4034B842-3ACB-4E83-9A23-24ADB25C7019}" srcId="{F2FADE9E-6291-402C-B69B-C6168CB93924}" destId="{D45CD1B2-B3EC-47CA-B8F5-1954ECA31002}" srcOrd="2" destOrd="0" parTransId="{A4D34927-F908-435A-9253-BDC20E8230BC}" sibTransId="{3139F1EA-20F3-41C5-952F-7CF8BB235717}"/>
    <dgm:cxn modelId="{F75AF051-DD42-4A46-86BB-4D230D3AD3F8}" srcId="{A3CAD627-1797-4E4B-B88F-DF0EABCA06B3}" destId="{67F9557C-57B0-458D-A12F-0AAE854CB630}" srcOrd="0" destOrd="0" parTransId="{6B3BF3B1-FB81-4434-A4D6-C41C032CAEE0}" sibTransId="{9924D29B-CC99-4792-A807-7076F31B814D}"/>
    <dgm:cxn modelId="{20508F73-D6FF-414E-8F81-6EB003D67B68}" type="presOf" srcId="{D45CD1B2-B3EC-47CA-B8F5-1954ECA31002}" destId="{B24FC42F-8947-43BD-A6E6-3C9F01FCAB91}" srcOrd="0" destOrd="0" presId="urn:microsoft.com/office/officeart/2005/8/layout/vList5"/>
    <dgm:cxn modelId="{38BF8455-EC65-4748-85FB-9596FC375505}" type="presOf" srcId="{8B5F09F6-9DB0-4595-8F6A-958BE2E5A666}" destId="{AD9CCEB1-4A3A-4E7D-A7D9-95EEE5A38D7D}" srcOrd="0" destOrd="0" presId="urn:microsoft.com/office/officeart/2005/8/layout/vList5"/>
    <dgm:cxn modelId="{FC40C357-A293-4125-AF94-A1AD05B883DB}" srcId="{A3CAD627-1797-4E4B-B88F-DF0EABCA06B3}" destId="{FB83371A-F6E6-4E47-AFD5-1A0E7B000AF4}" srcOrd="1" destOrd="0" parTransId="{E0B9C904-38EF-4020-9D39-AFB9592E1544}" sibTransId="{F6C8F1EE-F30F-4686-9651-CC37D05542EE}"/>
    <dgm:cxn modelId="{13D4697A-9A95-429E-8305-F98A1DD967BF}" type="presOf" srcId="{9F8B5DA0-F13A-4ADF-ADD5-F1F3E6410F12}" destId="{038250A1-5BA1-4AFB-9164-BEC70DACFE9A}" srcOrd="0" destOrd="0" presId="urn:microsoft.com/office/officeart/2005/8/layout/vList5"/>
    <dgm:cxn modelId="{7A173F86-9DD6-47A1-A046-5929574D4EFF}" srcId="{3C695857-8ACC-4448-9D0E-7C401941FA15}" destId="{9F8B5DA0-F13A-4ADF-ADD5-F1F3E6410F12}" srcOrd="0" destOrd="0" parTransId="{11D861F7-7C13-47A0-A376-E5FC6A674A6C}" sibTransId="{3B932AE9-FDCC-4678-9480-836F7F49BB08}"/>
    <dgm:cxn modelId="{CFB3F08E-C361-4DA6-8F52-E3A810083383}" type="presOf" srcId="{67F9557C-57B0-458D-A12F-0AAE854CB630}" destId="{DA9BC46A-4B88-429A-8A40-0D0F39FBFD85}" srcOrd="0" destOrd="0" presId="urn:microsoft.com/office/officeart/2005/8/layout/vList5"/>
    <dgm:cxn modelId="{164618A4-7EDC-4A4F-97F7-A6F6F321492D}" srcId="{F2FADE9E-6291-402C-B69B-C6168CB93924}" destId="{3C695857-8ACC-4448-9D0E-7C401941FA15}" srcOrd="1" destOrd="0" parTransId="{3EBE1368-BDD5-4C84-AECD-0718352992DE}" sibTransId="{0F860EEE-0D8B-49CE-989F-252E7B19DEDC}"/>
    <dgm:cxn modelId="{F5916DB6-92B2-4182-81D9-18385B4747AB}" type="presOf" srcId="{AC3664B9-6F0B-43B9-99C0-23BB94AF74A2}" destId="{038250A1-5BA1-4AFB-9164-BEC70DACFE9A}" srcOrd="0" destOrd="2" presId="urn:microsoft.com/office/officeart/2005/8/layout/vList5"/>
    <dgm:cxn modelId="{2676B4C1-3CE6-482C-8A72-72B926BCB10C}" srcId="{3C695857-8ACC-4448-9D0E-7C401941FA15}" destId="{2647F1EC-FE68-4021-8700-31EE5016BBE2}" srcOrd="1" destOrd="0" parTransId="{AC1CA24D-95AE-411E-8ABE-DB1A7CED21F7}" sibTransId="{97D0C40B-3AB8-44B0-B01D-594545125406}"/>
    <dgm:cxn modelId="{8E9AE0C7-92E8-4632-8C26-B448FE663973}" srcId="{D45CD1B2-B3EC-47CA-B8F5-1954ECA31002}" destId="{8B5F09F6-9DB0-4595-8F6A-958BE2E5A666}" srcOrd="0" destOrd="0" parTransId="{0C7FC39C-2E17-44A5-8B75-E432F4DB11C6}" sibTransId="{D0709EF1-B933-4BC2-99BD-6C96F9731CD0}"/>
    <dgm:cxn modelId="{E0A7B4D3-152E-4464-8497-3A3B7D79CA08}" srcId="{3C695857-8ACC-4448-9D0E-7C401941FA15}" destId="{AC3664B9-6F0B-43B9-99C0-23BB94AF74A2}" srcOrd="2" destOrd="0" parTransId="{283B6CCA-5FDA-4871-8790-5D292E442CBC}" sibTransId="{4B726725-7270-4635-80C2-AC990BCFDDF5}"/>
    <dgm:cxn modelId="{EF1098DF-FA6C-4D27-B18D-46CA30063F83}" type="presOf" srcId="{F2FADE9E-6291-402C-B69B-C6168CB93924}" destId="{A517F00F-3D0A-4B1C-B9DC-3B5B1305F50A}" srcOrd="0" destOrd="0" presId="urn:microsoft.com/office/officeart/2005/8/layout/vList5"/>
    <dgm:cxn modelId="{BA6764EB-1D73-46C6-8D05-919811DB955D}" type="presOf" srcId="{3C695857-8ACC-4448-9D0E-7C401941FA15}" destId="{5858B008-C360-4766-BBD4-4024414DF5B1}" srcOrd="0" destOrd="0" presId="urn:microsoft.com/office/officeart/2005/8/layout/vList5"/>
    <dgm:cxn modelId="{DF87D1AE-FD24-4019-8864-0144C9B9E1F9}" type="presParOf" srcId="{A517F00F-3D0A-4B1C-B9DC-3B5B1305F50A}" destId="{8257509C-B85A-44EC-A437-3AC8D73B1085}" srcOrd="0" destOrd="0" presId="urn:microsoft.com/office/officeart/2005/8/layout/vList5"/>
    <dgm:cxn modelId="{1583E851-F7F9-47EB-94BC-024FAA4EEA4E}" type="presParOf" srcId="{8257509C-B85A-44EC-A437-3AC8D73B1085}" destId="{EA97C2D4-116E-4067-819A-30159DA3B8EA}" srcOrd="0" destOrd="0" presId="urn:microsoft.com/office/officeart/2005/8/layout/vList5"/>
    <dgm:cxn modelId="{08EA8C26-0D8A-41E1-868B-AF8026295F5C}" type="presParOf" srcId="{8257509C-B85A-44EC-A437-3AC8D73B1085}" destId="{DA9BC46A-4B88-429A-8A40-0D0F39FBFD85}" srcOrd="1" destOrd="0" presId="urn:microsoft.com/office/officeart/2005/8/layout/vList5"/>
    <dgm:cxn modelId="{016C9F41-E425-4BD5-B799-58057BAD8C71}" type="presParOf" srcId="{A517F00F-3D0A-4B1C-B9DC-3B5B1305F50A}" destId="{8EF5B72D-8ED5-4FA8-8FF4-CB8ADEEDA08E}" srcOrd="1" destOrd="0" presId="urn:microsoft.com/office/officeart/2005/8/layout/vList5"/>
    <dgm:cxn modelId="{1C997F8A-C2A6-4EBC-9BEE-81835F35377A}" type="presParOf" srcId="{A517F00F-3D0A-4B1C-B9DC-3B5B1305F50A}" destId="{DF133912-4F94-470B-BC2D-F0348F1E55F3}" srcOrd="2" destOrd="0" presId="urn:microsoft.com/office/officeart/2005/8/layout/vList5"/>
    <dgm:cxn modelId="{041EF7D5-786D-414B-9C67-5EACE11BD7E7}" type="presParOf" srcId="{DF133912-4F94-470B-BC2D-F0348F1E55F3}" destId="{5858B008-C360-4766-BBD4-4024414DF5B1}" srcOrd="0" destOrd="0" presId="urn:microsoft.com/office/officeart/2005/8/layout/vList5"/>
    <dgm:cxn modelId="{DCC3FDED-9261-4C75-A12C-D8E35C0828DD}" type="presParOf" srcId="{DF133912-4F94-470B-BC2D-F0348F1E55F3}" destId="{038250A1-5BA1-4AFB-9164-BEC70DACFE9A}" srcOrd="1" destOrd="0" presId="urn:microsoft.com/office/officeart/2005/8/layout/vList5"/>
    <dgm:cxn modelId="{3A7232AF-36E5-4CEF-A218-4CCC102C31C0}" type="presParOf" srcId="{A517F00F-3D0A-4B1C-B9DC-3B5B1305F50A}" destId="{7433ED0B-BD17-4969-9305-4B8FD76D3D3B}" srcOrd="3" destOrd="0" presId="urn:microsoft.com/office/officeart/2005/8/layout/vList5"/>
    <dgm:cxn modelId="{FE7479B1-442F-4C1A-B457-F6300E39BC5B}" type="presParOf" srcId="{A517F00F-3D0A-4B1C-B9DC-3B5B1305F50A}" destId="{AEBF7FE7-4A9B-470A-BF39-2F36C53A5CD3}" srcOrd="4" destOrd="0" presId="urn:microsoft.com/office/officeart/2005/8/layout/vList5"/>
    <dgm:cxn modelId="{59FD0E03-C892-4FF4-B2EB-75947234CAD1}" type="presParOf" srcId="{AEBF7FE7-4A9B-470A-BF39-2F36C53A5CD3}" destId="{B24FC42F-8947-43BD-A6E6-3C9F01FCAB91}" srcOrd="0" destOrd="0" presId="urn:microsoft.com/office/officeart/2005/8/layout/vList5"/>
    <dgm:cxn modelId="{5090F9EC-1F15-4445-86E4-207046B86BAF}" type="presParOf" srcId="{AEBF7FE7-4A9B-470A-BF39-2F36C53A5CD3}" destId="{AD9CCEB1-4A3A-4E7D-A7D9-95EEE5A38D7D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F9069BC-42A2-4A52-95D9-A387FCA7AD75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2A432BB2-DFFF-4AB4-A19F-F793210CBFE5}">
      <dgm:prSet phldrT="[Text]" custT="1"/>
      <dgm:spPr>
        <a:solidFill>
          <a:schemeClr val="tx2">
            <a:lumMod val="75000"/>
            <a:lumOff val="25000"/>
          </a:schemeClr>
        </a:solidFill>
      </dgm:spPr>
      <dgm:t>
        <a:bodyPr/>
        <a:lstStyle/>
        <a:p>
          <a:r>
            <a:rPr lang="en-US" sz="1200" b="1" dirty="0"/>
            <a:t>Late April</a:t>
          </a:r>
        </a:p>
      </dgm:t>
    </dgm:pt>
    <dgm:pt modelId="{F0020767-FAFF-42C0-B332-BD92D9C91F7A}" type="parTrans" cxnId="{D3283DF2-3A8A-4311-B724-1C0BAAD51601}">
      <dgm:prSet/>
      <dgm:spPr/>
      <dgm:t>
        <a:bodyPr/>
        <a:lstStyle/>
        <a:p>
          <a:endParaRPr lang="en-US"/>
        </a:p>
      </dgm:t>
    </dgm:pt>
    <dgm:pt modelId="{14B5D459-647A-4CB3-BD47-86245FCBC32A}" type="sibTrans" cxnId="{D3283DF2-3A8A-4311-B724-1C0BAAD51601}">
      <dgm:prSet/>
      <dgm:spPr/>
      <dgm:t>
        <a:bodyPr/>
        <a:lstStyle/>
        <a:p>
          <a:endParaRPr lang="en-US"/>
        </a:p>
      </dgm:t>
    </dgm:pt>
    <dgm:pt modelId="{CA0DB033-6FED-434F-B399-82E9BC2EF11A}">
      <dgm:prSet phldrT="[Text]" custT="1"/>
      <dgm:spPr>
        <a:solidFill>
          <a:schemeClr val="tx2">
            <a:lumMod val="75000"/>
            <a:lumOff val="25000"/>
          </a:schemeClr>
        </a:solidFill>
      </dgm:spPr>
      <dgm:t>
        <a:bodyPr/>
        <a:lstStyle/>
        <a:p>
          <a:r>
            <a:rPr lang="en-US" sz="1200" b="1" dirty="0"/>
            <a:t>April/May</a:t>
          </a:r>
        </a:p>
      </dgm:t>
    </dgm:pt>
    <dgm:pt modelId="{681B73EF-4ADE-4014-A924-1B532F589770}" type="parTrans" cxnId="{640D4F8F-BDE0-4C78-83FA-4D83BF419250}">
      <dgm:prSet/>
      <dgm:spPr/>
      <dgm:t>
        <a:bodyPr/>
        <a:lstStyle/>
        <a:p>
          <a:endParaRPr lang="en-US"/>
        </a:p>
      </dgm:t>
    </dgm:pt>
    <dgm:pt modelId="{0D79CDF0-590D-40AE-B193-DA40CB519978}" type="sibTrans" cxnId="{640D4F8F-BDE0-4C78-83FA-4D83BF419250}">
      <dgm:prSet/>
      <dgm:spPr/>
      <dgm:t>
        <a:bodyPr/>
        <a:lstStyle/>
        <a:p>
          <a:endParaRPr lang="en-US"/>
        </a:p>
      </dgm:t>
    </dgm:pt>
    <dgm:pt modelId="{A8C34FA4-57AF-48E0-8458-EAA44183E04B}">
      <dgm:prSet phldrT="[Text]" custT="1"/>
      <dgm:spPr>
        <a:solidFill>
          <a:schemeClr val="tx2">
            <a:lumMod val="75000"/>
            <a:lumOff val="25000"/>
          </a:schemeClr>
        </a:solidFill>
      </dgm:spPr>
      <dgm:t>
        <a:bodyPr/>
        <a:lstStyle/>
        <a:p>
          <a:r>
            <a:rPr lang="en-US" sz="1200" b="1" dirty="0"/>
            <a:t>Mid-May</a:t>
          </a:r>
        </a:p>
      </dgm:t>
    </dgm:pt>
    <dgm:pt modelId="{F9336375-6DAD-45E9-8233-F6D720B746B9}" type="parTrans" cxnId="{A6D8DFE0-0E6E-4F5C-8A07-819AD24E8A4C}">
      <dgm:prSet/>
      <dgm:spPr/>
      <dgm:t>
        <a:bodyPr/>
        <a:lstStyle/>
        <a:p>
          <a:endParaRPr lang="en-US"/>
        </a:p>
      </dgm:t>
    </dgm:pt>
    <dgm:pt modelId="{4BEC19FB-D575-40B0-A3BB-59264454B9B2}" type="sibTrans" cxnId="{A6D8DFE0-0E6E-4F5C-8A07-819AD24E8A4C}">
      <dgm:prSet/>
      <dgm:spPr/>
      <dgm:t>
        <a:bodyPr/>
        <a:lstStyle/>
        <a:p>
          <a:endParaRPr lang="en-US"/>
        </a:p>
      </dgm:t>
    </dgm:pt>
    <dgm:pt modelId="{A38C1EBB-A98F-4D7D-8440-B38BCD446C9B}">
      <dgm:prSet phldrT="[Text]" custT="1"/>
      <dgm:spPr>
        <a:solidFill>
          <a:schemeClr val="tx2">
            <a:lumMod val="75000"/>
            <a:lumOff val="25000"/>
          </a:schemeClr>
        </a:solidFill>
      </dgm:spPr>
      <dgm:t>
        <a:bodyPr/>
        <a:lstStyle/>
        <a:p>
          <a:r>
            <a:rPr lang="en-US" sz="1200" b="1" dirty="0"/>
            <a:t>Late June</a:t>
          </a:r>
        </a:p>
      </dgm:t>
    </dgm:pt>
    <dgm:pt modelId="{92837B38-434D-4328-8403-93DDEFD503C5}" type="parTrans" cxnId="{6066E937-52A8-43F2-874A-AA21BB430618}">
      <dgm:prSet/>
      <dgm:spPr/>
      <dgm:t>
        <a:bodyPr/>
        <a:lstStyle/>
        <a:p>
          <a:endParaRPr lang="en-US"/>
        </a:p>
      </dgm:t>
    </dgm:pt>
    <dgm:pt modelId="{22DB01DA-1FB1-428A-823D-B106EB194789}" type="sibTrans" cxnId="{6066E937-52A8-43F2-874A-AA21BB430618}">
      <dgm:prSet/>
      <dgm:spPr/>
      <dgm:t>
        <a:bodyPr/>
        <a:lstStyle/>
        <a:p>
          <a:endParaRPr lang="en-US"/>
        </a:p>
      </dgm:t>
    </dgm:pt>
    <dgm:pt modelId="{F8BB1910-5261-4750-8CC3-B44CA41CB3F7}">
      <dgm:prSet phldrT="[Text]" custT="1"/>
      <dgm:spPr>
        <a:solidFill>
          <a:schemeClr val="tx2">
            <a:lumMod val="75000"/>
            <a:lumOff val="25000"/>
          </a:schemeClr>
        </a:solidFill>
      </dgm:spPr>
      <dgm:t>
        <a:bodyPr/>
        <a:lstStyle/>
        <a:p>
          <a:r>
            <a:rPr lang="en-US" sz="1200" b="1" dirty="0"/>
            <a:t>Late July</a:t>
          </a:r>
        </a:p>
      </dgm:t>
    </dgm:pt>
    <dgm:pt modelId="{96956B5E-F6DF-433D-BAB5-291DB5597A51}" type="parTrans" cxnId="{1D5960AB-CDD4-4F6E-B873-DE34CDC7200F}">
      <dgm:prSet/>
      <dgm:spPr/>
      <dgm:t>
        <a:bodyPr/>
        <a:lstStyle/>
        <a:p>
          <a:endParaRPr lang="en-US"/>
        </a:p>
      </dgm:t>
    </dgm:pt>
    <dgm:pt modelId="{D0064B5F-2B01-4FE4-BD05-DC6C5AF19807}" type="sibTrans" cxnId="{1D5960AB-CDD4-4F6E-B873-DE34CDC7200F}">
      <dgm:prSet/>
      <dgm:spPr/>
      <dgm:t>
        <a:bodyPr/>
        <a:lstStyle/>
        <a:p>
          <a:endParaRPr lang="en-US"/>
        </a:p>
      </dgm:t>
    </dgm:pt>
    <dgm:pt modelId="{F159940A-F4BB-46A6-B5DA-4BE586BAC11F}">
      <dgm:prSet phldrT="[Text]" custT="1"/>
      <dgm:spPr>
        <a:solidFill>
          <a:schemeClr val="tx2">
            <a:lumMod val="75000"/>
            <a:lumOff val="25000"/>
          </a:schemeClr>
        </a:solidFill>
      </dgm:spPr>
      <dgm:t>
        <a:bodyPr/>
        <a:lstStyle/>
        <a:p>
          <a:r>
            <a:rPr lang="en-US" sz="1200" b="1" dirty="0"/>
            <a:t>CO Releases Initial Budget Memo</a:t>
          </a:r>
        </a:p>
      </dgm:t>
    </dgm:pt>
    <dgm:pt modelId="{7FE8DC37-F288-46C4-842E-07E9858C88FD}" type="parTrans" cxnId="{8D6D6203-2366-4888-84AC-333B31986E5F}">
      <dgm:prSet/>
      <dgm:spPr/>
      <dgm:t>
        <a:bodyPr/>
        <a:lstStyle/>
        <a:p>
          <a:endParaRPr lang="en-US"/>
        </a:p>
      </dgm:t>
    </dgm:pt>
    <dgm:pt modelId="{A7B1589F-D7AD-4C90-8FAF-74E4430326A2}" type="sibTrans" cxnId="{8D6D6203-2366-4888-84AC-333B31986E5F}">
      <dgm:prSet/>
      <dgm:spPr/>
      <dgm:t>
        <a:bodyPr/>
        <a:lstStyle/>
        <a:p>
          <a:endParaRPr lang="en-US"/>
        </a:p>
      </dgm:t>
    </dgm:pt>
    <dgm:pt modelId="{986413AA-85FE-4269-8D37-8181FA580631}">
      <dgm:prSet phldrT="[Text]" custT="1"/>
      <dgm:spPr>
        <a:solidFill>
          <a:schemeClr val="tx2">
            <a:lumMod val="75000"/>
            <a:lumOff val="25000"/>
          </a:schemeClr>
        </a:solidFill>
      </dgm:spPr>
      <dgm:t>
        <a:bodyPr/>
        <a:lstStyle/>
        <a:p>
          <a:r>
            <a:rPr lang="en-US" sz="1200" b="1" dirty="0"/>
            <a:t>UBAC Meets</a:t>
          </a:r>
        </a:p>
      </dgm:t>
    </dgm:pt>
    <dgm:pt modelId="{268D2CD6-A1E7-4D6D-8F4D-597EF9DCB22D}" type="parTrans" cxnId="{870583B3-E23B-4583-B095-0A0616A4D4E0}">
      <dgm:prSet/>
      <dgm:spPr/>
      <dgm:t>
        <a:bodyPr/>
        <a:lstStyle/>
        <a:p>
          <a:endParaRPr lang="en-US"/>
        </a:p>
      </dgm:t>
    </dgm:pt>
    <dgm:pt modelId="{55ECC418-844A-4B45-A843-6D131C634775}" type="sibTrans" cxnId="{870583B3-E23B-4583-B095-0A0616A4D4E0}">
      <dgm:prSet/>
      <dgm:spPr/>
      <dgm:t>
        <a:bodyPr/>
        <a:lstStyle/>
        <a:p>
          <a:endParaRPr lang="en-US"/>
        </a:p>
      </dgm:t>
    </dgm:pt>
    <dgm:pt modelId="{A5B56304-7CC6-4144-9585-383EFEF487C7}">
      <dgm:prSet phldrT="[Text]" custT="1"/>
      <dgm:spPr>
        <a:solidFill>
          <a:schemeClr val="tx2">
            <a:lumMod val="75000"/>
            <a:lumOff val="25000"/>
          </a:schemeClr>
        </a:solidFill>
      </dgm:spPr>
      <dgm:t>
        <a:bodyPr/>
        <a:lstStyle/>
        <a:p>
          <a:r>
            <a:rPr lang="en-US" sz="1200" b="1" dirty="0"/>
            <a:t>Governor Releases May Revise</a:t>
          </a:r>
        </a:p>
      </dgm:t>
    </dgm:pt>
    <dgm:pt modelId="{7693BF34-D1EE-4591-AE80-13CC6CCDB5BD}" type="parTrans" cxnId="{8CBE40F9-2F72-491B-9608-E1A50135E237}">
      <dgm:prSet/>
      <dgm:spPr/>
      <dgm:t>
        <a:bodyPr/>
        <a:lstStyle/>
        <a:p>
          <a:endParaRPr lang="en-US"/>
        </a:p>
      </dgm:t>
    </dgm:pt>
    <dgm:pt modelId="{3E091A3B-D501-4C9E-A9F0-50F996141E77}" type="sibTrans" cxnId="{8CBE40F9-2F72-491B-9608-E1A50135E237}">
      <dgm:prSet/>
      <dgm:spPr/>
      <dgm:t>
        <a:bodyPr/>
        <a:lstStyle/>
        <a:p>
          <a:endParaRPr lang="en-US"/>
        </a:p>
      </dgm:t>
    </dgm:pt>
    <dgm:pt modelId="{B8B98ED9-06C1-4FCD-AD95-162DB7FE067C}">
      <dgm:prSet phldrT="[Text]" custT="1"/>
      <dgm:spPr>
        <a:solidFill>
          <a:schemeClr val="tx2">
            <a:lumMod val="75000"/>
            <a:lumOff val="25000"/>
          </a:schemeClr>
        </a:solidFill>
      </dgm:spPr>
      <dgm:t>
        <a:bodyPr/>
        <a:lstStyle/>
        <a:p>
          <a:r>
            <a:rPr lang="en-US" sz="1200" b="1" dirty="0"/>
            <a:t>CO Releases Final Budget Memo</a:t>
          </a:r>
        </a:p>
      </dgm:t>
    </dgm:pt>
    <dgm:pt modelId="{A60800A8-CD44-4B1B-BEC1-CC03E6B144CB}" type="parTrans" cxnId="{39291593-294E-40F4-A0D9-5202C9BD0EDA}">
      <dgm:prSet/>
      <dgm:spPr/>
      <dgm:t>
        <a:bodyPr/>
        <a:lstStyle/>
        <a:p>
          <a:endParaRPr lang="en-US"/>
        </a:p>
      </dgm:t>
    </dgm:pt>
    <dgm:pt modelId="{A65D7007-E221-4A6D-84CB-6215D51376D3}" type="sibTrans" cxnId="{39291593-294E-40F4-A0D9-5202C9BD0EDA}">
      <dgm:prSet/>
      <dgm:spPr/>
      <dgm:t>
        <a:bodyPr/>
        <a:lstStyle/>
        <a:p>
          <a:endParaRPr lang="en-US"/>
        </a:p>
      </dgm:t>
    </dgm:pt>
    <dgm:pt modelId="{4FA8D294-0E1F-48A6-9424-E77B76D63A15}">
      <dgm:prSet phldrT="[Text]" custT="1"/>
      <dgm:spPr>
        <a:solidFill>
          <a:schemeClr val="tx2">
            <a:lumMod val="75000"/>
            <a:lumOff val="25000"/>
          </a:schemeClr>
        </a:solidFill>
      </dgm:spPr>
      <dgm:t>
        <a:bodyPr/>
        <a:lstStyle/>
        <a:p>
          <a:r>
            <a:rPr lang="en-US" sz="1200" b="1" dirty="0"/>
            <a:t>Mid-January</a:t>
          </a:r>
        </a:p>
      </dgm:t>
    </dgm:pt>
    <dgm:pt modelId="{EB4E3773-CA19-4D7A-90EC-80F60365098D}" type="parTrans" cxnId="{A2D3E61D-A495-4483-B62B-2A1EB1FE5074}">
      <dgm:prSet/>
      <dgm:spPr/>
      <dgm:t>
        <a:bodyPr/>
        <a:lstStyle/>
        <a:p>
          <a:endParaRPr lang="en-US"/>
        </a:p>
      </dgm:t>
    </dgm:pt>
    <dgm:pt modelId="{8191D91B-5134-4DBD-BD8A-8980F92CD500}" type="sibTrans" cxnId="{A2D3E61D-A495-4483-B62B-2A1EB1FE5074}">
      <dgm:prSet/>
      <dgm:spPr/>
      <dgm:t>
        <a:bodyPr/>
        <a:lstStyle/>
        <a:p>
          <a:endParaRPr lang="en-US"/>
        </a:p>
      </dgm:t>
    </dgm:pt>
    <dgm:pt modelId="{A2A6939B-41DC-4528-809C-E57CF3F714BA}">
      <dgm:prSet phldrT="[Text]" custT="1"/>
      <dgm:spPr>
        <a:solidFill>
          <a:schemeClr val="tx2">
            <a:lumMod val="75000"/>
            <a:lumOff val="25000"/>
          </a:schemeClr>
        </a:solidFill>
      </dgm:spPr>
      <dgm:t>
        <a:bodyPr/>
        <a:lstStyle/>
        <a:p>
          <a:r>
            <a:rPr lang="en-US" sz="1200" b="1" dirty="0"/>
            <a:t>Governor Releases Budget Plan</a:t>
          </a:r>
        </a:p>
      </dgm:t>
    </dgm:pt>
    <dgm:pt modelId="{4B25C2C0-3056-4D09-93DE-0F40602153FA}" type="parTrans" cxnId="{1611C674-95F2-4D7D-9AE7-116978CFCBB5}">
      <dgm:prSet/>
      <dgm:spPr/>
      <dgm:t>
        <a:bodyPr/>
        <a:lstStyle/>
        <a:p>
          <a:endParaRPr lang="en-US"/>
        </a:p>
      </dgm:t>
    </dgm:pt>
    <dgm:pt modelId="{A1189613-B5E6-42EF-AF1D-6243091C6070}" type="sibTrans" cxnId="{1611C674-95F2-4D7D-9AE7-116978CFCBB5}">
      <dgm:prSet/>
      <dgm:spPr/>
      <dgm:t>
        <a:bodyPr/>
        <a:lstStyle/>
        <a:p>
          <a:endParaRPr lang="en-US"/>
        </a:p>
      </dgm:t>
    </dgm:pt>
    <dgm:pt modelId="{0C9529A0-6558-40E8-BAC4-C280AD3A168A}">
      <dgm:prSet phldrT="[Text]" custT="1"/>
      <dgm:spPr>
        <a:solidFill>
          <a:schemeClr val="tx2">
            <a:lumMod val="75000"/>
            <a:lumOff val="25000"/>
          </a:schemeClr>
        </a:solidFill>
      </dgm:spPr>
      <dgm:t>
        <a:bodyPr/>
        <a:lstStyle/>
        <a:p>
          <a:r>
            <a:rPr lang="en-US" sz="1200" b="1" dirty="0"/>
            <a:t>State Budget Finalized</a:t>
          </a:r>
        </a:p>
      </dgm:t>
    </dgm:pt>
    <dgm:pt modelId="{C5E70B23-CD6E-4741-8C6C-DF532345AD08}" type="parTrans" cxnId="{6851EE25-A525-4521-AC64-2B3536D4DFD3}">
      <dgm:prSet/>
      <dgm:spPr/>
      <dgm:t>
        <a:bodyPr/>
        <a:lstStyle/>
        <a:p>
          <a:endParaRPr lang="en-US"/>
        </a:p>
      </dgm:t>
    </dgm:pt>
    <dgm:pt modelId="{DCA81E8D-5439-443A-9740-7A9AC6AC643E}" type="sibTrans" cxnId="{6851EE25-A525-4521-AC64-2B3536D4DFD3}">
      <dgm:prSet/>
      <dgm:spPr/>
      <dgm:t>
        <a:bodyPr/>
        <a:lstStyle/>
        <a:p>
          <a:endParaRPr lang="en-US"/>
        </a:p>
      </dgm:t>
    </dgm:pt>
    <dgm:pt modelId="{65BC479F-4A32-4953-B70E-2BB29B53604D}" type="pres">
      <dgm:prSet presAssocID="{8F9069BC-42A2-4A52-95D9-A387FCA7AD75}" presName="CompostProcess" presStyleCnt="0">
        <dgm:presLayoutVars>
          <dgm:dir/>
          <dgm:resizeHandles val="exact"/>
        </dgm:presLayoutVars>
      </dgm:prSet>
      <dgm:spPr/>
    </dgm:pt>
    <dgm:pt modelId="{EB760A73-2561-4A44-85FA-6EA9258CF186}" type="pres">
      <dgm:prSet presAssocID="{8F9069BC-42A2-4A52-95D9-A387FCA7AD75}" presName="arrow" presStyleLbl="bgShp" presStyleIdx="0" presStyleCnt="1"/>
      <dgm:spPr/>
    </dgm:pt>
    <dgm:pt modelId="{98108D58-C8AF-4310-9F60-B5A6589CECF0}" type="pres">
      <dgm:prSet presAssocID="{8F9069BC-42A2-4A52-95D9-A387FCA7AD75}" presName="linearProcess" presStyleCnt="0"/>
      <dgm:spPr/>
    </dgm:pt>
    <dgm:pt modelId="{FB4ECA9A-D5CC-4902-833A-E7C78CA95279}" type="pres">
      <dgm:prSet presAssocID="{4FA8D294-0E1F-48A6-9424-E77B76D63A15}" presName="textNode" presStyleLbl="node1" presStyleIdx="0" presStyleCnt="6" custScaleX="101244">
        <dgm:presLayoutVars>
          <dgm:bulletEnabled val="1"/>
        </dgm:presLayoutVars>
      </dgm:prSet>
      <dgm:spPr/>
    </dgm:pt>
    <dgm:pt modelId="{915D6BA1-1452-4C70-858A-96B9E81B9E99}" type="pres">
      <dgm:prSet presAssocID="{8191D91B-5134-4DBD-BD8A-8980F92CD500}" presName="sibTrans" presStyleCnt="0"/>
      <dgm:spPr/>
    </dgm:pt>
    <dgm:pt modelId="{AEA5B66A-A86F-4B5C-9ABF-8EA8AE372A50}" type="pres">
      <dgm:prSet presAssocID="{2A432BB2-DFFF-4AB4-A19F-F793210CBFE5}" presName="textNode" presStyleLbl="node1" presStyleIdx="1" presStyleCnt="6">
        <dgm:presLayoutVars>
          <dgm:bulletEnabled val="1"/>
        </dgm:presLayoutVars>
      </dgm:prSet>
      <dgm:spPr/>
    </dgm:pt>
    <dgm:pt modelId="{61E712A2-F265-4904-A86F-26C6468C7795}" type="pres">
      <dgm:prSet presAssocID="{14B5D459-647A-4CB3-BD47-86245FCBC32A}" presName="sibTrans" presStyleCnt="0"/>
      <dgm:spPr/>
    </dgm:pt>
    <dgm:pt modelId="{3BFCF5FC-AFCA-492B-A41F-7AB08FEFE5FA}" type="pres">
      <dgm:prSet presAssocID="{CA0DB033-6FED-434F-B399-82E9BC2EF11A}" presName="textNode" presStyleLbl="node1" presStyleIdx="2" presStyleCnt="6">
        <dgm:presLayoutVars>
          <dgm:bulletEnabled val="1"/>
        </dgm:presLayoutVars>
      </dgm:prSet>
      <dgm:spPr/>
    </dgm:pt>
    <dgm:pt modelId="{E1A14FC2-A653-4E48-9058-43B3CAB8845E}" type="pres">
      <dgm:prSet presAssocID="{0D79CDF0-590D-40AE-B193-DA40CB519978}" presName="sibTrans" presStyleCnt="0"/>
      <dgm:spPr/>
    </dgm:pt>
    <dgm:pt modelId="{9B7EDB00-51E6-4F25-A70F-7978E4ADA0C4}" type="pres">
      <dgm:prSet presAssocID="{A8C34FA4-57AF-48E0-8458-EAA44183E04B}" presName="textNode" presStyleLbl="node1" presStyleIdx="3" presStyleCnt="6">
        <dgm:presLayoutVars>
          <dgm:bulletEnabled val="1"/>
        </dgm:presLayoutVars>
      </dgm:prSet>
      <dgm:spPr/>
    </dgm:pt>
    <dgm:pt modelId="{DD228DFF-48D8-4FF8-A547-BF23C657F47F}" type="pres">
      <dgm:prSet presAssocID="{4BEC19FB-D575-40B0-A3BB-59264454B9B2}" presName="sibTrans" presStyleCnt="0"/>
      <dgm:spPr/>
    </dgm:pt>
    <dgm:pt modelId="{2A751D01-D77B-49D9-BDD7-0877A1440FBE}" type="pres">
      <dgm:prSet presAssocID="{A38C1EBB-A98F-4D7D-8440-B38BCD446C9B}" presName="textNode" presStyleLbl="node1" presStyleIdx="4" presStyleCnt="6" custScaleX="102731">
        <dgm:presLayoutVars>
          <dgm:bulletEnabled val="1"/>
        </dgm:presLayoutVars>
      </dgm:prSet>
      <dgm:spPr/>
    </dgm:pt>
    <dgm:pt modelId="{7AACC54F-DCC8-4907-8528-065C3FBDEC96}" type="pres">
      <dgm:prSet presAssocID="{22DB01DA-1FB1-428A-823D-B106EB194789}" presName="sibTrans" presStyleCnt="0"/>
      <dgm:spPr/>
    </dgm:pt>
    <dgm:pt modelId="{E23F45AB-C32C-4526-A382-8798CC37C7B3}" type="pres">
      <dgm:prSet presAssocID="{F8BB1910-5261-4750-8CC3-B44CA41CB3F7}" presName="textNode" presStyleLbl="node1" presStyleIdx="5" presStyleCnt="6">
        <dgm:presLayoutVars>
          <dgm:bulletEnabled val="1"/>
        </dgm:presLayoutVars>
      </dgm:prSet>
      <dgm:spPr/>
    </dgm:pt>
  </dgm:ptLst>
  <dgm:cxnLst>
    <dgm:cxn modelId="{8D6D6203-2366-4888-84AC-333B31986E5F}" srcId="{2A432BB2-DFFF-4AB4-A19F-F793210CBFE5}" destId="{F159940A-F4BB-46A6-B5DA-4BE586BAC11F}" srcOrd="0" destOrd="0" parTransId="{7FE8DC37-F288-46C4-842E-07E9858C88FD}" sibTransId="{A7B1589F-D7AD-4C90-8FAF-74E4430326A2}"/>
    <dgm:cxn modelId="{2712E40D-815D-4136-A094-E6C7EA109407}" type="presOf" srcId="{986413AA-85FE-4269-8D37-8181FA580631}" destId="{3BFCF5FC-AFCA-492B-A41F-7AB08FEFE5FA}" srcOrd="0" destOrd="1" presId="urn:microsoft.com/office/officeart/2005/8/layout/hProcess9"/>
    <dgm:cxn modelId="{A2D3E61D-A495-4483-B62B-2A1EB1FE5074}" srcId="{8F9069BC-42A2-4A52-95D9-A387FCA7AD75}" destId="{4FA8D294-0E1F-48A6-9424-E77B76D63A15}" srcOrd="0" destOrd="0" parTransId="{EB4E3773-CA19-4D7A-90EC-80F60365098D}" sibTransId="{8191D91B-5134-4DBD-BD8A-8980F92CD500}"/>
    <dgm:cxn modelId="{6851EE25-A525-4521-AC64-2B3536D4DFD3}" srcId="{A38C1EBB-A98F-4D7D-8440-B38BCD446C9B}" destId="{0C9529A0-6558-40E8-BAC4-C280AD3A168A}" srcOrd="0" destOrd="0" parTransId="{C5E70B23-CD6E-4741-8C6C-DF532345AD08}" sibTransId="{DCA81E8D-5439-443A-9740-7A9AC6AC643E}"/>
    <dgm:cxn modelId="{6066E937-52A8-43F2-874A-AA21BB430618}" srcId="{8F9069BC-42A2-4A52-95D9-A387FCA7AD75}" destId="{A38C1EBB-A98F-4D7D-8440-B38BCD446C9B}" srcOrd="4" destOrd="0" parTransId="{92837B38-434D-4328-8403-93DDEFD503C5}" sibTransId="{22DB01DA-1FB1-428A-823D-B106EB194789}"/>
    <dgm:cxn modelId="{656A6E38-7B26-43ED-92BF-8F3049FFDBA6}" type="presOf" srcId="{8F9069BC-42A2-4A52-95D9-A387FCA7AD75}" destId="{65BC479F-4A32-4953-B70E-2BB29B53604D}" srcOrd="0" destOrd="0" presId="urn:microsoft.com/office/officeart/2005/8/layout/hProcess9"/>
    <dgm:cxn modelId="{66D2915E-E9F3-4241-A2B5-C02F59E502D1}" type="presOf" srcId="{B8B98ED9-06C1-4FCD-AD95-162DB7FE067C}" destId="{E23F45AB-C32C-4526-A382-8798CC37C7B3}" srcOrd="0" destOrd="1" presId="urn:microsoft.com/office/officeart/2005/8/layout/hProcess9"/>
    <dgm:cxn modelId="{DE604A41-B53D-4BFB-84B9-12BF35E9D5F2}" type="presOf" srcId="{4FA8D294-0E1F-48A6-9424-E77B76D63A15}" destId="{FB4ECA9A-D5CC-4902-833A-E7C78CA95279}" srcOrd="0" destOrd="0" presId="urn:microsoft.com/office/officeart/2005/8/layout/hProcess9"/>
    <dgm:cxn modelId="{85BBB768-FBB3-4886-B8C1-5CE2E7F62A9E}" type="presOf" srcId="{A38C1EBB-A98F-4D7D-8440-B38BCD446C9B}" destId="{2A751D01-D77B-49D9-BDD7-0877A1440FBE}" srcOrd="0" destOrd="0" presId="urn:microsoft.com/office/officeart/2005/8/layout/hProcess9"/>
    <dgm:cxn modelId="{D8B1BE4A-0ECB-46AA-B7BA-CFD0CEC922EF}" type="presOf" srcId="{A5B56304-7CC6-4144-9585-383EFEF487C7}" destId="{9B7EDB00-51E6-4F25-A70F-7978E4ADA0C4}" srcOrd="0" destOrd="1" presId="urn:microsoft.com/office/officeart/2005/8/layout/hProcess9"/>
    <dgm:cxn modelId="{1611C674-95F2-4D7D-9AE7-116978CFCBB5}" srcId="{4FA8D294-0E1F-48A6-9424-E77B76D63A15}" destId="{A2A6939B-41DC-4528-809C-E57CF3F714BA}" srcOrd="0" destOrd="0" parTransId="{4B25C2C0-3056-4D09-93DE-0F40602153FA}" sibTransId="{A1189613-B5E6-42EF-AF1D-6243091C6070}"/>
    <dgm:cxn modelId="{C606EC85-190E-4947-B4E5-546C83C1EC05}" type="presOf" srcId="{F159940A-F4BB-46A6-B5DA-4BE586BAC11F}" destId="{AEA5B66A-A86F-4B5C-9ABF-8EA8AE372A50}" srcOrd="0" destOrd="1" presId="urn:microsoft.com/office/officeart/2005/8/layout/hProcess9"/>
    <dgm:cxn modelId="{640D4F8F-BDE0-4C78-83FA-4D83BF419250}" srcId="{8F9069BC-42A2-4A52-95D9-A387FCA7AD75}" destId="{CA0DB033-6FED-434F-B399-82E9BC2EF11A}" srcOrd="2" destOrd="0" parTransId="{681B73EF-4ADE-4014-A924-1B532F589770}" sibTransId="{0D79CDF0-590D-40AE-B193-DA40CB519978}"/>
    <dgm:cxn modelId="{850F7B90-4DF5-422C-8210-76279517212A}" type="presOf" srcId="{A2A6939B-41DC-4528-809C-E57CF3F714BA}" destId="{FB4ECA9A-D5CC-4902-833A-E7C78CA95279}" srcOrd="0" destOrd="1" presId="urn:microsoft.com/office/officeart/2005/8/layout/hProcess9"/>
    <dgm:cxn modelId="{450C0392-9EED-4214-968B-C94FEBA9A2FE}" type="presOf" srcId="{CA0DB033-6FED-434F-B399-82E9BC2EF11A}" destId="{3BFCF5FC-AFCA-492B-A41F-7AB08FEFE5FA}" srcOrd="0" destOrd="0" presId="urn:microsoft.com/office/officeart/2005/8/layout/hProcess9"/>
    <dgm:cxn modelId="{39291593-294E-40F4-A0D9-5202C9BD0EDA}" srcId="{F8BB1910-5261-4750-8CC3-B44CA41CB3F7}" destId="{B8B98ED9-06C1-4FCD-AD95-162DB7FE067C}" srcOrd="0" destOrd="0" parTransId="{A60800A8-CD44-4B1B-BEC1-CC03E6B144CB}" sibTransId="{A65D7007-E221-4A6D-84CB-6215D51376D3}"/>
    <dgm:cxn modelId="{1D5960AB-CDD4-4F6E-B873-DE34CDC7200F}" srcId="{8F9069BC-42A2-4A52-95D9-A387FCA7AD75}" destId="{F8BB1910-5261-4750-8CC3-B44CA41CB3F7}" srcOrd="5" destOrd="0" parTransId="{96956B5E-F6DF-433D-BAB5-291DB5597A51}" sibTransId="{D0064B5F-2B01-4FE4-BD05-DC6C5AF19807}"/>
    <dgm:cxn modelId="{44EE37AC-C174-40CF-B9CC-5FD6EC2F8CD5}" type="presOf" srcId="{F8BB1910-5261-4750-8CC3-B44CA41CB3F7}" destId="{E23F45AB-C32C-4526-A382-8798CC37C7B3}" srcOrd="0" destOrd="0" presId="urn:microsoft.com/office/officeart/2005/8/layout/hProcess9"/>
    <dgm:cxn modelId="{870583B3-E23B-4583-B095-0A0616A4D4E0}" srcId="{CA0DB033-6FED-434F-B399-82E9BC2EF11A}" destId="{986413AA-85FE-4269-8D37-8181FA580631}" srcOrd="0" destOrd="0" parTransId="{268D2CD6-A1E7-4D6D-8F4D-597EF9DCB22D}" sibTransId="{55ECC418-844A-4B45-A843-6D131C634775}"/>
    <dgm:cxn modelId="{48D16AD8-8C2E-4E14-B465-5B0F219FF9E6}" type="presOf" srcId="{2A432BB2-DFFF-4AB4-A19F-F793210CBFE5}" destId="{AEA5B66A-A86F-4B5C-9ABF-8EA8AE372A50}" srcOrd="0" destOrd="0" presId="urn:microsoft.com/office/officeart/2005/8/layout/hProcess9"/>
    <dgm:cxn modelId="{A6D8DFE0-0E6E-4F5C-8A07-819AD24E8A4C}" srcId="{8F9069BC-42A2-4A52-95D9-A387FCA7AD75}" destId="{A8C34FA4-57AF-48E0-8458-EAA44183E04B}" srcOrd="3" destOrd="0" parTransId="{F9336375-6DAD-45E9-8233-F6D720B746B9}" sibTransId="{4BEC19FB-D575-40B0-A3BB-59264454B9B2}"/>
    <dgm:cxn modelId="{E6A631E3-9E74-4CDD-867F-402D4613B6B0}" type="presOf" srcId="{A8C34FA4-57AF-48E0-8458-EAA44183E04B}" destId="{9B7EDB00-51E6-4F25-A70F-7978E4ADA0C4}" srcOrd="0" destOrd="0" presId="urn:microsoft.com/office/officeart/2005/8/layout/hProcess9"/>
    <dgm:cxn modelId="{B5513FE6-AD2D-44C3-A718-CE470E44439F}" type="presOf" srcId="{0C9529A0-6558-40E8-BAC4-C280AD3A168A}" destId="{2A751D01-D77B-49D9-BDD7-0877A1440FBE}" srcOrd="0" destOrd="1" presId="urn:microsoft.com/office/officeart/2005/8/layout/hProcess9"/>
    <dgm:cxn modelId="{D3283DF2-3A8A-4311-B724-1C0BAAD51601}" srcId="{8F9069BC-42A2-4A52-95D9-A387FCA7AD75}" destId="{2A432BB2-DFFF-4AB4-A19F-F793210CBFE5}" srcOrd="1" destOrd="0" parTransId="{F0020767-FAFF-42C0-B332-BD92D9C91F7A}" sibTransId="{14B5D459-647A-4CB3-BD47-86245FCBC32A}"/>
    <dgm:cxn modelId="{8CBE40F9-2F72-491B-9608-E1A50135E237}" srcId="{A8C34FA4-57AF-48E0-8458-EAA44183E04B}" destId="{A5B56304-7CC6-4144-9585-383EFEF487C7}" srcOrd="0" destOrd="0" parTransId="{7693BF34-D1EE-4591-AE80-13CC6CCDB5BD}" sibTransId="{3E091A3B-D501-4C9E-A9F0-50F996141E77}"/>
    <dgm:cxn modelId="{D6A736A9-C485-48C8-911D-680D13ADEDEA}" type="presParOf" srcId="{65BC479F-4A32-4953-B70E-2BB29B53604D}" destId="{EB760A73-2561-4A44-85FA-6EA9258CF186}" srcOrd="0" destOrd="0" presId="urn:microsoft.com/office/officeart/2005/8/layout/hProcess9"/>
    <dgm:cxn modelId="{312D96A3-7118-4328-A356-D75A4F42BB3D}" type="presParOf" srcId="{65BC479F-4A32-4953-B70E-2BB29B53604D}" destId="{98108D58-C8AF-4310-9F60-B5A6589CECF0}" srcOrd="1" destOrd="0" presId="urn:microsoft.com/office/officeart/2005/8/layout/hProcess9"/>
    <dgm:cxn modelId="{C8AAF1FA-8EDB-442F-901D-34CE3F2707BD}" type="presParOf" srcId="{98108D58-C8AF-4310-9F60-B5A6589CECF0}" destId="{FB4ECA9A-D5CC-4902-833A-E7C78CA95279}" srcOrd="0" destOrd="0" presId="urn:microsoft.com/office/officeart/2005/8/layout/hProcess9"/>
    <dgm:cxn modelId="{3A478523-5BD2-4239-8F77-58F0BAF2468C}" type="presParOf" srcId="{98108D58-C8AF-4310-9F60-B5A6589CECF0}" destId="{915D6BA1-1452-4C70-858A-96B9E81B9E99}" srcOrd="1" destOrd="0" presId="urn:microsoft.com/office/officeart/2005/8/layout/hProcess9"/>
    <dgm:cxn modelId="{C23A1C1B-BA40-4C2F-B1DC-517A689FF794}" type="presParOf" srcId="{98108D58-C8AF-4310-9F60-B5A6589CECF0}" destId="{AEA5B66A-A86F-4B5C-9ABF-8EA8AE372A50}" srcOrd="2" destOrd="0" presId="urn:microsoft.com/office/officeart/2005/8/layout/hProcess9"/>
    <dgm:cxn modelId="{4024E754-433F-47F8-8F30-54A875DD15C8}" type="presParOf" srcId="{98108D58-C8AF-4310-9F60-B5A6589CECF0}" destId="{61E712A2-F265-4904-A86F-26C6468C7795}" srcOrd="3" destOrd="0" presId="urn:microsoft.com/office/officeart/2005/8/layout/hProcess9"/>
    <dgm:cxn modelId="{12782DFA-4159-42A4-B68E-D078BBC0A15C}" type="presParOf" srcId="{98108D58-C8AF-4310-9F60-B5A6589CECF0}" destId="{3BFCF5FC-AFCA-492B-A41F-7AB08FEFE5FA}" srcOrd="4" destOrd="0" presId="urn:microsoft.com/office/officeart/2005/8/layout/hProcess9"/>
    <dgm:cxn modelId="{6C926104-9221-486F-BA50-03B167B5DD79}" type="presParOf" srcId="{98108D58-C8AF-4310-9F60-B5A6589CECF0}" destId="{E1A14FC2-A653-4E48-9058-43B3CAB8845E}" srcOrd="5" destOrd="0" presId="urn:microsoft.com/office/officeart/2005/8/layout/hProcess9"/>
    <dgm:cxn modelId="{E749B696-6E2F-4080-8CA3-7F54F563E333}" type="presParOf" srcId="{98108D58-C8AF-4310-9F60-B5A6589CECF0}" destId="{9B7EDB00-51E6-4F25-A70F-7978E4ADA0C4}" srcOrd="6" destOrd="0" presId="urn:microsoft.com/office/officeart/2005/8/layout/hProcess9"/>
    <dgm:cxn modelId="{C1C82093-E9CE-4578-B4CB-729CE62C1AC8}" type="presParOf" srcId="{98108D58-C8AF-4310-9F60-B5A6589CECF0}" destId="{DD228DFF-48D8-4FF8-A547-BF23C657F47F}" srcOrd="7" destOrd="0" presId="urn:microsoft.com/office/officeart/2005/8/layout/hProcess9"/>
    <dgm:cxn modelId="{8C76F68C-4522-4959-B7AF-D557FFEF0250}" type="presParOf" srcId="{98108D58-C8AF-4310-9F60-B5A6589CECF0}" destId="{2A751D01-D77B-49D9-BDD7-0877A1440FBE}" srcOrd="8" destOrd="0" presId="urn:microsoft.com/office/officeart/2005/8/layout/hProcess9"/>
    <dgm:cxn modelId="{AA7B5FCF-0B36-489F-AC5D-B9ECB6550F1F}" type="presParOf" srcId="{98108D58-C8AF-4310-9F60-B5A6589CECF0}" destId="{7AACC54F-DCC8-4907-8528-065C3FBDEC96}" srcOrd="9" destOrd="0" presId="urn:microsoft.com/office/officeart/2005/8/layout/hProcess9"/>
    <dgm:cxn modelId="{DC537708-90E4-4CC3-89FC-C84A1AC44ECA}" type="presParOf" srcId="{98108D58-C8AF-4310-9F60-B5A6589CECF0}" destId="{E23F45AB-C32C-4526-A382-8798CC37C7B3}" srcOrd="10" destOrd="0" presId="urn:microsoft.com/office/officeart/2005/8/layout/hProcess9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216D69-95A5-475F-883A-71472958C00E}">
      <dsp:nvSpPr>
        <dsp:cNvPr id="0" name=""/>
        <dsp:cNvSpPr/>
      </dsp:nvSpPr>
      <dsp:spPr>
        <a:xfrm>
          <a:off x="0" y="1269270"/>
          <a:ext cx="7772400" cy="256829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3225" tIns="937260" rIns="603225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800" u="sng" kern="1200" dirty="0"/>
            <a:t>Recurring Additional Allocations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$299M Full Restoration of 2020/21 cuts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$185M Additional Base Budget Increase</a:t>
          </a:r>
          <a:endParaRPr lang="en-US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0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800" u="sng" kern="1200" dirty="0"/>
            <a:t>One-Time Allocation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$325M Deferred Maintenance</a:t>
          </a:r>
          <a:endParaRPr lang="en-US" sz="1000" kern="1200" dirty="0"/>
        </a:p>
      </dsp:txBody>
      <dsp:txXfrm>
        <a:off x="0" y="1269270"/>
        <a:ext cx="7772400" cy="2568298"/>
      </dsp:txXfrm>
    </dsp:sp>
    <dsp:sp modelId="{423D701E-468B-46B3-AA49-C8D224309AD0}">
      <dsp:nvSpPr>
        <dsp:cNvPr id="0" name=""/>
        <dsp:cNvSpPr/>
      </dsp:nvSpPr>
      <dsp:spPr>
        <a:xfrm>
          <a:off x="388620" y="1095088"/>
          <a:ext cx="5440680" cy="94866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645" tIns="0" rIns="205645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May Revise</a:t>
          </a:r>
        </a:p>
      </dsp:txBody>
      <dsp:txXfrm>
        <a:off x="434930" y="1141398"/>
        <a:ext cx="5348060" cy="85604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9BC46A-4B88-429A-8A40-0D0F39FBFD85}">
      <dsp:nvSpPr>
        <dsp:cNvPr id="0" name=""/>
        <dsp:cNvSpPr/>
      </dsp:nvSpPr>
      <dsp:spPr>
        <a:xfrm rot="5400000">
          <a:off x="4794099" y="-1871391"/>
          <a:ext cx="982265" cy="497433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No enrollment growth funding for CSU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CSUSB Target 15,889 FTE</a:t>
          </a:r>
        </a:p>
      </dsp:txBody>
      <dsp:txXfrm rot="-5400000">
        <a:off x="2798064" y="172594"/>
        <a:ext cx="4926386" cy="886365"/>
      </dsp:txXfrm>
    </dsp:sp>
    <dsp:sp modelId="{EA97C2D4-116E-4067-819A-30159DA3B8EA}">
      <dsp:nvSpPr>
        <dsp:cNvPr id="0" name=""/>
        <dsp:cNvSpPr/>
      </dsp:nvSpPr>
      <dsp:spPr>
        <a:xfrm>
          <a:off x="0" y="1860"/>
          <a:ext cx="2798064" cy="122783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Resident</a:t>
          </a:r>
        </a:p>
      </dsp:txBody>
      <dsp:txXfrm>
        <a:off x="59938" y="61798"/>
        <a:ext cx="2678188" cy="1107956"/>
      </dsp:txXfrm>
    </dsp:sp>
    <dsp:sp modelId="{038250A1-5BA1-4AFB-9164-BEC70DACFE9A}">
      <dsp:nvSpPr>
        <dsp:cNvPr id="0" name=""/>
        <dsp:cNvSpPr/>
      </dsp:nvSpPr>
      <dsp:spPr>
        <a:xfrm rot="5400000">
          <a:off x="4794099" y="-582168"/>
          <a:ext cx="982265" cy="497433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Continued decline systemwide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Affects of pandemic still present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CSUSB Target 279 FTE for 2021/22</a:t>
          </a:r>
        </a:p>
      </dsp:txBody>
      <dsp:txXfrm rot="-5400000">
        <a:off x="2798064" y="1461817"/>
        <a:ext cx="4926386" cy="886365"/>
      </dsp:txXfrm>
    </dsp:sp>
    <dsp:sp modelId="{5858B008-C360-4766-BBD4-4024414DF5B1}">
      <dsp:nvSpPr>
        <dsp:cNvPr id="0" name=""/>
        <dsp:cNvSpPr/>
      </dsp:nvSpPr>
      <dsp:spPr>
        <a:xfrm>
          <a:off x="0" y="1291083"/>
          <a:ext cx="2798064" cy="122783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Non-Resident</a:t>
          </a:r>
        </a:p>
      </dsp:txBody>
      <dsp:txXfrm>
        <a:off x="59938" y="1351021"/>
        <a:ext cx="2678188" cy="1107956"/>
      </dsp:txXfrm>
    </dsp:sp>
    <dsp:sp modelId="{AD9CCEB1-4A3A-4E7D-A7D9-95EEE5A38D7D}">
      <dsp:nvSpPr>
        <dsp:cNvPr id="0" name=""/>
        <dsp:cNvSpPr/>
      </dsp:nvSpPr>
      <dsp:spPr>
        <a:xfrm rot="5400000">
          <a:off x="4794099" y="670967"/>
          <a:ext cx="982265" cy="497433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Reduced average unit load in 2020/21 lowered our overall enrollment and impacted student progress to degree</a:t>
          </a:r>
        </a:p>
      </dsp:txBody>
      <dsp:txXfrm rot="-5400000">
        <a:off x="2798064" y="2714952"/>
        <a:ext cx="4926386" cy="886365"/>
      </dsp:txXfrm>
    </dsp:sp>
    <dsp:sp modelId="{B24FC42F-8947-43BD-A6E6-3C9F01FCAB91}">
      <dsp:nvSpPr>
        <dsp:cNvPr id="0" name=""/>
        <dsp:cNvSpPr/>
      </dsp:nvSpPr>
      <dsp:spPr>
        <a:xfrm>
          <a:off x="0" y="2580307"/>
          <a:ext cx="2798064" cy="122783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Unit Load</a:t>
          </a:r>
        </a:p>
      </dsp:txBody>
      <dsp:txXfrm>
        <a:off x="59938" y="2640245"/>
        <a:ext cx="2678188" cy="110795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760A73-2561-4A44-85FA-6EA9258CF186}">
      <dsp:nvSpPr>
        <dsp:cNvPr id="0" name=""/>
        <dsp:cNvSpPr/>
      </dsp:nvSpPr>
      <dsp:spPr>
        <a:xfrm>
          <a:off x="654367" y="0"/>
          <a:ext cx="7416165" cy="3962400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B4ECA9A-D5CC-4902-833A-E7C78CA95279}">
      <dsp:nvSpPr>
        <dsp:cNvPr id="0" name=""/>
        <dsp:cNvSpPr/>
      </dsp:nvSpPr>
      <dsp:spPr>
        <a:xfrm>
          <a:off x="1083" y="1188719"/>
          <a:ext cx="1284902" cy="1584960"/>
        </a:xfrm>
        <a:prstGeom prst="roundRect">
          <a:avLst/>
        </a:prstGeom>
        <a:solidFill>
          <a:schemeClr val="tx2">
            <a:lumMod val="75000"/>
            <a:lumOff val="2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/>
            <a:t>Mid-January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b="1" kern="1200" dirty="0"/>
            <a:t>Governor Releases Budget Plan</a:t>
          </a:r>
        </a:p>
      </dsp:txBody>
      <dsp:txXfrm>
        <a:off x="63807" y="1251443"/>
        <a:ext cx="1159454" cy="1459512"/>
      </dsp:txXfrm>
    </dsp:sp>
    <dsp:sp modelId="{AEA5B66A-A86F-4B5C-9ABF-8EA8AE372A50}">
      <dsp:nvSpPr>
        <dsp:cNvPr id="0" name=""/>
        <dsp:cNvSpPr/>
      </dsp:nvSpPr>
      <dsp:spPr>
        <a:xfrm>
          <a:off x="1497505" y="1188719"/>
          <a:ext cx="1269115" cy="1584960"/>
        </a:xfrm>
        <a:prstGeom prst="roundRect">
          <a:avLst/>
        </a:prstGeom>
        <a:solidFill>
          <a:schemeClr val="tx2">
            <a:lumMod val="75000"/>
            <a:lumOff val="2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/>
            <a:t>Late April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b="1" kern="1200" dirty="0"/>
            <a:t>CO Releases Initial Budget Memo</a:t>
          </a:r>
        </a:p>
      </dsp:txBody>
      <dsp:txXfrm>
        <a:off x="1559458" y="1250672"/>
        <a:ext cx="1145209" cy="1461054"/>
      </dsp:txXfrm>
    </dsp:sp>
    <dsp:sp modelId="{3BFCF5FC-AFCA-492B-A41F-7AB08FEFE5FA}">
      <dsp:nvSpPr>
        <dsp:cNvPr id="0" name=""/>
        <dsp:cNvSpPr/>
      </dsp:nvSpPr>
      <dsp:spPr>
        <a:xfrm>
          <a:off x="2978139" y="1188719"/>
          <a:ext cx="1269115" cy="1584960"/>
        </a:xfrm>
        <a:prstGeom prst="roundRect">
          <a:avLst/>
        </a:prstGeom>
        <a:solidFill>
          <a:schemeClr val="tx2">
            <a:lumMod val="75000"/>
            <a:lumOff val="2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/>
            <a:t>April/May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b="1" kern="1200" dirty="0"/>
            <a:t>UBAC Meets</a:t>
          </a:r>
        </a:p>
      </dsp:txBody>
      <dsp:txXfrm>
        <a:off x="3040092" y="1250672"/>
        <a:ext cx="1145209" cy="1461054"/>
      </dsp:txXfrm>
    </dsp:sp>
    <dsp:sp modelId="{9B7EDB00-51E6-4F25-A70F-7978E4ADA0C4}">
      <dsp:nvSpPr>
        <dsp:cNvPr id="0" name=""/>
        <dsp:cNvSpPr/>
      </dsp:nvSpPr>
      <dsp:spPr>
        <a:xfrm>
          <a:off x="4458773" y="1188719"/>
          <a:ext cx="1269115" cy="1584960"/>
        </a:xfrm>
        <a:prstGeom prst="roundRect">
          <a:avLst/>
        </a:prstGeom>
        <a:solidFill>
          <a:schemeClr val="tx2">
            <a:lumMod val="75000"/>
            <a:lumOff val="2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/>
            <a:t>Mid-May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b="1" kern="1200" dirty="0"/>
            <a:t>Governor Releases May Revise</a:t>
          </a:r>
        </a:p>
      </dsp:txBody>
      <dsp:txXfrm>
        <a:off x="4520726" y="1250672"/>
        <a:ext cx="1145209" cy="1461054"/>
      </dsp:txXfrm>
    </dsp:sp>
    <dsp:sp modelId="{2A751D01-D77B-49D9-BDD7-0877A1440FBE}">
      <dsp:nvSpPr>
        <dsp:cNvPr id="0" name=""/>
        <dsp:cNvSpPr/>
      </dsp:nvSpPr>
      <dsp:spPr>
        <a:xfrm>
          <a:off x="5939407" y="1188719"/>
          <a:ext cx="1303774" cy="1584960"/>
        </a:xfrm>
        <a:prstGeom prst="roundRect">
          <a:avLst/>
        </a:prstGeom>
        <a:solidFill>
          <a:schemeClr val="tx2">
            <a:lumMod val="75000"/>
            <a:lumOff val="2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/>
            <a:t>Late June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b="1" kern="1200" dirty="0"/>
            <a:t>State Budget Finalized</a:t>
          </a:r>
        </a:p>
      </dsp:txBody>
      <dsp:txXfrm>
        <a:off x="6003052" y="1252364"/>
        <a:ext cx="1176484" cy="1457670"/>
      </dsp:txXfrm>
    </dsp:sp>
    <dsp:sp modelId="{E23F45AB-C32C-4526-A382-8798CC37C7B3}">
      <dsp:nvSpPr>
        <dsp:cNvPr id="0" name=""/>
        <dsp:cNvSpPr/>
      </dsp:nvSpPr>
      <dsp:spPr>
        <a:xfrm>
          <a:off x="7454701" y="1188719"/>
          <a:ext cx="1269115" cy="1584960"/>
        </a:xfrm>
        <a:prstGeom prst="roundRect">
          <a:avLst/>
        </a:prstGeom>
        <a:solidFill>
          <a:schemeClr val="tx2">
            <a:lumMod val="75000"/>
            <a:lumOff val="2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/>
            <a:t>Late July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b="1" kern="1200" dirty="0"/>
            <a:t>CO Releases Final Budget Memo</a:t>
          </a:r>
        </a:p>
      </dsp:txBody>
      <dsp:txXfrm>
        <a:off x="7516654" y="1250672"/>
        <a:ext cx="1145209" cy="14610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l">
              <a:defRPr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174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938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174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l">
              <a:defRPr sz="10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174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938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fld id="{DEA8CCA5-0865-E648-80F1-6D199FD558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47472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l">
              <a:defRPr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256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4720" y="4415790"/>
            <a:ext cx="5140960" cy="418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58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l">
              <a:defRPr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2560" y="883158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fld id="{756FA5F3-902D-2A46-A9CC-2BC5350313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42067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048000"/>
            <a:ext cx="7772400" cy="1362075"/>
          </a:xfrm>
        </p:spPr>
        <p:txBody>
          <a:bodyPr anchor="t"/>
          <a:lstStyle>
            <a:lvl1pPr algn="l">
              <a:defRPr sz="4000" b="1" cap="all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5478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235700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152400"/>
            <a:ext cx="1943100" cy="36242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676900" cy="36242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22313" y="3048000"/>
            <a:ext cx="7772400" cy="1362075"/>
          </a:xfrm>
        </p:spPr>
        <p:txBody>
          <a:bodyPr anchor="t"/>
          <a:lstStyle>
            <a:lvl1pPr algn="l">
              <a:defRPr sz="4000" b="1" cap="all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>
          <a:xfrm>
            <a:off x="722313" y="15478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6_867-Generic_PowerPoint_Layout1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484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5029200" cy="1143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0"/>
          </p:nvPr>
        </p:nvSpPr>
        <p:spPr>
          <a:xfrm>
            <a:off x="685800" y="1676400"/>
            <a:ext cx="5029200" cy="4191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Picture Placeholder 2"/>
          <p:cNvSpPr>
            <a:spLocks noGrp="1"/>
          </p:cNvSpPr>
          <p:nvPr>
            <p:ph type="pic" idx="11"/>
          </p:nvPr>
        </p:nvSpPr>
        <p:spPr>
          <a:xfrm rot="21345362">
            <a:off x="6281435" y="2226971"/>
            <a:ext cx="2587752" cy="1737360"/>
          </a:xfr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21" name="Picture Placeholder 2"/>
          <p:cNvSpPr>
            <a:spLocks noGrp="1"/>
          </p:cNvSpPr>
          <p:nvPr>
            <p:ph type="pic" idx="12"/>
          </p:nvPr>
        </p:nvSpPr>
        <p:spPr>
          <a:xfrm rot="297885">
            <a:off x="6229621" y="4223517"/>
            <a:ext cx="2587752" cy="1737360"/>
          </a:xfr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19" name="Picture Placeholder 2"/>
          <p:cNvSpPr>
            <a:spLocks noGrp="1"/>
          </p:cNvSpPr>
          <p:nvPr>
            <p:ph type="pic" idx="1"/>
          </p:nvPr>
        </p:nvSpPr>
        <p:spPr>
          <a:xfrm rot="207395">
            <a:off x="6146021" y="381230"/>
            <a:ext cx="2587752" cy="1737360"/>
          </a:xfr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6_867-Generic_PowerPoint_Layout2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484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5029200" cy="1143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0"/>
          </p:nvPr>
        </p:nvSpPr>
        <p:spPr>
          <a:xfrm>
            <a:off x="685800" y="1676400"/>
            <a:ext cx="5029200" cy="4191000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Picture Placeholder 2"/>
          <p:cNvSpPr>
            <a:spLocks noGrp="1"/>
          </p:cNvSpPr>
          <p:nvPr>
            <p:ph type="pic" idx="11"/>
          </p:nvPr>
        </p:nvSpPr>
        <p:spPr>
          <a:xfrm rot="21345362">
            <a:off x="6281434" y="2226970"/>
            <a:ext cx="2587752" cy="1737360"/>
          </a:xfr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21" name="Picture Placeholder 2"/>
          <p:cNvSpPr>
            <a:spLocks noGrp="1"/>
          </p:cNvSpPr>
          <p:nvPr>
            <p:ph type="pic" idx="12"/>
          </p:nvPr>
        </p:nvSpPr>
        <p:spPr>
          <a:xfrm rot="297885">
            <a:off x="6229620" y="4223516"/>
            <a:ext cx="2587752" cy="1737360"/>
          </a:xfr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19" name="Picture Placeholder 2"/>
          <p:cNvSpPr>
            <a:spLocks noGrp="1"/>
          </p:cNvSpPr>
          <p:nvPr>
            <p:ph type="pic" idx="1"/>
          </p:nvPr>
        </p:nvSpPr>
        <p:spPr>
          <a:xfrm rot="207395">
            <a:off x="6146019" y="381231"/>
            <a:ext cx="2587752" cy="1737360"/>
          </a:xfr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76400"/>
            <a:ext cx="3810000" cy="21002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3810000" cy="21002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48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76400"/>
            <a:ext cx="7772400" cy="210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2" name="Picture 1" descr="16_867-Generic_PowerPoint_BLUEfooter.png"/>
          <p:cNvPicPr>
            <a:picLocks noChangeAspect="1"/>
          </p:cNvPicPr>
          <p:nvPr userDrawn="1"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015037"/>
            <a:ext cx="9144000" cy="84296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59" r:id="rId2"/>
    <p:sldLayoutId id="2147483761" r:id="rId3"/>
    <p:sldLayoutId id="2147483770" r:id="rId4"/>
    <p:sldLayoutId id="2147483772" r:id="rId5"/>
    <p:sldLayoutId id="2147483760" r:id="rId6"/>
    <p:sldLayoutId id="2147483762" r:id="rId7"/>
    <p:sldLayoutId id="2147483763" r:id="rId8"/>
    <p:sldLayoutId id="2147483764" r:id="rId9"/>
    <p:sldLayoutId id="2147483765" r:id="rId10"/>
    <p:sldLayoutId id="2147483766" r:id="rId11"/>
    <p:sldLayoutId id="2147483767" r:id="rId12"/>
    <p:sldLayoutId id="2147483768" r:id="rId13"/>
    <p:sldLayoutId id="2147483769" r:id="rId14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Arial" charset="0"/>
          <a:ea typeface="ＭＳ Ｐゴシック" charset="-128"/>
          <a:cs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Arial" charset="0"/>
          <a:ea typeface="ＭＳ Ｐゴシック" charset="-128"/>
          <a:cs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Arial" charset="0"/>
          <a:ea typeface="ＭＳ Ｐゴシック" charset="-128"/>
          <a:cs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Arial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rtl="0" eaLnBrk="0" fontAlgn="base" hangingPunct="0">
        <a:lnSpc>
          <a:spcPct val="140000"/>
        </a:lnSpc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Webdings" charset="2"/>
        <a:buChar char="&lt;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CAMPUS BUDGET FORUM</a:t>
            </a:r>
            <a:br>
              <a:rPr lang="en-US" dirty="0"/>
            </a:br>
            <a:r>
              <a:rPr lang="en-US" dirty="0"/>
              <a:t>May 24, 2021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CALIFORNIA STATE UNIVERSITY, SAN BERNARDINO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494713" y="6400800"/>
            <a:ext cx="3444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ADC087A4-5FD6-43C8-B74D-807B4AFEAB48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34487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dirty="0"/>
              <a:t>BUDGET RESTORATIONS</a:t>
            </a:r>
            <a:br>
              <a:rPr lang="en-US" dirty="0"/>
            </a:br>
            <a:r>
              <a:rPr lang="en-US" sz="2400" dirty="0"/>
              <a:t>(ESTIMATED)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24A657FC-98DC-49B4-9E21-D3D7D1BCFEB0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897561542"/>
              </p:ext>
            </p:extLst>
          </p:nvPr>
        </p:nvGraphicFramePr>
        <p:xfrm>
          <a:off x="1143000" y="1295400"/>
          <a:ext cx="6675120" cy="4719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83280">
                  <a:extLst>
                    <a:ext uri="{9D8B030D-6E8A-4147-A177-3AD203B41FA5}">
                      <a16:colId xmlns:a16="http://schemas.microsoft.com/office/drawing/2014/main" val="1764589309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132530329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86515548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Category</a:t>
                      </a:r>
                    </a:p>
                  </a:txBody>
                  <a:tcPr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Original Reduction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Planned Restoration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737590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Personnel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$10,955,370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$11,005,283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0383817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Supplies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923,074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923,074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2849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Travel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636,032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610,032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29588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Reserve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357,866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341,262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83003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Other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224,520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224,520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24330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Hospitality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100,000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100,000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14986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Training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87,500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87,500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58554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Contract Services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57,000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57,000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64773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Postage/Duplicating/Telephone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50,056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42,747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41051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Info Tech Software/Hardware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25,500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25,500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508227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Total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/>
                        <a:t>$13,416,918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/>
                        <a:t>$13,416,918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406533138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24294E8A-D012-496F-9E4B-93918374CE43}"/>
              </a:ext>
            </a:extLst>
          </p:cNvPr>
          <p:cNvSpPr txBox="1"/>
          <p:nvPr/>
        </p:nvSpPr>
        <p:spPr>
          <a:xfrm>
            <a:off x="8494713" y="6400800"/>
            <a:ext cx="4968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ADC087A4-5FD6-43C8-B74D-807B4AFEAB48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39895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2021-22 CSUSB BUDGET PROJECTED ALLOCATIONS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7B76CA44-1D57-4EFD-9CB5-F3F76968876F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106453210"/>
              </p:ext>
            </p:extLst>
          </p:nvPr>
        </p:nvGraphicFramePr>
        <p:xfrm>
          <a:off x="1981200" y="1752600"/>
          <a:ext cx="4937760" cy="182880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895600">
                  <a:extLst>
                    <a:ext uri="{9D8B030D-6E8A-4147-A177-3AD203B41FA5}">
                      <a16:colId xmlns:a16="http://schemas.microsoft.com/office/drawing/2014/main" val="180792824"/>
                    </a:ext>
                  </a:extLst>
                </a:gridCol>
                <a:gridCol w="2042160">
                  <a:extLst>
                    <a:ext uri="{9D8B030D-6E8A-4147-A177-3AD203B41FA5}">
                      <a16:colId xmlns:a16="http://schemas.microsoft.com/office/drawing/2014/main" val="1197873414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r>
                        <a:rPr lang="en-US" b="0" dirty="0"/>
                        <a:t>Estimated Funds Available 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0" dirty="0"/>
                        <a:t>$14,300,000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66146908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r>
                        <a:rPr lang="en-US" dirty="0"/>
                        <a:t>Division/College Budget Restoration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($13,416,918)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66365242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r>
                        <a:rPr lang="en-US" b="1" dirty="0"/>
                        <a:t>Estimated Balance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/>
                        <a:t>$883,082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60815893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60EC6844-9683-4541-8D8E-27541D63BC58}"/>
              </a:ext>
            </a:extLst>
          </p:cNvPr>
          <p:cNvSpPr txBox="1"/>
          <p:nvPr/>
        </p:nvSpPr>
        <p:spPr>
          <a:xfrm>
            <a:off x="8494713" y="6400801"/>
            <a:ext cx="5730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ADC087A4-5FD6-43C8-B74D-807B4AFEAB48}" type="slidenum">
              <a:rPr lang="en-US" smtClean="0"/>
              <a:t>11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1540A02-C287-44C8-8C9C-9E87EF17F544}"/>
              </a:ext>
            </a:extLst>
          </p:cNvPr>
          <p:cNvSpPr txBox="1"/>
          <p:nvPr/>
        </p:nvSpPr>
        <p:spPr>
          <a:xfrm>
            <a:off x="685801" y="3886200"/>
            <a:ext cx="7391400" cy="23021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ADDITIONAL BUDGET PLANNING PRIORITIES</a:t>
            </a: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marL="342900" indent="-342900" algn="l">
              <a:lnSpc>
                <a:spcPct val="140000"/>
              </a:lnSpc>
              <a:spcBef>
                <a:spcPct val="20000"/>
              </a:spcBef>
              <a:buClr>
                <a:schemeClr val="accent1"/>
              </a:buClr>
              <a:buSzPct val="90000"/>
              <a:buFont typeface="Webdings" charset="2"/>
              <a:buChar char="&lt;"/>
            </a:pPr>
            <a:r>
              <a:rPr lang="en-US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Restoration of the University Reserves</a:t>
            </a:r>
          </a:p>
          <a:p>
            <a:pPr marL="342900" indent="-342900" algn="l">
              <a:lnSpc>
                <a:spcPct val="140000"/>
              </a:lnSpc>
              <a:spcBef>
                <a:spcPct val="20000"/>
              </a:spcBef>
              <a:buClr>
                <a:schemeClr val="accent1"/>
              </a:buClr>
              <a:buSzPct val="90000"/>
              <a:buFont typeface="Webdings" charset="2"/>
              <a:buChar char="&lt;"/>
            </a:pPr>
            <a:r>
              <a:rPr lang="en-US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Capital Development Project Obligations</a:t>
            </a:r>
          </a:p>
          <a:p>
            <a:pPr algn="l"/>
            <a:endParaRPr lang="en-US" sz="1800" dirty="0">
              <a:solidFill>
                <a:schemeClr val="tx1"/>
              </a:solidFill>
            </a:endParaRPr>
          </a:p>
          <a:p>
            <a:pPr marL="171450" indent="-171450" algn="l"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  <a:p>
            <a:pPr marL="171450" indent="-171450" algn="l"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03343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BUDGET TIMELINE</a:t>
            </a:r>
          </a:p>
        </p:txBody>
      </p:sp>
      <p:graphicFrame>
        <p:nvGraphicFramePr>
          <p:cNvPr id="4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75501998"/>
              </p:ext>
            </p:extLst>
          </p:nvPr>
        </p:nvGraphicFramePr>
        <p:xfrm>
          <a:off x="190500" y="1598610"/>
          <a:ext cx="8724900" cy="3962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8305800" y="6477000"/>
            <a:ext cx="685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5E38D64A-525D-4D9F-9337-660B2C3B700B}" type="slidenum">
              <a:rPr lang="en-US" smtClean="0"/>
              <a:t>12</a:t>
            </a:fld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CD9C21C-1A16-4A78-8BF6-30B9355E5C3E}"/>
              </a:ext>
            </a:extLst>
          </p:cNvPr>
          <p:cNvSpPr txBox="1"/>
          <p:nvPr/>
        </p:nvSpPr>
        <p:spPr>
          <a:xfrm rot="20089721">
            <a:off x="228928" y="4087075"/>
            <a:ext cx="1371600" cy="30777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00B050"/>
                </a:solidFill>
              </a:rPr>
              <a:t>COMPLETED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357A196-3A73-4F10-95CE-66DBB7DF3D49}"/>
              </a:ext>
            </a:extLst>
          </p:cNvPr>
          <p:cNvSpPr txBox="1"/>
          <p:nvPr/>
        </p:nvSpPr>
        <p:spPr>
          <a:xfrm rot="20177504">
            <a:off x="3128198" y="4072759"/>
            <a:ext cx="1371600" cy="30777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00B050"/>
                </a:solidFill>
              </a:rPr>
              <a:t>COMPLETED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82122B5-861F-47A8-963A-A4AB33BFC191}"/>
              </a:ext>
            </a:extLst>
          </p:cNvPr>
          <p:cNvSpPr txBox="1"/>
          <p:nvPr/>
        </p:nvSpPr>
        <p:spPr>
          <a:xfrm rot="20151302">
            <a:off x="4651149" y="4077060"/>
            <a:ext cx="1371600" cy="30777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00B050"/>
                </a:solidFill>
              </a:rPr>
              <a:t>COMPLETED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B891811-6B5D-4F54-9698-2C576E0B748D}"/>
              </a:ext>
            </a:extLst>
          </p:cNvPr>
          <p:cNvSpPr txBox="1"/>
          <p:nvPr/>
        </p:nvSpPr>
        <p:spPr>
          <a:xfrm rot="20198835">
            <a:off x="6177021" y="4069239"/>
            <a:ext cx="1371600" cy="30777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FFFF00"/>
                </a:solidFill>
              </a:rPr>
              <a:t>PENDING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E8C755E-F588-490C-845D-9DDD0CCAAF26}"/>
              </a:ext>
            </a:extLst>
          </p:cNvPr>
          <p:cNvSpPr txBox="1"/>
          <p:nvPr/>
        </p:nvSpPr>
        <p:spPr>
          <a:xfrm rot="20324196">
            <a:off x="7705321" y="4048234"/>
            <a:ext cx="1371600" cy="30777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FFFF00"/>
                </a:solidFill>
              </a:rPr>
              <a:t>PENDING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9365722-11B1-4208-9F7A-EB4CD4745434}"/>
              </a:ext>
            </a:extLst>
          </p:cNvPr>
          <p:cNvSpPr txBox="1"/>
          <p:nvPr/>
        </p:nvSpPr>
        <p:spPr>
          <a:xfrm rot="20089721">
            <a:off x="1676729" y="4087076"/>
            <a:ext cx="1371600" cy="30777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00B050"/>
                </a:solidFill>
              </a:rPr>
              <a:t>COMPLETED</a:t>
            </a:r>
          </a:p>
        </p:txBody>
      </p:sp>
    </p:spTree>
    <p:extLst>
      <p:ext uri="{BB962C8B-B14F-4D97-AF65-F5344CB8AC3E}">
        <p14:creationId xmlns:p14="http://schemas.microsoft.com/office/powerpoint/2010/main" val="41310746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CSUSB </a:t>
            </a:r>
            <a:br>
              <a:rPr lang="en-US" dirty="0"/>
            </a:br>
            <a:r>
              <a:rPr lang="en-US" dirty="0"/>
              <a:t>HEERF Institutional Funds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7B76CA44-1D57-4EFD-9CB5-F3F76968876F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603933031"/>
              </p:ext>
            </p:extLst>
          </p:nvPr>
        </p:nvGraphicFramePr>
        <p:xfrm>
          <a:off x="1981200" y="2133600"/>
          <a:ext cx="4937760" cy="182880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895600">
                  <a:extLst>
                    <a:ext uri="{9D8B030D-6E8A-4147-A177-3AD203B41FA5}">
                      <a16:colId xmlns:a16="http://schemas.microsoft.com/office/drawing/2014/main" val="180792824"/>
                    </a:ext>
                  </a:extLst>
                </a:gridCol>
                <a:gridCol w="2042160">
                  <a:extLst>
                    <a:ext uri="{9D8B030D-6E8A-4147-A177-3AD203B41FA5}">
                      <a16:colId xmlns:a16="http://schemas.microsoft.com/office/drawing/2014/main" val="1197873414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r>
                        <a:rPr lang="en-US" b="0" dirty="0"/>
                        <a:t>Estimated Funds Available 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0" dirty="0"/>
                        <a:t>$86,544,130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66146908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r>
                        <a:rPr lang="en-US" dirty="0"/>
                        <a:t>Approved Proposals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75,955,805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66365242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r>
                        <a:rPr lang="en-US" b="1" dirty="0"/>
                        <a:t>Estimated Balance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/>
                        <a:t>$10,588,325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60815893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60EC6844-9683-4541-8D8E-27541D63BC58}"/>
              </a:ext>
            </a:extLst>
          </p:cNvPr>
          <p:cNvSpPr txBox="1"/>
          <p:nvPr/>
        </p:nvSpPr>
        <p:spPr>
          <a:xfrm>
            <a:off x="8494713" y="6400801"/>
            <a:ext cx="5730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ADC087A4-5FD6-43C8-B74D-807B4AFEAB48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85065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Approved HEERF Proposals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210E775D-A9B8-4CBF-ABED-A91D44208BFD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1752600" y="1524000"/>
          <a:ext cx="5334000" cy="365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69764">
                  <a:extLst>
                    <a:ext uri="{9D8B030D-6E8A-4147-A177-3AD203B41FA5}">
                      <a16:colId xmlns:a16="http://schemas.microsoft.com/office/drawing/2014/main" val="3355899989"/>
                    </a:ext>
                  </a:extLst>
                </a:gridCol>
                <a:gridCol w="1464236">
                  <a:extLst>
                    <a:ext uri="{9D8B030D-6E8A-4147-A177-3AD203B41FA5}">
                      <a16:colId xmlns:a16="http://schemas.microsoft.com/office/drawing/2014/main" val="2004543325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Area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Amount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7250508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US" dirty="0"/>
                        <a:t>Student Affairs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$21,846,938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66687519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US" dirty="0"/>
                        <a:t>Administration &amp; Finance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19,513,220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1588415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US" dirty="0"/>
                        <a:t>Campus Central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18,240,608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04774547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US" dirty="0"/>
                        <a:t>ITS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8,759,576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9251072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US" dirty="0"/>
                        <a:t>Academic Affairs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7,407,212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2123964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US" dirty="0"/>
                        <a:t>University Advancement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188,251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3308305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US" b="1" dirty="0"/>
                        <a:t>Total Approved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/>
                        <a:t>$75,955,805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64393477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6699A4B6-7303-437E-93D3-17D37FCADC11}"/>
              </a:ext>
            </a:extLst>
          </p:cNvPr>
          <p:cNvSpPr txBox="1"/>
          <p:nvPr/>
        </p:nvSpPr>
        <p:spPr>
          <a:xfrm>
            <a:off x="8494713" y="6400801"/>
            <a:ext cx="4968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ADC087A4-5FD6-43C8-B74D-807B4AFEAB48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60727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/>
          <a:lstStyle/>
          <a:p>
            <a:r>
              <a:rPr lang="en-US" dirty="0"/>
              <a:t>Approved HEERF Proposals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E56D738C-B2DE-4E8D-9EF9-F75A56057A31}"/>
              </a:ext>
            </a:extLst>
          </p:cNvPr>
          <p:cNvGraphicFramePr>
            <a:graphicFrameLocks noGrp="1"/>
          </p:cNvGraphicFramePr>
          <p:nvPr>
            <p:ph sz="half" idx="2"/>
            <p:extLst/>
          </p:nvPr>
        </p:nvGraphicFramePr>
        <p:xfrm>
          <a:off x="152400" y="914400"/>
          <a:ext cx="8869683" cy="4892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4330">
                  <a:extLst>
                    <a:ext uri="{9D8B030D-6E8A-4147-A177-3AD203B41FA5}">
                      <a16:colId xmlns:a16="http://schemas.microsoft.com/office/drawing/2014/main" val="3191063165"/>
                    </a:ext>
                  </a:extLst>
                </a:gridCol>
                <a:gridCol w="976479">
                  <a:extLst>
                    <a:ext uri="{9D8B030D-6E8A-4147-A177-3AD203B41FA5}">
                      <a16:colId xmlns:a16="http://schemas.microsoft.com/office/drawing/2014/main" val="4202952946"/>
                    </a:ext>
                  </a:extLst>
                </a:gridCol>
                <a:gridCol w="976479">
                  <a:extLst>
                    <a:ext uri="{9D8B030D-6E8A-4147-A177-3AD203B41FA5}">
                      <a16:colId xmlns:a16="http://schemas.microsoft.com/office/drawing/2014/main" val="4118816608"/>
                    </a:ext>
                  </a:extLst>
                </a:gridCol>
                <a:gridCol w="976479">
                  <a:extLst>
                    <a:ext uri="{9D8B030D-6E8A-4147-A177-3AD203B41FA5}">
                      <a16:colId xmlns:a16="http://schemas.microsoft.com/office/drawing/2014/main" val="337289270"/>
                    </a:ext>
                  </a:extLst>
                </a:gridCol>
                <a:gridCol w="976479">
                  <a:extLst>
                    <a:ext uri="{9D8B030D-6E8A-4147-A177-3AD203B41FA5}">
                      <a16:colId xmlns:a16="http://schemas.microsoft.com/office/drawing/2014/main" val="1639369967"/>
                    </a:ext>
                  </a:extLst>
                </a:gridCol>
                <a:gridCol w="976479">
                  <a:extLst>
                    <a:ext uri="{9D8B030D-6E8A-4147-A177-3AD203B41FA5}">
                      <a16:colId xmlns:a16="http://schemas.microsoft.com/office/drawing/2014/main" val="1689606994"/>
                    </a:ext>
                  </a:extLst>
                </a:gridCol>
                <a:gridCol w="976479">
                  <a:extLst>
                    <a:ext uri="{9D8B030D-6E8A-4147-A177-3AD203B41FA5}">
                      <a16:colId xmlns:a16="http://schemas.microsoft.com/office/drawing/2014/main" val="1329103464"/>
                    </a:ext>
                  </a:extLst>
                </a:gridCol>
                <a:gridCol w="976479">
                  <a:extLst>
                    <a:ext uri="{9D8B030D-6E8A-4147-A177-3AD203B41FA5}">
                      <a16:colId xmlns:a16="http://schemas.microsoft.com/office/drawing/2014/main" val="134169171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1050" dirty="0"/>
                        <a:t>Expense Category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/>
                        <a:t>Student Affairs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/>
                        <a:t>Academic Affairs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/>
                        <a:t>Admin &amp; Finance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/>
                        <a:t>University Adv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/>
                        <a:t>ITS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/>
                        <a:t>Central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/>
                        <a:t>Total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61188343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r>
                        <a:rPr lang="en-US" sz="1050" dirty="0"/>
                        <a:t>Lost Revenue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dirty="0">
                          <a:effectLst/>
                        </a:rPr>
                        <a:t>18,597,954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dirty="0">
                          <a:effectLst/>
                        </a:rPr>
                        <a:t>3,721,025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dirty="0">
                          <a:effectLst/>
                        </a:rPr>
                        <a:t>10,020,510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dirty="0">
                          <a:effectLst/>
                        </a:rPr>
                        <a:t>95,840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050" dirty="0">
                        <a:effectLst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dirty="0">
                          <a:effectLst/>
                        </a:rPr>
                        <a:t>9,700,000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b="1" dirty="0">
                          <a:effectLst/>
                        </a:rPr>
                        <a:t>$42,135,329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93579388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r>
                        <a:rPr lang="en-US" sz="1050" dirty="0"/>
                        <a:t>Faculty/Staff Equipment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dirty="0">
                          <a:effectLst/>
                        </a:rPr>
                        <a:t>19,144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dirty="0">
                          <a:effectLst/>
                        </a:rPr>
                        <a:t>736,787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dirty="0">
                          <a:effectLst/>
                        </a:rPr>
                        <a:t>50,220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dirty="0">
                          <a:effectLst/>
                        </a:rPr>
                        <a:t>26,934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dirty="0">
                          <a:effectLst/>
                        </a:rPr>
                        <a:t>862,694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050" dirty="0">
                        <a:effectLst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b="1" dirty="0">
                          <a:effectLst/>
                        </a:rPr>
                        <a:t>$1,695,779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21690846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r>
                        <a:rPr lang="en-US" sz="1050" dirty="0"/>
                        <a:t>Student Equipment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050" dirty="0">
                        <a:effectLst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050" dirty="0">
                        <a:effectLst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050" dirty="0">
                        <a:effectLst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050" dirty="0">
                        <a:effectLst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dirty="0">
                          <a:effectLst/>
                        </a:rPr>
                        <a:t>270,905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050" dirty="0">
                        <a:effectLst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b="1" dirty="0">
                          <a:effectLst/>
                        </a:rPr>
                        <a:t>$270,905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41765995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r>
                        <a:rPr lang="en-US" sz="1050" dirty="0"/>
                        <a:t>IT Infrastructure/Software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050" dirty="0">
                        <a:effectLst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050" dirty="0">
                        <a:effectLst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050" dirty="0">
                        <a:effectLst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dirty="0">
                          <a:effectLst/>
                        </a:rPr>
                        <a:t>50,000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dirty="0">
                          <a:effectLst/>
                        </a:rPr>
                        <a:t>2,035,027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050" dirty="0">
                        <a:effectLst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b="1" dirty="0">
                          <a:effectLst/>
                        </a:rPr>
                        <a:t>$2,085,027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3939804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r>
                        <a:rPr lang="en-US" sz="1050" dirty="0"/>
                        <a:t>Faculty Prof. Development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050" dirty="0">
                        <a:effectLst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dirty="0">
                          <a:effectLst/>
                        </a:rPr>
                        <a:t>294,174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050" dirty="0">
                        <a:effectLst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050" dirty="0">
                        <a:effectLst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050" dirty="0">
                        <a:effectLst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dirty="0">
                          <a:effectLst/>
                        </a:rPr>
                        <a:t>1,161,500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b="1" dirty="0">
                          <a:effectLst/>
                        </a:rPr>
                        <a:t>$1,455,674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79606273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r>
                        <a:rPr lang="en-US" sz="1050" dirty="0"/>
                        <a:t>Faculty Classroom Support 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050" dirty="0">
                        <a:effectLst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dirty="0">
                          <a:effectLst/>
                        </a:rPr>
                        <a:t>TBD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050" dirty="0">
                        <a:effectLst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050" dirty="0">
                        <a:effectLst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050" dirty="0">
                        <a:effectLst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050" dirty="0">
                        <a:effectLst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b="1" dirty="0">
                          <a:effectLst/>
                        </a:rPr>
                        <a:t>TBD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98974513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r>
                        <a:rPr lang="en-US" sz="1050" dirty="0"/>
                        <a:t>Student Advising/Tutoring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050" dirty="0">
                        <a:effectLst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dirty="0">
                          <a:effectLst/>
                        </a:rPr>
                        <a:t>1,959,292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050" dirty="0">
                        <a:effectLst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050" dirty="0">
                        <a:effectLst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050" dirty="0">
                        <a:effectLst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050" dirty="0">
                        <a:effectLst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b="1" dirty="0">
                          <a:effectLst/>
                        </a:rPr>
                        <a:t>$1,959,292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57385435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r>
                        <a:rPr lang="en-US" sz="1050" dirty="0"/>
                        <a:t>Indoor Space Enhancement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dirty="0">
                          <a:effectLst/>
                        </a:rPr>
                        <a:t>107,600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dirty="0">
                          <a:effectLst/>
                        </a:rPr>
                        <a:t>70,000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dirty="0">
                          <a:effectLst/>
                        </a:rPr>
                        <a:t>95,321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050" dirty="0">
                        <a:effectLst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dirty="0">
                          <a:effectLst/>
                        </a:rPr>
                        <a:t>5,302,500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050" dirty="0">
                        <a:effectLst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b="1" dirty="0">
                          <a:effectLst/>
                        </a:rPr>
                        <a:t>$5,575,421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25463204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r>
                        <a:rPr lang="en-US" sz="1050" dirty="0"/>
                        <a:t>Outdoor Space Enhancement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dirty="0">
                          <a:effectLst/>
                        </a:rPr>
                        <a:t>20,000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050" dirty="0">
                        <a:effectLst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dirty="0">
                          <a:effectLst/>
                        </a:rPr>
                        <a:t>3,807,198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050" dirty="0">
                        <a:effectLst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050" dirty="0">
                        <a:effectLst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050" dirty="0">
                        <a:effectLst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b="1" dirty="0">
                          <a:effectLst/>
                        </a:rPr>
                        <a:t>$3,827,198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3624461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r>
                        <a:rPr lang="en-US" sz="1050" dirty="0"/>
                        <a:t>Additional Salary/Benefits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dirty="0">
                          <a:effectLst/>
                        </a:rPr>
                        <a:t>105,846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dirty="0">
                          <a:effectLst/>
                        </a:rPr>
                        <a:t>529,111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050" dirty="0">
                        <a:effectLst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050" dirty="0">
                        <a:effectLst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dirty="0">
                          <a:effectLst/>
                        </a:rPr>
                        <a:t>288,450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dirty="0">
                          <a:effectLst/>
                        </a:rPr>
                        <a:t>400,899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b="1" dirty="0">
                          <a:effectLst/>
                        </a:rPr>
                        <a:t>$1,324,306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12596948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r>
                        <a:rPr lang="en-US" sz="1050" dirty="0"/>
                        <a:t>Additional Operating Exp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dirty="0">
                          <a:effectLst/>
                        </a:rPr>
                        <a:t>49,235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dirty="0">
                          <a:effectLst/>
                        </a:rPr>
                        <a:t>96,823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dirty="0">
                          <a:effectLst/>
                        </a:rPr>
                        <a:t>1,395,851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dirty="0">
                          <a:effectLst/>
                        </a:rPr>
                        <a:t>15,477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050" dirty="0">
                        <a:effectLst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050" dirty="0">
                        <a:effectLst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b="1" dirty="0">
                          <a:effectLst/>
                        </a:rPr>
                        <a:t>$1,557,386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17829397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r>
                        <a:rPr lang="en-US" sz="1050" dirty="0"/>
                        <a:t>COVID Testing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dirty="0">
                          <a:effectLst/>
                        </a:rPr>
                        <a:t>2,947,159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050" dirty="0">
                        <a:effectLst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dirty="0">
                          <a:effectLst/>
                        </a:rPr>
                        <a:t>4,144,120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050" dirty="0">
                        <a:effectLst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050" dirty="0">
                        <a:effectLst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050" dirty="0">
                        <a:effectLst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b="1" dirty="0">
                          <a:effectLst/>
                        </a:rPr>
                        <a:t>$7,091,279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80527874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r>
                        <a:rPr lang="en-US" sz="1050" i="1" dirty="0"/>
                        <a:t>Admin Cost Recovery (26%)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050" i="1" dirty="0">
                        <a:effectLst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050" i="1" dirty="0">
                        <a:effectLst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050" i="1" dirty="0">
                        <a:effectLst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050" i="1" dirty="0">
                        <a:effectLst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050" i="1" dirty="0">
                        <a:effectLst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i="1" dirty="0">
                          <a:effectLst/>
                        </a:rPr>
                        <a:t>6,978,209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b="1" i="1" dirty="0">
                          <a:effectLst/>
                        </a:rPr>
                        <a:t>$6,978,209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57227462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r>
                        <a:rPr lang="en-US" sz="1050" b="1" dirty="0"/>
                        <a:t>Total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b="1" dirty="0">
                          <a:effectLst/>
                        </a:rPr>
                        <a:t>$21,846,938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b="1" dirty="0">
                          <a:effectLst/>
                        </a:rPr>
                        <a:t>$7,407,212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b="1" dirty="0">
                          <a:effectLst/>
                        </a:rPr>
                        <a:t>$19,513,220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b="1" dirty="0">
                          <a:effectLst/>
                        </a:rPr>
                        <a:t>$188,251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b="1" dirty="0">
                          <a:effectLst/>
                        </a:rPr>
                        <a:t>$8,759,576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b="1" dirty="0">
                          <a:effectLst/>
                        </a:rPr>
                        <a:t>$18,240,608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b="1" dirty="0">
                          <a:effectLst/>
                        </a:rPr>
                        <a:t>$75,955,805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42145441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656C12D5-291A-4122-AC3F-A8ED02086946}"/>
              </a:ext>
            </a:extLst>
          </p:cNvPr>
          <p:cNvSpPr txBox="1"/>
          <p:nvPr/>
        </p:nvSpPr>
        <p:spPr>
          <a:xfrm>
            <a:off x="8494713" y="6400801"/>
            <a:ext cx="4968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ADC087A4-5FD6-43C8-B74D-807B4AFEAB48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60839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BUDGET RESOURCES</a:t>
            </a:r>
            <a:br>
              <a:rPr lang="en-US" dirty="0"/>
            </a:br>
            <a:r>
              <a:rPr lang="en-US" b="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budget.csusb.edu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943" y="1524000"/>
            <a:ext cx="9151944" cy="432979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382000" y="6477000"/>
            <a:ext cx="609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D30B44CB-BACF-4184-8DC7-703447592C4B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62689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048000"/>
            <a:ext cx="7772400" cy="1905000"/>
          </a:xfrm>
        </p:spPr>
        <p:txBody>
          <a:bodyPr/>
          <a:lstStyle/>
          <a:p>
            <a:r>
              <a:rPr lang="en-US" dirty="0"/>
              <a:t>INSTITUTIONAL OVERVIEW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Dr. Tomás D. Morales</a:t>
            </a:r>
          </a:p>
          <a:p>
            <a:pPr>
              <a:lnSpc>
                <a:spcPct val="100000"/>
              </a:lnSpc>
            </a:pPr>
            <a:r>
              <a:rPr lang="en-US" dirty="0"/>
              <a:t>President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382000" y="6477000"/>
            <a:ext cx="457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7802243B-415F-4450-961B-92B5ACC1C6A1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37756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E7B0B8-DB94-4751-A3D3-A6373095D3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GOVERNOR’S 2021-22 PROPOSED BUDGET FOR THE CSU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50FB732D-6049-4274-9C81-C5DFB476DD2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77161352"/>
              </p:ext>
            </p:extLst>
          </p:nvPr>
        </p:nvGraphicFramePr>
        <p:xfrm>
          <a:off x="670560" y="533400"/>
          <a:ext cx="7772400" cy="4762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50B4F944-D181-40B1-B2CB-FC33467E1E50}"/>
              </a:ext>
            </a:extLst>
          </p:cNvPr>
          <p:cNvSpPr txBox="1"/>
          <p:nvPr/>
        </p:nvSpPr>
        <p:spPr>
          <a:xfrm>
            <a:off x="8305800" y="6477000"/>
            <a:ext cx="685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5E38D64A-525D-4D9F-9337-660B2C3B700B}" type="slidenum">
              <a:rPr lang="en-US" smtClean="0"/>
              <a:t>3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1946D43-56AD-4699-BDAD-A723235F8EDD}"/>
              </a:ext>
            </a:extLst>
          </p:cNvPr>
          <p:cNvSpPr txBox="1"/>
          <p:nvPr/>
        </p:nvSpPr>
        <p:spPr>
          <a:xfrm>
            <a:off x="678180" y="4878169"/>
            <a:ext cx="77876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dirty="0">
                <a:solidFill>
                  <a:schemeClr val="tx1"/>
                </a:solidFill>
              </a:rPr>
              <a:t>California State Budget for 2021-22 is scheduled to be finalized and approved in mid-June.</a:t>
            </a:r>
          </a:p>
        </p:txBody>
      </p:sp>
    </p:spTree>
    <p:extLst>
      <p:ext uri="{BB962C8B-B14F-4D97-AF65-F5344CB8AC3E}">
        <p14:creationId xmlns:p14="http://schemas.microsoft.com/office/powerpoint/2010/main" val="25066866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E7B0B8-DB94-4751-A3D3-A6373095D3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2021/2022</a:t>
            </a:r>
            <a:br>
              <a:rPr lang="en-US" dirty="0"/>
            </a:br>
            <a:r>
              <a:rPr lang="en-US" dirty="0"/>
              <a:t>PROJECTED ENROLLMENT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0B4F944-D181-40B1-B2CB-FC33467E1E50}"/>
              </a:ext>
            </a:extLst>
          </p:cNvPr>
          <p:cNvSpPr txBox="1"/>
          <p:nvPr/>
        </p:nvSpPr>
        <p:spPr>
          <a:xfrm>
            <a:off x="8305800" y="6477000"/>
            <a:ext cx="685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5E38D64A-525D-4D9F-9337-660B2C3B700B}" type="slidenum">
              <a:rPr lang="en-US" smtClean="0"/>
              <a:t>4</a:t>
            </a:fld>
            <a:endParaRPr lang="en-US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1D89298A-1C92-4BEB-8D8D-437D422F26D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87585954"/>
              </p:ext>
            </p:extLst>
          </p:nvPr>
        </p:nvGraphicFramePr>
        <p:xfrm>
          <a:off x="609600" y="1752600"/>
          <a:ext cx="7772400" cy="381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798198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AD4E18-4B66-4EDC-BD4E-205EA1CBD4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295400"/>
          </a:xfrm>
        </p:spPr>
        <p:txBody>
          <a:bodyPr/>
          <a:lstStyle/>
          <a:p>
            <a:r>
              <a:rPr lang="en-US" dirty="0"/>
              <a:t>HIGHER EDUCATION EMERGENCY RELIEF FUNDS (HEERF)</a:t>
            </a:r>
            <a:br>
              <a:rPr lang="en-US" dirty="0"/>
            </a:br>
            <a:r>
              <a:rPr lang="en-US" dirty="0"/>
              <a:t>FEDERAL SUPPORT TO CSUSB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CEC69F-CF87-409D-82A1-6868D924F0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905000"/>
            <a:ext cx="7772400" cy="21002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	</a:t>
            </a:r>
            <a:r>
              <a:rPr lang="en-US" sz="1800" dirty="0"/>
              <a:t>		</a:t>
            </a:r>
            <a:r>
              <a:rPr lang="en-US" sz="1800" u="sng" dirty="0"/>
              <a:t>Institutional Support</a:t>
            </a:r>
            <a:r>
              <a:rPr lang="en-US" sz="1800" dirty="0"/>
              <a:t>	</a:t>
            </a:r>
            <a:r>
              <a:rPr lang="en-US" sz="1800" u="sng" dirty="0"/>
              <a:t>Student Support</a:t>
            </a:r>
          </a:p>
          <a:p>
            <a:pPr marL="0" indent="0">
              <a:buNone/>
            </a:pPr>
            <a:r>
              <a:rPr lang="en-US" sz="1800" dirty="0"/>
              <a:t>HEERF I (May 2020)	     $14,989,067		    $13,121,891</a:t>
            </a:r>
          </a:p>
          <a:p>
            <a:pPr marL="0" indent="0">
              <a:buNone/>
            </a:pPr>
            <a:r>
              <a:rPr lang="en-US" sz="1800" dirty="0"/>
              <a:t>HEERF II (February 2021)	     $32,006,221		    $13,121,891</a:t>
            </a:r>
          </a:p>
          <a:p>
            <a:pPr marL="0" indent="0">
              <a:buNone/>
            </a:pPr>
            <a:r>
              <a:rPr lang="en-US" sz="1800" dirty="0"/>
              <a:t>HEERF III (May 2021)	     $39,548,842		    $37,117,309</a:t>
            </a:r>
          </a:p>
          <a:p>
            <a:pPr marL="0" indent="0">
              <a:buNone/>
            </a:pPr>
            <a:r>
              <a:rPr lang="en-US" sz="1800" dirty="0"/>
              <a:t>			     -----------------		   ------------------</a:t>
            </a:r>
          </a:p>
          <a:p>
            <a:pPr marL="0" indent="0">
              <a:buNone/>
            </a:pPr>
            <a:r>
              <a:rPr lang="en-US" sz="1800" dirty="0"/>
              <a:t>Total			     $86,544,130		    $63,361,091</a:t>
            </a:r>
          </a:p>
        </p:txBody>
      </p:sp>
    </p:spTree>
    <p:extLst>
      <p:ext uri="{BB962C8B-B14F-4D97-AF65-F5344CB8AC3E}">
        <p14:creationId xmlns:p14="http://schemas.microsoft.com/office/powerpoint/2010/main" val="9496860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9C1C3-10FE-4E3F-85B6-068F0B918C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HEERF STUDENT SUPPORT DISTRIBUTIONS ($63.4 million)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B33629-6F20-4B0C-95B6-6F272F874F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676400"/>
            <a:ext cx="7772400" cy="4114800"/>
          </a:xfrm>
        </p:spPr>
        <p:txBody>
          <a:bodyPr/>
          <a:lstStyle/>
          <a:p>
            <a:r>
              <a:rPr lang="en-US" sz="1800" dirty="0"/>
              <a:t>All registered students received HEERF student support on a sliding scale based on household income.</a:t>
            </a:r>
          </a:p>
          <a:p>
            <a:r>
              <a:rPr lang="en-US" sz="1800" dirty="0"/>
              <a:t>$26.3 million distributed to date (HEERF I and II)</a:t>
            </a:r>
          </a:p>
          <a:p>
            <a:r>
              <a:rPr lang="en-US" sz="1800" dirty="0"/>
              <a:t>$1.9 million in additional campus funds for international, undocumented, and DACA students.</a:t>
            </a:r>
          </a:p>
          <a:p>
            <a:r>
              <a:rPr lang="en-US" sz="1800" dirty="0"/>
              <a:t>HEERF III student support ($37.1 million) will be distributed proportionally in Summer 2021, Fall 2021, Winter Intersession 2022, and Spring 2022.</a:t>
            </a:r>
          </a:p>
          <a:p>
            <a:r>
              <a:rPr lang="en-US" sz="1800" dirty="0"/>
              <a:t>Undocumented and DACA students will qualify for direct distributions from HEERF III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26D9A5F-79A7-4492-A12C-8B27DDF51A61}"/>
              </a:ext>
            </a:extLst>
          </p:cNvPr>
          <p:cNvSpPr txBox="1"/>
          <p:nvPr/>
        </p:nvSpPr>
        <p:spPr>
          <a:xfrm>
            <a:off x="8494713" y="6400800"/>
            <a:ext cx="3444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ADC087A4-5FD6-43C8-B74D-807B4AFEAB48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28062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9C1C3-10FE-4E3F-85B6-068F0B918C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HEERF INSTITUTIONAL SUPPORT</a:t>
            </a:r>
            <a:br>
              <a:rPr lang="en-US" dirty="0"/>
            </a:br>
            <a:r>
              <a:rPr lang="en-US" dirty="0"/>
              <a:t>ALLOWED USES ($86.5 million)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B33629-6F20-4B0C-95B6-6F272F874F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676400"/>
            <a:ext cx="7772400" cy="3733800"/>
          </a:xfrm>
        </p:spPr>
        <p:txBody>
          <a:bodyPr/>
          <a:lstStyle/>
          <a:p>
            <a:r>
              <a:rPr lang="en-US" sz="1800" dirty="0"/>
              <a:t>Offset demonstrated lost revenues due to the COVID-19 pandemic</a:t>
            </a:r>
          </a:p>
          <a:p>
            <a:r>
              <a:rPr lang="en-US" sz="1800" dirty="0"/>
              <a:t>Expenses and health/safety mitigations specifically in response to the COVID-19 pandemic</a:t>
            </a:r>
          </a:p>
          <a:p>
            <a:r>
              <a:rPr lang="en-US" sz="1800" dirty="0"/>
              <a:t>COVID-19 Testing and Vaccination</a:t>
            </a:r>
          </a:p>
          <a:p>
            <a:r>
              <a:rPr lang="en-US" sz="1800" dirty="0"/>
              <a:t>Administrative cost recovery for allowed expenditures</a:t>
            </a:r>
          </a:p>
          <a:p>
            <a:r>
              <a:rPr lang="en-US" sz="1800" dirty="0"/>
              <a:t>Additional student support grants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26D9A5F-79A7-4492-A12C-8B27DDF51A61}"/>
              </a:ext>
            </a:extLst>
          </p:cNvPr>
          <p:cNvSpPr txBox="1"/>
          <p:nvPr/>
        </p:nvSpPr>
        <p:spPr>
          <a:xfrm>
            <a:off x="8494713" y="6400800"/>
            <a:ext cx="3444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ADC087A4-5FD6-43C8-B74D-807B4AFEAB48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97757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BUDGET ALLOCATION PROJECTIONS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Dr. Douglas R. Freer</a:t>
            </a:r>
          </a:p>
          <a:p>
            <a:pPr>
              <a:lnSpc>
                <a:spcPct val="100000"/>
              </a:lnSpc>
            </a:pPr>
            <a:r>
              <a:rPr lang="en-US" dirty="0"/>
              <a:t>Vice President, Administration &amp; Finance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382000" y="6400800"/>
            <a:ext cx="457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2DC90E73-D7A6-4A3B-9D9C-3BF0F4A474A7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07565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2021-22 CSUSB BASE BUDGET</a:t>
            </a:r>
            <a:br>
              <a:rPr lang="en-US" dirty="0"/>
            </a:br>
            <a:r>
              <a:rPr lang="en-US" dirty="0"/>
              <a:t>(ESTIMATED)</a:t>
            </a:r>
            <a:br>
              <a:rPr lang="en-US" dirty="0"/>
            </a:br>
            <a:endParaRPr lang="en-US" sz="14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13643766"/>
              </p:ext>
            </p:extLst>
          </p:nvPr>
        </p:nvGraphicFramePr>
        <p:xfrm>
          <a:off x="1295400" y="1981200"/>
          <a:ext cx="6400800" cy="350520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3429000">
                  <a:extLst>
                    <a:ext uri="{9D8B030D-6E8A-4147-A177-3AD203B41FA5}">
                      <a16:colId xmlns:a16="http://schemas.microsoft.com/office/drawing/2014/main" val="3904230421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290482612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1832155628"/>
                    </a:ext>
                  </a:extLst>
                </a:gridCol>
              </a:tblGrid>
              <a:tr h="318636">
                <a:tc>
                  <a:txBody>
                    <a:bodyPr/>
                    <a:lstStyle/>
                    <a:p>
                      <a:r>
                        <a:rPr lang="en-US" sz="1600" baseline="0" dirty="0">
                          <a:solidFill>
                            <a:schemeClr val="bg1"/>
                          </a:solidFill>
                        </a:rPr>
                        <a:t>Description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Current Year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Governor’s May Revise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7379882"/>
                  </a:ext>
                </a:extLst>
              </a:tr>
              <a:tr h="318636">
                <a:tc>
                  <a:txBody>
                    <a:bodyPr/>
                    <a:lstStyle/>
                    <a:p>
                      <a:r>
                        <a:rPr lang="en-US" sz="1600" dirty="0"/>
                        <a:t>State Appropriation</a:t>
                      </a:r>
                      <a:endParaRPr lang="en-US" sz="1100" dirty="0"/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$129.7 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$143.4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38248213"/>
                  </a:ext>
                </a:extLst>
              </a:tr>
              <a:tr h="318636">
                <a:tc>
                  <a:txBody>
                    <a:bodyPr/>
                    <a:lstStyle/>
                    <a:p>
                      <a:r>
                        <a:rPr lang="en-US" sz="1600" dirty="0"/>
                        <a:t>Tuition/Fees</a:t>
                      </a:r>
                      <a:endParaRPr lang="en-US" sz="1100" dirty="0"/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103.1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106.7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66550083"/>
                  </a:ext>
                </a:extLst>
              </a:tr>
              <a:tr h="318636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Total Baseline Budget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$232.8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$250.1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7466763"/>
                  </a:ext>
                </a:extLst>
              </a:tr>
              <a:tr h="318636"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Difference from Current Year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$17.3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89960682"/>
                  </a:ext>
                </a:extLst>
              </a:tr>
              <a:tr h="318636"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SUG Adjustment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1.7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03085004"/>
                  </a:ext>
                </a:extLst>
              </a:tr>
              <a:tr h="318636"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Mandatory Costs (Benefit Costs, Insurance, Utilities, etc.)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(3.7)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74001846"/>
                  </a:ext>
                </a:extLst>
              </a:tr>
              <a:tr h="318636"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Strategic Plan 2015-2022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(1.0)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75419260"/>
                  </a:ext>
                </a:extLst>
              </a:tr>
              <a:tr h="318636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Estimated Baseline Difference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$14.3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4882763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8305800" y="6400800"/>
            <a:ext cx="533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147B26FC-6A24-4E1E-A8A2-A41D9B4C313D}" type="slidenum">
              <a:rPr lang="en-US" smtClean="0"/>
              <a:t>9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D1A224F-0772-4E9C-8D86-9B3463E32A66}"/>
              </a:ext>
            </a:extLst>
          </p:cNvPr>
          <p:cNvSpPr txBox="1"/>
          <p:nvPr/>
        </p:nvSpPr>
        <p:spPr>
          <a:xfrm>
            <a:off x="3886200" y="1600200"/>
            <a:ext cx="144780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tx1"/>
                </a:solidFill>
              </a:rPr>
              <a:t>(In Millions)</a:t>
            </a:r>
          </a:p>
        </p:txBody>
      </p:sp>
    </p:spTree>
    <p:extLst>
      <p:ext uri="{BB962C8B-B14F-4D97-AF65-F5344CB8AC3E}">
        <p14:creationId xmlns:p14="http://schemas.microsoft.com/office/powerpoint/2010/main" val="2065080199"/>
      </p:ext>
    </p:extLst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CSUSB">
      <a:dk1>
        <a:sysClr val="windowText" lastClr="000000"/>
      </a:dk1>
      <a:lt1>
        <a:sysClr val="window" lastClr="FFFFFF"/>
      </a:lt1>
      <a:dk2>
        <a:srgbClr val="00375F"/>
      </a:dk2>
      <a:lt2>
        <a:srgbClr val="EEECE1"/>
      </a:lt2>
      <a:accent1>
        <a:srgbClr val="0058B3"/>
      </a:accent1>
      <a:accent2>
        <a:srgbClr val="8C0E1E"/>
      </a:accent2>
      <a:accent3>
        <a:srgbClr val="61B035"/>
      </a:accent3>
      <a:accent4>
        <a:srgbClr val="E47C23"/>
      </a:accent4>
      <a:accent5>
        <a:srgbClr val="219ED0"/>
      </a:accent5>
      <a:accent6>
        <a:srgbClr val="006A2F"/>
      </a:accent6>
      <a:hlink>
        <a:srgbClr val="002B8A"/>
      </a:hlink>
      <a:folHlink>
        <a:srgbClr val="00247A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5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CABC6F60-DB66-4D02-B766-01A16E51F199}">
  <we:reference id="wa104038830" version="1.0.0.3" store="en-US" storeType="OMEX"/>
  <we:alternateReferences>
    <we:reference id="WA104038830" version="1.0.0.3" store="WA104038830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10097</TotalTime>
  <Words>765</Words>
  <Application>Microsoft Office PowerPoint</Application>
  <PresentationFormat>On-screen Show (4:3)</PresentationFormat>
  <Paragraphs>255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ＭＳ Ｐゴシック</vt:lpstr>
      <vt:lpstr>Arial</vt:lpstr>
      <vt:lpstr>Webdings</vt:lpstr>
      <vt:lpstr>Blank Presentation</vt:lpstr>
      <vt:lpstr>CAMPUS BUDGET FORUM May 24, 2021</vt:lpstr>
      <vt:lpstr>INSTITUTIONAL OVERVIEW</vt:lpstr>
      <vt:lpstr>GOVERNOR’S 2021-22 PROPOSED BUDGET FOR THE CSU</vt:lpstr>
      <vt:lpstr>2021/2022 PROJECTED ENROLLMENT</vt:lpstr>
      <vt:lpstr>HIGHER EDUCATION EMERGENCY RELIEF FUNDS (HEERF) FEDERAL SUPPORT TO CSUSB</vt:lpstr>
      <vt:lpstr>HEERF STUDENT SUPPORT DISTRIBUTIONS ($63.4 million)</vt:lpstr>
      <vt:lpstr>HEERF INSTITUTIONAL SUPPORT ALLOWED USES ($86.5 million)</vt:lpstr>
      <vt:lpstr>BUDGET ALLOCATION PROJECTIONS</vt:lpstr>
      <vt:lpstr>2021-22 CSUSB BASE BUDGET (ESTIMATED) </vt:lpstr>
      <vt:lpstr>BUDGET RESTORATIONS (ESTIMATED)</vt:lpstr>
      <vt:lpstr>2021-22 CSUSB BUDGET PROJECTED ALLOCATIONS</vt:lpstr>
      <vt:lpstr>BUDGET TIMELINE</vt:lpstr>
      <vt:lpstr>CSUSB  HEERF Institutional Funds</vt:lpstr>
      <vt:lpstr>Approved HEERF Proposals</vt:lpstr>
      <vt:lpstr>Approved HEERF Proposals</vt:lpstr>
      <vt:lpstr>BUDGET RESOURCES budget.csusb.edu</vt:lpstr>
    </vt:vector>
  </TitlesOfParts>
  <Company>Public Affairs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Public Affairs</dc:creator>
  <cp:lastModifiedBy>Dena Chester</cp:lastModifiedBy>
  <cp:revision>691</cp:revision>
  <cp:lastPrinted>2019-11-14T22:26:23Z</cp:lastPrinted>
  <dcterms:created xsi:type="dcterms:W3CDTF">2014-01-06T17:52:42Z</dcterms:created>
  <dcterms:modified xsi:type="dcterms:W3CDTF">2021-05-19T21:00:47Z</dcterms:modified>
</cp:coreProperties>
</file>