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65" r:id="rId4"/>
    <p:sldId id="259" r:id="rId5"/>
    <p:sldId id="268" r:id="rId6"/>
    <p:sldId id="260" r:id="rId7"/>
    <p:sldId id="266" r:id="rId8"/>
    <p:sldId id="263" r:id="rId9"/>
    <p:sldId id="262" r:id="rId10"/>
    <p:sldId id="261" r:id="rId11"/>
    <p:sldId id="269" r:id="rId12"/>
    <p:sldId id="270" r:id="rId13"/>
    <p:sldId id="271" r:id="rId14"/>
    <p:sldId id="267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4660"/>
  </p:normalViewPr>
  <p:slideViewPr>
    <p:cSldViewPr>
      <p:cViewPr>
        <p:scale>
          <a:sx n="70" d="100"/>
          <a:sy n="70" d="100"/>
        </p:scale>
        <p:origin x="-1152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0F52C-D73E-40DC-9968-2C5C4F14FA8E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8BCB4-BF8C-457F-B47B-7290CD6B55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605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8BCB4-BF8C-457F-B47B-7290CD6B55A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3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AB13E0F-EA0B-46D2-8941-977B907F248C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13E0F-EA0B-46D2-8941-977B907F248C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AB13E0F-EA0B-46D2-8941-977B907F248C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AB13E0F-EA0B-46D2-8941-977B907F248C}" type="datetimeFigureOut">
              <a:rPr lang="en-US" smtClean="0"/>
              <a:pPr/>
              <a:t>2/23/2013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oe.csusb.edu/programs/careerTechEd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4038600"/>
            <a:ext cx="77724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Dr. Joe Scarcella, </a:t>
            </a:r>
            <a:r>
              <a:rPr lang="en-US" dirty="0">
                <a:solidFill>
                  <a:schemeClr val="tx1"/>
                </a:solidFill>
              </a:rPr>
              <a:t>Program Coordinator/Adviser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CSUSB @ 909-537-5287 or PDC @ 909-537-8140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jscarcel@csusb.edu</a:t>
            </a:r>
            <a:endParaRPr lang="en-US" dirty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MASTERS OF ARTS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CAREER AND TECHNICAL EDUCATION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4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8388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Emphasis Areas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18388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600" b="1" dirty="0"/>
              <a:t>Career and Technical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1. ECTS 520. Curriculum Development for Career and Technical Programs (4)</a:t>
            </a:r>
          </a:p>
          <a:p>
            <a:pPr marL="0" indent="0">
              <a:buNone/>
            </a:pPr>
            <a:r>
              <a:rPr lang="en-US" sz="2600" dirty="0"/>
              <a:t>2. ECTS 521. Assessing Student Progress (4)</a:t>
            </a:r>
          </a:p>
          <a:p>
            <a:pPr marL="0" indent="0">
              <a:buNone/>
            </a:pPr>
            <a:r>
              <a:rPr lang="en-US" sz="2600" dirty="0"/>
              <a:t>3. Remaining units of electives approved by the candidate's advisor</a:t>
            </a:r>
            <a:r>
              <a:rPr lang="en-US" sz="2600" dirty="0" smtClean="0"/>
              <a:t>.</a:t>
            </a:r>
            <a:br>
              <a:rPr lang="en-US" sz="2600" dirty="0" smtClean="0"/>
            </a:br>
            <a:endParaRPr lang="en-US" sz="2600" dirty="0"/>
          </a:p>
          <a:p>
            <a:pPr marL="0" indent="0">
              <a:buNone/>
            </a:pPr>
            <a:r>
              <a:rPr lang="en-US" sz="2600" b="1" dirty="0"/>
              <a:t>Counseling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 smtClean="0"/>
              <a:t>1. ECLG 650. Applied Career Counseling (4)</a:t>
            </a:r>
            <a:br>
              <a:rPr lang="en-US" sz="2600" dirty="0" smtClean="0"/>
            </a:br>
            <a:r>
              <a:rPr lang="en-US" sz="2600" dirty="0" smtClean="0"/>
              <a:t>2. Remaining units of electives approved by the candidate's advisor. This course work may also be applied (where appropriate) toward the Certificate in Rehabilitation Counseling.</a:t>
            </a:r>
            <a:endParaRPr lang="en-US" sz="2600" dirty="0"/>
          </a:p>
          <a:p>
            <a:pPr marL="0" indent="0">
              <a:buNone/>
            </a:pPr>
            <a:r>
              <a:rPr lang="en-US" sz="2600" b="1" dirty="0" smtClean="0"/>
              <a:t/>
            </a:r>
            <a:br>
              <a:rPr lang="en-US" sz="2600" b="1" dirty="0" smtClean="0"/>
            </a:br>
            <a:r>
              <a:rPr lang="en-US" sz="2600" b="1" dirty="0" smtClean="0"/>
              <a:t>Curriculum </a:t>
            </a:r>
            <a:r>
              <a:rPr lang="en-US" sz="2600" b="1" dirty="0"/>
              <a:t>Development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/>
              <a:t>1. EDCI 620. School Curriculum (4) </a:t>
            </a:r>
            <a:br>
              <a:rPr lang="en-US" sz="2600" dirty="0"/>
            </a:br>
            <a:r>
              <a:rPr lang="en-US" sz="2600" dirty="0"/>
              <a:t>2. Remaining units of electives approved by the candidate's advisor.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Emphasis Areas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39200" cy="479755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600" b="1" dirty="0"/>
              <a:t>Designated Subjects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1. ECTS 501. Principles and Methods for Teaching Designated Subjects (4)</a:t>
            </a:r>
          </a:p>
          <a:p>
            <a:pPr marL="0" indent="0">
              <a:buNone/>
            </a:pPr>
            <a:r>
              <a:rPr lang="en-US" sz="3600" dirty="0"/>
              <a:t>2. ECTS 502. Instructional Support for Teaching Designated Subjects (4)</a:t>
            </a:r>
          </a:p>
          <a:p>
            <a:pPr marL="0" indent="0">
              <a:buNone/>
            </a:pPr>
            <a:r>
              <a:rPr lang="en-US" sz="3600" dirty="0"/>
              <a:t>3. ECTS 503. Contemporary Issues in Teaching Designated Subjects (4) </a:t>
            </a:r>
            <a:br>
              <a:rPr lang="en-US" sz="3600" dirty="0"/>
            </a:br>
            <a:r>
              <a:rPr lang="en-US" sz="3600" dirty="0"/>
              <a:t>4. ETCS 504. Principles of Career and </a:t>
            </a:r>
            <a:r>
              <a:rPr lang="en-US" sz="3600" dirty="0" smtClean="0"/>
              <a:t>Technical </a:t>
            </a:r>
            <a:r>
              <a:rPr lang="en-US" sz="3600" dirty="0"/>
              <a:t>Education (4)</a:t>
            </a:r>
          </a:p>
          <a:p>
            <a:pPr marL="0" indent="0">
              <a:buNone/>
            </a:pPr>
            <a:r>
              <a:rPr lang="en-US" sz="3600" dirty="0"/>
              <a:t>5. ECTS 518. Field Work in Designated Subjects (4)</a:t>
            </a:r>
          </a:p>
          <a:p>
            <a:pPr marL="0" indent="0">
              <a:buNone/>
            </a:pPr>
            <a:r>
              <a:rPr lang="en-US" sz="3600" dirty="0"/>
              <a:t>6. ECTS 519. Computer Applications for Vocational Education Teachers (4) </a:t>
            </a:r>
          </a:p>
          <a:p>
            <a:pPr marL="0" indent="0">
              <a:buNone/>
            </a:pPr>
            <a:r>
              <a:rPr lang="en-US" sz="3600" dirty="0"/>
              <a:t>7. This course work may also be applied, (where appropriate) toward the Designated Subjects CTE or Adult Education Teaching Credentials.</a:t>
            </a:r>
            <a:br>
              <a:rPr lang="en-US" sz="3600" dirty="0"/>
            </a:br>
            <a:endParaRPr lang="en-US" sz="3600" dirty="0"/>
          </a:p>
          <a:p>
            <a:pPr marL="0" indent="0">
              <a:buNone/>
            </a:pPr>
            <a:r>
              <a:rPr lang="en-US" sz="3600" b="1" dirty="0"/>
              <a:t>Educational Computing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1. ETEC 546. Computer Based Technology in Education II (4)</a:t>
            </a:r>
            <a:br>
              <a:rPr lang="en-US" sz="3600" dirty="0"/>
            </a:br>
            <a:r>
              <a:rPr lang="en-US" sz="3600" dirty="0"/>
              <a:t>2. Remaining units of electives approved by the candidate's advisor. This course work may also be applied (where appropriate) toward the Certificate in Educational Computing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endParaRPr lang="en-US" sz="3600" dirty="0"/>
          </a:p>
          <a:p>
            <a:pPr marL="0" indent="0">
              <a:buNone/>
            </a:pPr>
            <a:r>
              <a:rPr lang="en-US" sz="3600" b="1" dirty="0"/>
              <a:t>Educational Technology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1. ETEC 544. Design and Development of Instructional Materials I (4)</a:t>
            </a:r>
            <a:br>
              <a:rPr lang="en-US" sz="3600" dirty="0"/>
            </a:br>
            <a:r>
              <a:rPr lang="en-US" sz="3600" dirty="0"/>
              <a:t>2. Remaining units of electives approved by the candidate's advisor. This course work may also be applied (where appropriate) toward the Certificate in Educational Technology.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32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Emphasis Areas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E-Learning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1. ETEC 501. Foundations of E-Learning (4)</a:t>
            </a:r>
          </a:p>
          <a:p>
            <a:pPr marL="0" indent="0">
              <a:buNone/>
            </a:pPr>
            <a:r>
              <a:rPr lang="en-US" dirty="0"/>
              <a:t>2. ETEC 541. E-Learning Design and Development (4)</a:t>
            </a:r>
          </a:p>
          <a:p>
            <a:pPr marL="0" indent="0">
              <a:buNone/>
            </a:pPr>
            <a:r>
              <a:rPr lang="en-US" dirty="0"/>
              <a:t>3. ETEC 648. E-Learning Delivery and Assessment (4)</a:t>
            </a:r>
          </a:p>
          <a:p>
            <a:pPr marL="0" indent="0">
              <a:buNone/>
            </a:pPr>
            <a:r>
              <a:rPr lang="en-US" dirty="0"/>
              <a:t>4. ETEC 674. E-Learning Technology and Methods (4)</a:t>
            </a:r>
          </a:p>
          <a:p>
            <a:pPr marL="0" indent="0">
              <a:buNone/>
            </a:pPr>
            <a:r>
              <a:rPr lang="en-US" dirty="0"/>
              <a:t>5. This course work may also be applied (where appropriate) toward the Certificate in E-Learning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pPr marL="0" indent="0">
              <a:buNone/>
            </a:pPr>
            <a:r>
              <a:rPr lang="en-US" b="1" dirty="0"/>
              <a:t>School Administration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1. EADM 601. Educational Leadership and Ethics (4)</a:t>
            </a:r>
            <a:br>
              <a:rPr lang="en-US" dirty="0"/>
            </a:br>
            <a:r>
              <a:rPr lang="en-US" dirty="0"/>
              <a:t>2. Remaining units of electives approved by the candidate's advisor. This course work may also be applied (where appropriate) toward the Administrative Services Preliminary credential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pPr marL="0" indent="0">
              <a:buNone/>
            </a:pPr>
            <a:r>
              <a:rPr lang="en-US" b="1" dirty="0"/>
              <a:t>Special </a:t>
            </a:r>
            <a:r>
              <a:rPr lang="en-US" b="1" dirty="0" smtClean="0"/>
              <a:t>Education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1. ESPE 530. Psychology and Education of Exceptional Individuals (4)</a:t>
            </a:r>
            <a:br>
              <a:rPr lang="en-US" dirty="0"/>
            </a:br>
            <a:r>
              <a:rPr lang="en-US" dirty="0"/>
              <a:t>2. Remaining units of electives approved by the candidate's advisor.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71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Emphasis Areas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/>
              <a:t>Supervision and Coordination</a:t>
            </a:r>
            <a:r>
              <a:rPr lang="en-US" sz="1900" dirty="0"/>
              <a:t/>
            </a:r>
            <a:br>
              <a:rPr lang="en-US" sz="1900" dirty="0"/>
            </a:br>
            <a:r>
              <a:rPr lang="en-US" sz="1900" dirty="0"/>
              <a:t>1. ECTC 508. Organization and Structure of Designated Subjects Programs (4)</a:t>
            </a:r>
            <a:br>
              <a:rPr lang="en-US" sz="1900" dirty="0"/>
            </a:br>
            <a:r>
              <a:rPr lang="en-US" sz="1900" dirty="0"/>
              <a:t>2. ECTC 509. Personnel Management in Designated Subjects Programs (4)</a:t>
            </a:r>
            <a:br>
              <a:rPr lang="en-US" sz="1900" dirty="0"/>
            </a:br>
            <a:r>
              <a:rPr lang="en-US" sz="1900" dirty="0"/>
              <a:t>3. ECTC 510. Field Work in Coordination and Supervision of Designated Subjects Programs (4</a:t>
            </a:r>
            <a:r>
              <a:rPr lang="en-US" sz="1900" dirty="0" smtClean="0"/>
              <a:t>)</a:t>
            </a:r>
            <a:br>
              <a:rPr lang="en-US" sz="1900" dirty="0" smtClean="0"/>
            </a:br>
            <a:r>
              <a:rPr lang="en-US" sz="1900" dirty="0" smtClean="0"/>
              <a:t>4. Remaining </a:t>
            </a:r>
            <a:r>
              <a:rPr lang="en-US" sz="1900" dirty="0"/>
              <a:t>units of electives approved by the candidate's advisor. This course work may also be applied (where appropriate) toward the Supervision and Coordination of Designated Subjects Program </a:t>
            </a:r>
            <a:r>
              <a:rPr lang="en-US" sz="1900" dirty="0" smtClean="0"/>
              <a:t>credential</a:t>
            </a:r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r>
              <a:rPr lang="en-US" sz="1900" b="1" dirty="0" smtClean="0"/>
              <a:t>Program of Courses Approved by Coordinator</a:t>
            </a:r>
            <a:endParaRPr lang="en-US" sz="1900" dirty="0" smtClean="0"/>
          </a:p>
          <a:p>
            <a:pPr marL="0" indent="0">
              <a:buNone/>
            </a:pPr>
            <a:r>
              <a:rPr lang="en-US" sz="1900" dirty="0" smtClean="0"/>
              <a:t>Individualized emphasis areas approved by Program Coordinator to meet the needs of the scholar. All courses taken must be approved and discussed with advisor prior to beginning the program. 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40935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152400"/>
            <a:ext cx="8183880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Admission Process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183880" cy="4187952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AutoNum type="arabicPeriod"/>
            </a:pPr>
            <a:r>
              <a:rPr lang="en-US" dirty="0"/>
              <a:t>File </a:t>
            </a:r>
            <a:r>
              <a:rPr lang="en-US" dirty="0" smtClean="0"/>
              <a:t>an application through CSU Mentor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Submit </a:t>
            </a:r>
            <a:r>
              <a:rPr lang="en-US" dirty="0"/>
              <a:t>a non-refundable $55 application fee (check, money order, credit card or atm</a:t>
            </a:r>
            <a:r>
              <a:rPr lang="en-US" dirty="0" smtClean="0"/>
              <a:t>)</a:t>
            </a:r>
          </a:p>
          <a:p>
            <a:pPr marL="342900" indent="-342900">
              <a:buAutoNum type="arabicPeriod"/>
            </a:pPr>
            <a:r>
              <a:rPr lang="en-US" dirty="0" smtClean="0"/>
              <a:t>Submit official transcripts to CSUSB Graduate Admissions Office</a:t>
            </a:r>
          </a:p>
          <a:p>
            <a:pPr marL="342900" indent="-342900">
              <a:buFont typeface="Wingdings 2"/>
              <a:buAutoNum type="arabicPeriod"/>
            </a:pPr>
            <a:r>
              <a:rPr lang="en-US" dirty="0"/>
              <a:t>Submit </a:t>
            </a:r>
            <a:r>
              <a:rPr lang="en-US" dirty="0" smtClean="0"/>
              <a:t>three (3) letters of recommendation to </a:t>
            </a:r>
            <a:r>
              <a:rPr lang="en-US" dirty="0"/>
              <a:t>CSUSB Graduate Admissions </a:t>
            </a:r>
            <a:r>
              <a:rPr lang="en-US" dirty="0" smtClean="0"/>
              <a:t>Office</a:t>
            </a:r>
          </a:p>
          <a:p>
            <a:pPr marL="342900" indent="-342900">
              <a:buFont typeface="Wingdings 2"/>
              <a:buAutoNum type="arabicPeriod"/>
            </a:pPr>
            <a:r>
              <a:rPr lang="en-US" dirty="0" smtClean="0"/>
              <a:t>Complete EDUC 306 with a minimum “B” grade or pass the WREE prior to admission or within the first two quarters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Contact program coordinator for advising and program plan.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69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83880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For More Information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060" y="2209800"/>
            <a:ext cx="9144000" cy="3359728"/>
          </a:xfrm>
        </p:spPr>
        <p:txBody>
          <a:bodyPr/>
          <a:lstStyle/>
          <a:p>
            <a:pPr indent="0" algn="ctr">
              <a:buNone/>
            </a:pPr>
            <a:r>
              <a:rPr lang="en-US" sz="2400" dirty="0"/>
              <a:t>CONTACT</a:t>
            </a:r>
          </a:p>
          <a:p>
            <a:pPr indent="0" algn="ctr">
              <a:buNone/>
            </a:pPr>
            <a:r>
              <a:rPr lang="en-US" sz="2400" dirty="0" smtClean="0"/>
              <a:t>Dr. Joe Scarcella, </a:t>
            </a:r>
            <a:r>
              <a:rPr lang="en-US" sz="2400" dirty="0"/>
              <a:t>Program Coordinator</a:t>
            </a:r>
          </a:p>
          <a:p>
            <a:pPr algn="ctr">
              <a:buNone/>
            </a:pPr>
            <a:r>
              <a:rPr lang="en-US" sz="2400" dirty="0" smtClean="0"/>
              <a:t>CSUSB @ 909-537-5287 or PDC @ 909-537-8140</a:t>
            </a:r>
          </a:p>
          <a:p>
            <a:pPr indent="0" algn="ctr">
              <a:buNone/>
            </a:pPr>
            <a:r>
              <a:rPr lang="en-US" sz="2400" dirty="0" smtClean="0"/>
              <a:t>E-mail</a:t>
            </a:r>
            <a:r>
              <a:rPr lang="en-US" sz="2400" dirty="0"/>
              <a:t>: </a:t>
            </a:r>
            <a:r>
              <a:rPr lang="en-US" sz="2400" dirty="0" smtClean="0"/>
              <a:t>jscarcel@csusb.edu</a:t>
            </a:r>
            <a:endParaRPr lang="en-US" sz="2400" dirty="0"/>
          </a:p>
          <a:p>
            <a:pPr indent="0" algn="ctr">
              <a:buNone/>
            </a:pPr>
            <a:r>
              <a:rPr lang="en-US" sz="2400" dirty="0" smtClean="0"/>
              <a:t>CTE </a:t>
            </a:r>
            <a:r>
              <a:rPr lang="en-US" sz="2400" dirty="0"/>
              <a:t>Web site:</a:t>
            </a:r>
          </a:p>
          <a:p>
            <a:pPr indent="0" algn="ctr">
              <a:buNone/>
            </a:pPr>
            <a:r>
              <a:rPr lang="en-US" sz="2200" dirty="0">
                <a:hlinkClick r:id="rId3"/>
              </a:rPr>
              <a:t>http://</a:t>
            </a:r>
            <a:r>
              <a:rPr lang="en-US" sz="2200" dirty="0" smtClean="0">
                <a:hlinkClick r:id="rId3"/>
              </a:rPr>
              <a:t>coe.csusb.edu/programs/careerTechEd/index.html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616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83880" cy="838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Why CSUSB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34400" cy="4572000"/>
          </a:xfrm>
        </p:spPr>
        <p:txBody>
          <a:bodyPr>
            <a:noAutofit/>
          </a:bodyPr>
          <a:lstStyle/>
          <a:p>
            <a:r>
              <a:rPr lang="en-US" sz="1800" dirty="0"/>
              <a:t>Accredited by: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California Commission on Teacher Credentialing (CCTC)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National Council on Accreditation of Teacher Education (NCATE)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Western Association of Schools and Colleges (WASC)</a:t>
            </a:r>
          </a:p>
          <a:p>
            <a:r>
              <a:rPr lang="en-US" sz="1800" dirty="0" smtClean="0"/>
              <a:t>Apply credential courses toward </a:t>
            </a:r>
            <a:r>
              <a:rPr lang="en-US" sz="1800" dirty="0"/>
              <a:t>M</a:t>
            </a:r>
            <a:r>
              <a:rPr lang="en-US" sz="1800" dirty="0" smtClean="0"/>
              <a:t>A.</a:t>
            </a:r>
          </a:p>
          <a:p>
            <a:r>
              <a:rPr lang="en-US" sz="1800" dirty="0" smtClean="0"/>
              <a:t>Masters </a:t>
            </a:r>
            <a:r>
              <a:rPr lang="en-US" sz="1800" dirty="0"/>
              <a:t>degree in four to six </a:t>
            </a:r>
            <a:r>
              <a:rPr lang="en-US" sz="1800" dirty="0" smtClean="0"/>
              <a:t>quarters.</a:t>
            </a:r>
            <a:endParaRPr lang="en-US" sz="1800" dirty="0"/>
          </a:p>
          <a:p>
            <a:r>
              <a:rPr lang="en-US" sz="1800" dirty="0" smtClean="0"/>
              <a:t>Credential </a:t>
            </a:r>
            <a:r>
              <a:rPr lang="en-US" sz="1800" dirty="0"/>
              <a:t>courses are </a:t>
            </a:r>
            <a:r>
              <a:rPr lang="en-US" sz="1800" dirty="0" smtClean="0"/>
              <a:t>available as electives.</a:t>
            </a:r>
          </a:p>
          <a:p>
            <a:r>
              <a:rPr lang="en-US" sz="1800" dirty="0" smtClean="0"/>
              <a:t>Faculty </a:t>
            </a:r>
            <a:r>
              <a:rPr lang="en-US" sz="1800" dirty="0"/>
              <a:t>have national &amp; international reputation as leaders in education.</a:t>
            </a:r>
          </a:p>
          <a:p>
            <a:r>
              <a:rPr lang="en-US" sz="1800" dirty="0"/>
              <a:t>Save thousands of dollars each year compared to a private university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All courses are on-line.</a:t>
            </a:r>
            <a:endParaRPr lang="en-US" sz="1800" dirty="0"/>
          </a:p>
          <a:p>
            <a:r>
              <a:rPr lang="en-US" sz="1800" dirty="0" smtClean="0"/>
              <a:t>Degree is eligible for financial aid.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8842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83880" cy="838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Program Opportunities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183880" cy="418795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M.A. in education with an option in career and technical education is designed to provide advanced and specialized education to personnel working in a variety of settings related to </a:t>
            </a:r>
            <a:r>
              <a:rPr lang="en-US" dirty="0" smtClean="0"/>
              <a:t>career and technical </a:t>
            </a:r>
            <a:r>
              <a:rPr lang="en-US" dirty="0"/>
              <a:t>education such as secondary, </a:t>
            </a:r>
            <a:r>
              <a:rPr lang="en-US" dirty="0" smtClean="0"/>
              <a:t>post-secondary, private institutions, and workforce development training. </a:t>
            </a:r>
            <a:r>
              <a:rPr lang="en-US" dirty="0"/>
              <a:t>The program should also meet the requirements for leadership positions in these facilities.</a:t>
            </a:r>
          </a:p>
        </p:txBody>
      </p:sp>
    </p:spTree>
    <p:extLst>
      <p:ext uri="{BB962C8B-B14F-4D97-AF65-F5344CB8AC3E}">
        <p14:creationId xmlns:p14="http://schemas.microsoft.com/office/powerpoint/2010/main" val="176187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83880" cy="838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Admission Requirements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183880" cy="4187952"/>
          </a:xfrm>
        </p:spPr>
        <p:txBody>
          <a:bodyPr>
            <a:normAutofit/>
          </a:bodyPr>
          <a:lstStyle/>
          <a:p>
            <a:r>
              <a:rPr lang="en-US" dirty="0" smtClean="0"/>
              <a:t>Possess a Baccalaureate Degree </a:t>
            </a:r>
            <a:r>
              <a:rPr lang="en-US" dirty="0"/>
              <a:t>from an accredited college or university. </a:t>
            </a:r>
            <a:endParaRPr lang="en-US" dirty="0" smtClean="0"/>
          </a:p>
          <a:p>
            <a:r>
              <a:rPr lang="en-US" dirty="0" smtClean="0"/>
              <a:t>Prior </a:t>
            </a:r>
            <a:r>
              <a:rPr lang="en-US" dirty="0"/>
              <a:t>to being </a:t>
            </a:r>
            <a:r>
              <a:rPr lang="en-US" dirty="0" smtClean="0"/>
              <a:t>admitted to the Master of Arts program in the College of Education, </a:t>
            </a:r>
            <a:r>
              <a:rPr lang="en-US" dirty="0"/>
              <a:t>applicants must be admitted to the university as an unclassified graduate student. </a:t>
            </a:r>
            <a:endParaRPr lang="en-US" dirty="0" smtClean="0"/>
          </a:p>
          <a:p>
            <a:r>
              <a:rPr lang="en-US" dirty="0" smtClean="0"/>
              <a:t>Application </a:t>
            </a:r>
            <a:r>
              <a:rPr lang="en-US" dirty="0"/>
              <a:t>for admission to the university should be made at least 3 months prior to the date the applicant would like to be taking courses.</a:t>
            </a:r>
          </a:p>
        </p:txBody>
      </p:sp>
    </p:spTree>
    <p:extLst>
      <p:ext uri="{BB962C8B-B14F-4D97-AF65-F5344CB8AC3E}">
        <p14:creationId xmlns:p14="http://schemas.microsoft.com/office/powerpoint/2010/main" val="218762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Advancement to Candidacy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In order to formally advanced to candidacy must have:</a:t>
            </a:r>
          </a:p>
          <a:p>
            <a:r>
              <a:rPr lang="en-US" dirty="0" smtClean="0"/>
              <a:t>Been </a:t>
            </a:r>
            <a:r>
              <a:rPr lang="en-US" dirty="0"/>
              <a:t>accepted to the College of Education as a classified student;</a:t>
            </a:r>
          </a:p>
          <a:p>
            <a:r>
              <a:rPr lang="en-US" dirty="0" smtClean="0"/>
              <a:t>Completed </a:t>
            </a:r>
            <a:r>
              <a:rPr lang="en-US" dirty="0"/>
              <a:t>the Graduate Entrance Writing Requirement;</a:t>
            </a:r>
          </a:p>
          <a:p>
            <a:r>
              <a:rPr lang="en-US" dirty="0" smtClean="0"/>
              <a:t>Filed </a:t>
            </a:r>
            <a:r>
              <a:rPr lang="en-US" dirty="0"/>
              <a:t>an approved graduate program form for completion of the degree.</a:t>
            </a:r>
          </a:p>
          <a:p>
            <a:r>
              <a:rPr lang="en-US" dirty="0"/>
              <a:t>As the career and technical education core consists of 3 sequential courses: ECTS 637, 638, and 639, students should start with EDUC 306 writing requirement, then complete emphasis areas and the education core courses EDUC 603, 605, and 637.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06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458200" cy="914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Graduation Requirements -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45 Units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8610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 A </a:t>
            </a:r>
            <a:r>
              <a:rPr lang="en-US" dirty="0"/>
              <a:t>minimum of 45 quarter units of acceptable work, with 32 completed in residence at this </a:t>
            </a:r>
            <a:r>
              <a:rPr lang="en-US" dirty="0" smtClean="0"/>
              <a:t>university;</a:t>
            </a:r>
          </a:p>
          <a:p>
            <a:r>
              <a:rPr lang="en-US" dirty="0" smtClean="0"/>
              <a:t>A </a:t>
            </a:r>
            <a:r>
              <a:rPr lang="en-US" dirty="0"/>
              <a:t>minimum of 22 units of credit taken after a student has been advanced to candidacy for the degree</a:t>
            </a:r>
            <a:r>
              <a:rPr lang="en-US" dirty="0" smtClean="0"/>
              <a:t>;</a:t>
            </a:r>
          </a:p>
          <a:p>
            <a:r>
              <a:rPr lang="en-US" dirty="0" smtClean="0"/>
              <a:t>A </a:t>
            </a:r>
            <a:r>
              <a:rPr lang="en-US" dirty="0"/>
              <a:t>grade point average of 3.0 ("B") in course work taken to satisfy the Master of Arts degree requirements </a:t>
            </a:r>
            <a:r>
              <a:rPr lang="en-US" dirty="0" smtClean="0"/>
              <a:t>AND</a:t>
            </a:r>
          </a:p>
          <a:p>
            <a:r>
              <a:rPr lang="en-US" dirty="0" smtClean="0"/>
              <a:t>Grades </a:t>
            </a:r>
            <a:r>
              <a:rPr lang="en-US" dirty="0"/>
              <a:t>of "C" (2.0) or better in all courses in the </a:t>
            </a:r>
            <a:r>
              <a:rPr lang="en-US" dirty="0" smtClean="0"/>
              <a:t>program;</a:t>
            </a:r>
          </a:p>
          <a:p>
            <a:r>
              <a:rPr lang="en-US" dirty="0" smtClean="0"/>
              <a:t>Registration </a:t>
            </a:r>
            <a:r>
              <a:rPr lang="en-US" dirty="0"/>
              <a:t>and successful completion of a master's degree project (EDUC 600) or comprehensive examination (ECTS 999</a:t>
            </a:r>
            <a:r>
              <a:rPr lang="en-US" dirty="0" smtClean="0"/>
              <a:t>);</a:t>
            </a:r>
          </a:p>
          <a:p>
            <a:r>
              <a:rPr lang="en-US" dirty="0" smtClean="0"/>
              <a:t>The </a:t>
            </a:r>
            <a:r>
              <a:rPr lang="en-US" dirty="0"/>
              <a:t>graduation writing requirement is met upon successful completion of the master's degree project or comprehension </a:t>
            </a:r>
            <a:r>
              <a:rPr lang="en-US" dirty="0" smtClean="0"/>
              <a:t>examination;</a:t>
            </a:r>
          </a:p>
          <a:p>
            <a:r>
              <a:rPr lang="en-US" dirty="0" smtClean="0"/>
              <a:t>Any </a:t>
            </a:r>
            <a:r>
              <a:rPr lang="en-US" dirty="0"/>
              <a:t>additional general requirements not cited above and listed on Page 368 of the University Bulletin.</a:t>
            </a:r>
          </a:p>
        </p:txBody>
      </p:sp>
    </p:spTree>
    <p:extLst>
      <p:ext uri="{BB962C8B-B14F-4D97-AF65-F5344CB8AC3E}">
        <p14:creationId xmlns:p14="http://schemas.microsoft.com/office/powerpoint/2010/main" val="249942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83880" cy="9144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Graduation Requirements -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45 </a:t>
            </a:r>
            <a:r>
              <a:rPr lang="en-US" dirty="0">
                <a:solidFill>
                  <a:schemeClr val="tx1"/>
                </a:solidFill>
              </a:rPr>
              <a:t>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8183880" cy="4187952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program may not include more than 13 quarter units in approved extension and transfer courses from other colleges. </a:t>
            </a:r>
            <a:endParaRPr lang="en-US" dirty="0" smtClean="0"/>
          </a:p>
          <a:p>
            <a:r>
              <a:rPr lang="en-US" dirty="0" smtClean="0"/>
              <a:t>California </a:t>
            </a:r>
            <a:r>
              <a:rPr lang="en-US" dirty="0"/>
              <a:t>State University, San Bernardino will not consider for transfer credit course work from an institution which will not accept that work in its own advanced degree program</a:t>
            </a:r>
            <a:r>
              <a:rPr lang="en-US" dirty="0" smtClean="0"/>
              <a:t>.</a:t>
            </a:r>
          </a:p>
          <a:p>
            <a:r>
              <a:rPr lang="en-US" dirty="0" smtClean="0"/>
              <a:t>32 quarter units musts be completed as a regularly enrolled student at CSUSB in this program.</a:t>
            </a:r>
          </a:p>
        </p:txBody>
      </p:sp>
    </p:spTree>
    <p:extLst>
      <p:ext uri="{BB962C8B-B14F-4D97-AF65-F5344CB8AC3E}">
        <p14:creationId xmlns:p14="http://schemas.microsoft.com/office/powerpoint/2010/main" val="107542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29" y="152400"/>
            <a:ext cx="818388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Projects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18388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Students will be encouraged to present projects in a variety of media.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purpose of the project is for the student to communicate ideas gained in research, experimentation and creative endeavors; therefore, students should not feel bound to the traditional forms. </a:t>
            </a:r>
            <a:endParaRPr lang="en-US" dirty="0" smtClean="0"/>
          </a:p>
          <a:p>
            <a:r>
              <a:rPr lang="en-US" dirty="0"/>
              <a:t>A satisfactory project is one which can be reported in the form of a paper and/or through other media.</a:t>
            </a:r>
          </a:p>
          <a:p>
            <a:r>
              <a:rPr lang="en-US" dirty="0"/>
              <a:t>The project proposal must be approved by the student's advisor and one other professor in the College of Education and submitted in an approved format. </a:t>
            </a:r>
          </a:p>
          <a:p>
            <a:r>
              <a:rPr lang="en-US" dirty="0" smtClean="0"/>
              <a:t>All </a:t>
            </a:r>
            <a:r>
              <a:rPr lang="en-US" dirty="0"/>
              <a:t>projects will be planned in consultation with the student's advisor. </a:t>
            </a:r>
            <a:endParaRPr lang="en-US" dirty="0" smtClean="0"/>
          </a:p>
          <a:p>
            <a:r>
              <a:rPr lang="en-US" dirty="0"/>
              <a:t>Further information is available from the College of Education regarding an approved format for the project proposal and project.</a:t>
            </a:r>
          </a:p>
        </p:txBody>
      </p:sp>
    </p:spTree>
    <p:extLst>
      <p:ext uri="{BB962C8B-B14F-4D97-AF65-F5344CB8AC3E}">
        <p14:creationId xmlns:p14="http://schemas.microsoft.com/office/powerpoint/2010/main" val="158232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229" y="152400"/>
            <a:ext cx="8183880" cy="914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Degree Requirements -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45 units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47502" y="1524000"/>
            <a:ext cx="8183880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1. </a:t>
            </a:r>
            <a:r>
              <a:rPr lang="en-US" sz="2400" dirty="0" smtClean="0"/>
              <a:t>E</a:t>
            </a:r>
            <a:r>
              <a:rPr lang="en-US" sz="2400" dirty="0" smtClean="0"/>
              <a:t>DUC </a:t>
            </a:r>
            <a:r>
              <a:rPr lang="en-US" sz="2400" dirty="0"/>
              <a:t>603. Effective Communication in Education (4)</a:t>
            </a:r>
            <a:br>
              <a:rPr lang="en-US" sz="2400" dirty="0"/>
            </a:br>
            <a:r>
              <a:rPr lang="en-US" sz="2400" dirty="0"/>
              <a:t>2. EDUC 605. Foundations of Education (4)</a:t>
            </a:r>
            <a:br>
              <a:rPr lang="en-US" sz="2400" dirty="0"/>
            </a:br>
            <a:r>
              <a:rPr lang="en-US" sz="2400" dirty="0"/>
              <a:t>3. EDUC 607. Introduction to Educational Research (4)</a:t>
            </a:r>
            <a:br>
              <a:rPr lang="en-US" sz="2400" dirty="0"/>
            </a:br>
            <a:r>
              <a:rPr lang="en-US" sz="2400" dirty="0"/>
              <a:t>4. ECTC 519. Computer Applications for Vocational Education Teachers (4)</a:t>
            </a:r>
            <a:br>
              <a:rPr lang="en-US" sz="2400" dirty="0"/>
            </a:br>
            <a:r>
              <a:rPr lang="en-US" sz="2400" dirty="0"/>
              <a:t>5. ECTC 637. Foundations of Vocational Education (4)</a:t>
            </a:r>
            <a:br>
              <a:rPr lang="en-US" sz="2400" dirty="0"/>
            </a:br>
            <a:r>
              <a:rPr lang="en-US" sz="2400" dirty="0"/>
              <a:t>6. ECTC 638. Critical Issues for the Professional Vocational Educator (4)</a:t>
            </a:r>
            <a:br>
              <a:rPr lang="en-US" sz="2400" dirty="0"/>
            </a:br>
            <a:r>
              <a:rPr lang="en-US" sz="2400" dirty="0"/>
              <a:t>7. ECTC 639. Professional Competencies in Vocational Education (4)</a:t>
            </a:r>
            <a:br>
              <a:rPr lang="en-US" sz="2400" dirty="0"/>
            </a:br>
            <a:r>
              <a:rPr lang="en-US" sz="2400" dirty="0"/>
              <a:t>8. ECTC 640. Topics in Education (2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/>
              <a:t>9. Successful </a:t>
            </a:r>
            <a:r>
              <a:rPr lang="en-US" sz="2400" dirty="0" smtClean="0"/>
              <a:t>completion: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ECTC 999. Comprehensive Examination (0)</a:t>
            </a:r>
          </a:p>
          <a:p>
            <a:pPr marL="0" indent="0">
              <a:buNone/>
            </a:pPr>
            <a:r>
              <a:rPr lang="en-US" sz="2400" dirty="0" smtClean="0"/>
              <a:t>10</a:t>
            </a:r>
            <a:r>
              <a:rPr lang="en-US" sz="2400" dirty="0"/>
              <a:t>. Eleven units </a:t>
            </a:r>
            <a:r>
              <a:rPr lang="en-US" sz="2400" dirty="0" smtClean="0"/>
              <a:t>17 units from </a:t>
            </a:r>
            <a:r>
              <a:rPr lang="en-US" sz="2400" dirty="0"/>
              <a:t>one of the following emphasis areas: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07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5000">
        <p:split orient="vert"/>
      </p:transition>
    </mc:Choice>
    <mc:Fallback xmlns="">
      <p:transition spd="slow" advClick="0" advTm="1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0070C0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002060"/>
      </a:hlink>
      <a:folHlink>
        <a:srgbClr val="598C8C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121</TotalTime>
  <Words>949</Words>
  <Application>Microsoft Office PowerPoint</Application>
  <PresentationFormat>On-screen Show (4:3)</PresentationFormat>
  <Paragraphs>98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MASTERS OF ARTS CAREER AND TECHNICAL EDUCATION </vt:lpstr>
      <vt:lpstr>Why CSUSB</vt:lpstr>
      <vt:lpstr>Program Opportunities</vt:lpstr>
      <vt:lpstr>Admission Requirements</vt:lpstr>
      <vt:lpstr>Advancement to Candidacy</vt:lpstr>
      <vt:lpstr>Graduation Requirements -  45 Units</vt:lpstr>
      <vt:lpstr>Graduation Requirements -  45 Units</vt:lpstr>
      <vt:lpstr>Projects</vt:lpstr>
      <vt:lpstr>Degree Requirements - 45 units</vt:lpstr>
      <vt:lpstr>Emphasis Areas</vt:lpstr>
      <vt:lpstr>Emphasis Areas</vt:lpstr>
      <vt:lpstr>Emphasis Areas</vt:lpstr>
      <vt:lpstr>Emphasis Areas</vt:lpstr>
      <vt:lpstr>Admission Process</vt:lpstr>
      <vt:lpstr>For More Information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BACHELOR OF ARTS CAREER AND TECHNICAL STUIDES</dc:title>
  <dc:creator>Donna Shea</dc:creator>
  <cp:lastModifiedBy>Donna Shea</cp:lastModifiedBy>
  <cp:revision>16</cp:revision>
  <dcterms:created xsi:type="dcterms:W3CDTF">2013-02-17T19:25:18Z</dcterms:created>
  <dcterms:modified xsi:type="dcterms:W3CDTF">2013-02-23T16:14:40Z</dcterms:modified>
</cp:coreProperties>
</file>