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1" r:id="rId2"/>
    <p:sldId id="289" r:id="rId3"/>
    <p:sldId id="286" r:id="rId4"/>
    <p:sldId id="290" r:id="rId5"/>
    <p:sldId id="291" r:id="rId6"/>
    <p:sldId id="277" r:id="rId7"/>
  </p:sldIdLst>
  <p:sldSz cx="14630400" cy="8229600"/>
  <p:notesSz cx="7023100" cy="9309100"/>
  <p:defaultTextStyle>
    <a:defPPr>
      <a:defRPr lang="en-US"/>
    </a:defPPr>
    <a:lvl1pPr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1pPr>
    <a:lvl2pPr marL="547688" indent="-90488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2pPr>
    <a:lvl3pPr marL="1096963" indent="-182563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3pPr>
    <a:lvl4pPr marL="1644650" indent="-273050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4pPr>
    <a:lvl5pPr marL="2193925" indent="-365125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70182" autoAdjust="0"/>
  </p:normalViewPr>
  <p:slideViewPr>
    <p:cSldViewPr snapToGrid="0" snapToObjects="1">
      <p:cViewPr varScale="1">
        <p:scale>
          <a:sx n="50" d="100"/>
          <a:sy n="50" d="100"/>
        </p:scale>
        <p:origin x="13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648" y="-18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FF5801F-4D35-44DC-AC0C-A8DD1CD2DD8D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9ABA53-68DA-4229-81FE-FB25EFDF0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7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defTabSz="111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defTabSz="111988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BEF915-9D47-9340-AEE8-BB6439B0C0F6}" type="datetimeFigureOut">
              <a:rPr lang="en-US"/>
              <a:pPr>
                <a:defRPr/>
              </a:pPr>
              <a:t>5/6/2022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0963" y="233363"/>
            <a:ext cx="4154487" cy="2336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2822" y="2570581"/>
            <a:ext cx="6574549" cy="627144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defTabSz="111988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defTabSz="111988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71E48D-9728-2F45-B02D-C2713662B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3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547688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1096963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644650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2193925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0963" y="234950"/>
            <a:ext cx="4154487" cy="233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427513"/>
            <a:ext cx="6574549" cy="714461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4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642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150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220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20963" y="234950"/>
            <a:ext cx="4154487" cy="2336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661578"/>
            <a:ext cx="6574549" cy="7413987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58255" indent="-291636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66546" indent="-233309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33164" indent="-233309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99782" indent="-233309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66401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3033019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99637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966256" indent="-233309" defTabSz="111956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119560" fontAlgn="base">
              <a:spcBef>
                <a:spcPct val="0"/>
              </a:spcBef>
              <a:spcAft>
                <a:spcPct val="0"/>
              </a:spcAft>
            </a:pPr>
            <a:fld id="{C147643B-D962-3A46-A437-38E241D96147}" type="slidenum">
              <a:rPr lang="en-US" altLang="en-US" sz="1200"/>
              <a:pPr defTabSz="111956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04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0963" y="234950"/>
            <a:ext cx="4154487" cy="233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2822" y="1071324"/>
            <a:ext cx="6574549" cy="79274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en-US" sz="1600" b="1" strike="sngStrike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5329" y="1133856"/>
            <a:ext cx="12650981" cy="13075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330" y="2441448"/>
            <a:ext cx="12650982" cy="530352"/>
          </a:xfrm>
        </p:spPr>
        <p:txBody>
          <a:bodyPr rIns="137160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75330" y="2971800"/>
            <a:ext cx="13355069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920240" tIns="1280160" rIns="822960" rtlCol="0">
            <a:noAutofit/>
          </a:bodyPr>
          <a:lstStyle>
            <a:lvl1pPr marL="0" indent="0" algn="r">
              <a:lnSpc>
                <a:spcPct val="110000"/>
              </a:lnSpc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CAB49-3A43-D14F-8E6C-D1B0014EFB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04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3959352"/>
            <a:ext cx="6000108" cy="22219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69848" y="6181344"/>
            <a:ext cx="6000109" cy="530352"/>
          </a:xfrm>
        </p:spPr>
        <p:txBody>
          <a:bodyPr rIns="118872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lnSpc>
                <a:spcPct val="120000"/>
              </a:lnSpc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5A13B-BB71-8D4A-9E64-B94CF4F5D3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5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Sub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97280" y="2323495"/>
            <a:ext cx="8427720" cy="107899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182880" rIns="274320" bIns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96963" y="3402487"/>
            <a:ext cx="8428011" cy="4168301"/>
          </a:xfrm>
          <a:solidFill>
            <a:schemeClr val="bg1">
              <a:alpha val="40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79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097280" y="2926080"/>
            <a:ext cx="8428011" cy="4644709"/>
          </a:xfrm>
          <a:solidFill>
            <a:schemeClr val="bg1">
              <a:alpha val="40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80" y="1400165"/>
            <a:ext cx="8427720" cy="1525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t" anchorCtr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0949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/ Sub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923262" y="2323495"/>
            <a:ext cx="11711997" cy="1078992"/>
          </a:xfrm>
          <a:prstGeom prst="rect">
            <a:avLst/>
          </a:prstGeom>
          <a:noFill/>
        </p:spPr>
        <p:txBody>
          <a:bodyPr lIns="0" tIns="182880" rIns="457200" bIns="18288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3402486"/>
            <a:ext cx="11712339" cy="4168301"/>
          </a:xfrm>
          <a:solidFill>
            <a:schemeClr val="bg1">
              <a:alpha val="40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7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t" anchorCtr="0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2926080"/>
            <a:ext cx="11712339" cy="4644707"/>
          </a:xfrm>
          <a:solidFill>
            <a:schemeClr val="bg1">
              <a:alpha val="40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16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705725" y="2290763"/>
            <a:ext cx="621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US" altLang="en-US" sz="28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calstate.edu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71016" y="2971800"/>
            <a:ext cx="13359384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92240" tIns="1371600" rIns="822960" rtlCol="0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9BCE1D-B95E-1644-992F-15ED41C906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55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6475" y="1293813"/>
            <a:ext cx="12892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6475" y="2190750"/>
            <a:ext cx="1261745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02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213"/>
            <a:ext cx="3886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F937897-339B-B449-8C38-B0423CAEB7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0" r:id="rId4"/>
    <p:sldLayoutId id="2147483678" r:id="rId5"/>
    <p:sldLayoutId id="2147483681" r:id="rId6"/>
    <p:sldLayoutId id="2147483679" r:id="rId7"/>
  </p:sldLayoutIdLst>
  <p:hf hdr="0" ftr="0" dt="0"/>
  <p:txStyles>
    <p:titleStyle>
      <a:lvl1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73050" indent="-273050" algn="l" defTabSz="1096963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22325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371600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919288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468563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329" y="621324"/>
            <a:ext cx="12650981" cy="1455738"/>
          </a:xfrm>
        </p:spPr>
        <p:txBody>
          <a:bodyPr/>
          <a:lstStyle/>
          <a:p>
            <a:br>
              <a:rPr lang="en-US" sz="5400" dirty="0"/>
            </a:br>
            <a:r>
              <a:rPr lang="en-US" sz="5400" dirty="0"/>
              <a:t>Annual Earnings Distribution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330" y="2077062"/>
            <a:ext cx="12650982" cy="8947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7" name="Picture 2" descr="budget-home-hero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1189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7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571948"/>
            <a:ext cx="12537979" cy="830997"/>
          </a:xfrm>
        </p:spPr>
        <p:txBody>
          <a:bodyPr/>
          <a:lstStyle/>
          <a:p>
            <a:r>
              <a:rPr lang="en-US" sz="4800" dirty="0"/>
              <a:t>Current Investment Earnings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267147" y="2710921"/>
            <a:ext cx="11712339" cy="4859867"/>
          </a:xfrm>
        </p:spPr>
        <p:txBody>
          <a:bodyPr/>
          <a:lstStyle/>
          <a:p>
            <a:r>
              <a:rPr lang="en-US" sz="3600" dirty="0"/>
              <a:t>Investment accounts ~$4.0B</a:t>
            </a:r>
            <a:endParaRPr lang="en-US" sz="800" dirty="0"/>
          </a:p>
          <a:p>
            <a:pPr lvl="1"/>
            <a:r>
              <a:rPr lang="en-US" sz="3200" dirty="0"/>
              <a:t>Investment earnings distribution based on average daily balance by campus</a:t>
            </a:r>
          </a:p>
          <a:p>
            <a:pPr lvl="1"/>
            <a:r>
              <a:rPr lang="en-US" sz="3200" dirty="0"/>
              <a:t>Distributed monthly</a:t>
            </a:r>
          </a:p>
          <a:p>
            <a:pPr lvl="1"/>
            <a:r>
              <a:rPr lang="en-US" sz="3200" dirty="0"/>
              <a:t>Campus further distributes to participating funds</a:t>
            </a:r>
          </a:p>
          <a:p>
            <a:pPr lvl="1"/>
            <a:r>
              <a:rPr lang="en-US" sz="3200" dirty="0"/>
              <a:t>2017/18 total distribution was $55M net of fees</a:t>
            </a:r>
          </a:p>
          <a:p>
            <a:pPr lvl="1"/>
            <a:r>
              <a:rPr lang="en-US" sz="3200" dirty="0"/>
              <a:t>SMIF distribution from SCO ~$4M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3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571948"/>
            <a:ext cx="12537979" cy="830997"/>
          </a:xfrm>
        </p:spPr>
        <p:txBody>
          <a:bodyPr/>
          <a:lstStyle/>
          <a:p>
            <a:r>
              <a:rPr lang="en-US" sz="4800" dirty="0"/>
              <a:t>Structure of Investments Circa mid-2020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89831" y="2710921"/>
            <a:ext cx="11712339" cy="48598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SWIFT accounts ~$1.0B  (Short term liquidity)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3600" dirty="0"/>
              <a:t>Intermediate investments ~$1.8B  (Mid-term liquidity)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3600" dirty="0"/>
              <a:t>Total Return Portfolio (TRP) ~$1.2B  (Other securities)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SMIF varies (State agency short term liquidity)</a:t>
            </a:r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6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031934"/>
            <a:ext cx="12537979" cy="830997"/>
          </a:xfrm>
        </p:spPr>
        <p:txBody>
          <a:bodyPr/>
          <a:lstStyle/>
          <a:p>
            <a:r>
              <a:rPr lang="en-US" sz="4800" dirty="0"/>
              <a:t>Future Investment Earnings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89831" y="2079177"/>
            <a:ext cx="11712339" cy="4859867"/>
          </a:xfrm>
        </p:spPr>
        <p:txBody>
          <a:bodyPr/>
          <a:lstStyle/>
          <a:p>
            <a:r>
              <a:rPr lang="en-US" sz="3600" dirty="0" err="1"/>
              <a:t>Systemwide</a:t>
            </a:r>
            <a:r>
              <a:rPr lang="en-US" sz="3600" dirty="0"/>
              <a:t> Budget Office to distribute earnings as one-time allocations in July each year</a:t>
            </a:r>
          </a:p>
          <a:p>
            <a:pPr lvl="1"/>
            <a:r>
              <a:rPr lang="en-US" sz="3200" dirty="0"/>
              <a:t>Allocations based on operating fund total budget plus campus equity</a:t>
            </a:r>
          </a:p>
          <a:p>
            <a:r>
              <a:rPr lang="en-US" sz="3600" dirty="0"/>
              <a:t>2018/19 distribution </a:t>
            </a:r>
            <a:r>
              <a:rPr lang="en-US" sz="3600"/>
              <a:t>of $51M </a:t>
            </a:r>
            <a:endParaRPr lang="en-US" sz="3600" dirty="0"/>
          </a:p>
          <a:p>
            <a:r>
              <a:rPr lang="en-US" sz="3600" dirty="0"/>
              <a:t>Future years distribution equal to prior year earnings </a:t>
            </a:r>
            <a:endParaRPr lang="en-US" dirty="0"/>
          </a:p>
          <a:p>
            <a:r>
              <a:rPr lang="en-US" sz="3600" dirty="0"/>
              <a:t>Campus to use existing or develop new methodology to distribute to participating funds</a:t>
            </a:r>
          </a:p>
          <a:p>
            <a:pPr lvl="1"/>
            <a:endParaRPr lang="en-US" sz="3200" dirty="0"/>
          </a:p>
          <a:p>
            <a:endParaRPr lang="en-US" sz="32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677150" y="1375597"/>
            <a:ext cx="12537979" cy="769441"/>
          </a:xfrm>
        </p:spPr>
        <p:txBody>
          <a:bodyPr/>
          <a:lstStyle/>
          <a:p>
            <a:r>
              <a:rPr lang="en-US" sz="4400" dirty="0"/>
              <a:t>Total Return Portfolio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189831" y="2337084"/>
            <a:ext cx="11712339" cy="4859867"/>
          </a:xfrm>
        </p:spPr>
        <p:txBody>
          <a:bodyPr/>
          <a:lstStyle/>
          <a:p>
            <a:r>
              <a:rPr lang="en-US" sz="3600" dirty="0"/>
              <a:t>Only operating funds invested</a:t>
            </a:r>
          </a:p>
          <a:p>
            <a:r>
              <a:rPr lang="en-US" sz="3600" dirty="0"/>
              <a:t>Investment Committee to declare earnings beginning June 2019</a:t>
            </a:r>
          </a:p>
          <a:p>
            <a:r>
              <a:rPr lang="en-US" sz="3600" dirty="0"/>
              <a:t>Earnings restricted by statute “only for capital outlay or maintenance, and shall not be used for ongoing operations”</a:t>
            </a:r>
          </a:p>
          <a:p>
            <a:r>
              <a:rPr lang="en-US" sz="3600" dirty="0"/>
              <a:t>Allocated through annual Board of Trustees capital outlay process </a:t>
            </a:r>
          </a:p>
          <a:p>
            <a:pPr marL="0" indent="0">
              <a:buNone/>
            </a:pPr>
            <a:r>
              <a:rPr lang="en-US" sz="3600" dirty="0"/>
              <a:t>	</a:t>
            </a:r>
          </a:p>
          <a:p>
            <a:endParaRPr lang="en-US" sz="3600" dirty="0"/>
          </a:p>
          <a:p>
            <a:pPr lvl="1"/>
            <a:endParaRPr lang="en-US" sz="3200" dirty="0"/>
          </a:p>
          <a:p>
            <a:pPr marL="458470" lvl="1" indent="0">
              <a:buNone/>
            </a:pPr>
            <a:endParaRPr lang="en-US" sz="3200" dirty="0"/>
          </a:p>
          <a:p>
            <a:endParaRPr lang="en-US" sz="3600" dirty="0"/>
          </a:p>
          <a:p>
            <a:pPr marL="45847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endParaRPr lang="en-US" sz="32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9BCE1D-B95E-1644-992F-15ED41C9061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33196" r="-102" b="7752"/>
          <a:stretch/>
        </p:blipFill>
        <p:spPr/>
      </p:pic>
    </p:spTree>
    <p:extLst>
      <p:ext uri="{BB962C8B-B14F-4D97-AF65-F5344CB8AC3E}">
        <p14:creationId xmlns:p14="http://schemas.microsoft.com/office/powerpoint/2010/main" val="191762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CC0B2A"/>
      </a:dk2>
      <a:lt2>
        <a:srgbClr val="57517B"/>
      </a:lt2>
      <a:accent1>
        <a:srgbClr val="677E38"/>
      </a:accent1>
      <a:accent2>
        <a:srgbClr val="767679"/>
      </a:accent2>
      <a:accent3>
        <a:srgbClr val="EBA900"/>
      </a:accent3>
      <a:accent4>
        <a:srgbClr val="881C40"/>
      </a:accent4>
      <a:accent5>
        <a:srgbClr val="00574A"/>
      </a:accent5>
      <a:accent6>
        <a:srgbClr val="245E90"/>
      </a:accent6>
      <a:hlink>
        <a:srgbClr val="3BAEE5"/>
      </a:hlink>
      <a:folHlink>
        <a:srgbClr val="76767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42AA6B2-A79C-7D40-893A-36803AD243E1}" vid="{7CB50F9F-31B9-7D41-B023-3BC86C8E20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7267</TotalTime>
  <Words>198</Words>
  <Application>Microsoft Office PowerPoint</Application>
  <PresentationFormat>Custom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</vt:lpstr>
      <vt:lpstr>Wingdings</vt:lpstr>
      <vt:lpstr>Office Theme</vt:lpstr>
      <vt:lpstr> Annual Earnings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 Office of the Chancellor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the  2017-2018 Support Budget</dc:title>
  <dc:creator>Martinez, Lorena</dc:creator>
  <cp:lastModifiedBy>Marlene Ambriz</cp:lastModifiedBy>
  <cp:revision>266</cp:revision>
  <cp:lastPrinted>2018-06-28T22:48:31Z</cp:lastPrinted>
  <dcterms:created xsi:type="dcterms:W3CDTF">2017-04-28T17:34:26Z</dcterms:created>
  <dcterms:modified xsi:type="dcterms:W3CDTF">2022-05-06T17:59:22Z</dcterms:modified>
</cp:coreProperties>
</file>