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" pitchFamily="2" charset="77"/>
      <p:regular r:id="rId20"/>
      <p:bold r:id="rId21"/>
      <p:italic r:id="rId22"/>
      <p:boldItalic r:id="rId23"/>
    </p:embeddedFont>
    <p:embeddedFont>
      <p:font typeface="Montserrat Light" pitchFamily="2" charset="77"/>
      <p:regular r:id="rId24"/>
      <p:bold r:id="rId25"/>
      <p:italic r:id="rId26"/>
      <p:boldItalic r:id="rId27"/>
    </p:embeddedFont>
    <p:embeddedFont>
      <p:font typeface="Oswald" pitchFamily="2" charset="77"/>
      <p:bold r:id="rId28"/>
    </p:embeddedFont>
    <p:embeddedFont>
      <p:font typeface="Play" pitchFamily="2" charset="0"/>
      <p:regular r:id="rId29"/>
      <p:bold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B6TtGZKcXOn0FeClTZCcyt1/6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2"/>
  </p:normalViewPr>
  <p:slideViewPr>
    <p:cSldViewPr snapToGrid="0">
      <p:cViewPr varScale="1">
        <p:scale>
          <a:sx n="72" d="100"/>
          <a:sy n="72" d="100"/>
        </p:scale>
        <p:origin x="76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02.06.2020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Minimalist Grey Brand Guideline Presentation</a:t>
            </a:r>
            <a:endParaRPr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-340575" y="0"/>
            <a:ext cx="19743246" cy="11302950"/>
          </a:xfrm>
          <a:prstGeom prst="rect">
            <a:avLst/>
          </a:prstGeom>
          <a:solidFill>
            <a:srgbClr val="0A3565">
              <a:alpha val="6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1"/>
          <p:cNvGrpSpPr/>
          <p:nvPr/>
        </p:nvGrpSpPr>
        <p:grpSpPr>
          <a:xfrm>
            <a:off x="484990" y="1591689"/>
            <a:ext cx="17318025" cy="7096477"/>
            <a:chOff x="0" y="-9525"/>
            <a:chExt cx="23090700" cy="9461969"/>
          </a:xfrm>
        </p:grpSpPr>
        <p:sp>
          <p:nvSpPr>
            <p:cNvPr id="94" name="Google Shape;94;p1"/>
            <p:cNvSpPr txBox="1"/>
            <p:nvPr/>
          </p:nvSpPr>
          <p:spPr>
            <a:xfrm>
              <a:off x="1495652" y="-9525"/>
              <a:ext cx="20099389" cy="899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 txBox="1"/>
            <p:nvPr/>
          </p:nvSpPr>
          <p:spPr>
            <a:xfrm>
              <a:off x="0" y="1498625"/>
              <a:ext cx="23090700" cy="242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5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800" b="1" i="0" u="none" strike="noStrike" cap="none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HOW TO ACE AN INTERVIEW </a:t>
              </a:r>
              <a:endParaRPr/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1906880" y="8636422"/>
              <a:ext cx="19276932" cy="816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87" b="0" i="0" u="none" strike="noStrike" cap="none">
                  <a:solidFill>
                    <a:srgbClr val="FEFFF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Presented by  </a:t>
              </a:r>
              <a:endParaRPr/>
            </a:p>
          </p:txBody>
        </p:sp>
      </p:grpSp>
      <p:pic>
        <p:nvPicPr>
          <p:cNvPr id="97" name="Google Shape;9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97877" y="0"/>
            <a:ext cx="5190123" cy="257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565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"/>
          <p:cNvSpPr/>
          <p:nvPr/>
        </p:nvSpPr>
        <p:spPr>
          <a:xfrm>
            <a:off x="-727622" y="2673093"/>
            <a:ext cx="19743246" cy="69142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>
            <a:off x="1028700" y="3654124"/>
            <a:ext cx="3747028" cy="5604176"/>
          </a:xfrm>
          <a:custGeom>
            <a:avLst/>
            <a:gdLst/>
            <a:ahLst/>
            <a:cxnLst/>
            <a:rect l="l" t="t" r="r" b="b"/>
            <a:pathLst>
              <a:path w="2347644" h="3511212" extrusionOk="0">
                <a:moveTo>
                  <a:pt x="0" y="0"/>
                </a:moveTo>
                <a:lnTo>
                  <a:pt x="0" y="3511212"/>
                </a:lnTo>
                <a:lnTo>
                  <a:pt x="2347644" y="3511212"/>
                </a:lnTo>
                <a:lnTo>
                  <a:pt x="2347644" y="0"/>
                </a:lnTo>
                <a:lnTo>
                  <a:pt x="0" y="0"/>
                </a:lnTo>
                <a:close/>
                <a:moveTo>
                  <a:pt x="2286684" y="3450252"/>
                </a:moveTo>
                <a:lnTo>
                  <a:pt x="59690" y="3450252"/>
                </a:lnTo>
                <a:lnTo>
                  <a:pt x="59690" y="59690"/>
                </a:lnTo>
                <a:lnTo>
                  <a:pt x="2286684" y="59690"/>
                </a:lnTo>
                <a:lnTo>
                  <a:pt x="2286684" y="3450252"/>
                </a:lnTo>
                <a:close/>
              </a:path>
            </a:pathLst>
          </a:custGeom>
          <a:solidFill>
            <a:srgbClr val="0A3565"/>
          </a:solidFill>
          <a:ln>
            <a:noFill/>
          </a:ln>
        </p:spPr>
      </p:sp>
      <p:sp>
        <p:nvSpPr>
          <p:cNvPr id="246" name="Google Shape;246;p10"/>
          <p:cNvSpPr txBox="1"/>
          <p:nvPr/>
        </p:nvSpPr>
        <p:spPr>
          <a:xfrm>
            <a:off x="576656" y="845786"/>
            <a:ext cx="17386245" cy="1108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42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Interview Summary </a:t>
            </a:r>
            <a:endParaRPr/>
          </a:p>
        </p:txBody>
      </p:sp>
      <p:sp>
        <p:nvSpPr>
          <p:cNvPr id="247" name="Google Shape;247;p10"/>
          <p:cNvSpPr txBox="1"/>
          <p:nvPr/>
        </p:nvSpPr>
        <p:spPr>
          <a:xfrm>
            <a:off x="1237711" y="5896405"/>
            <a:ext cx="3329007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13690" marR="0" lvl="1" indent="-1568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AC4"/>
              </a:buClr>
              <a:buSzPts val="1900"/>
              <a:buFont typeface="Arial"/>
              <a:buChar char="•"/>
            </a:pPr>
            <a:r>
              <a:rPr lang="en-US" sz="1900" b="1" i="0" u="none" strike="noStrike" cap="none">
                <a:solidFill>
                  <a:srgbClr val="007AC4"/>
                </a:solidFill>
                <a:latin typeface="Montserrat"/>
                <a:ea typeface="Montserrat"/>
                <a:cs typeface="Montserrat"/>
                <a:sym typeface="Montserrat"/>
              </a:rPr>
              <a:t>Expand on key items listed on your resume/cover letter.  </a:t>
            </a:r>
            <a:endParaRPr/>
          </a:p>
          <a:p>
            <a:pPr marL="313690" marR="0" lvl="1" indent="-1568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AC4"/>
              </a:buClr>
              <a:buSzPts val="1900"/>
              <a:buFont typeface="Arial"/>
              <a:buChar char="•"/>
            </a:pPr>
            <a:r>
              <a:rPr lang="en-US" sz="1900" b="1" i="0" u="none" strike="noStrike" cap="none">
                <a:solidFill>
                  <a:srgbClr val="007AC4"/>
                </a:solidFill>
                <a:latin typeface="Montserrat"/>
                <a:ea typeface="Montserrat"/>
                <a:cs typeface="Montserrat"/>
                <a:sym typeface="Montserrat"/>
              </a:rPr>
              <a:t>Be sure to reference related, past experiences that fit the requirements of the  position. </a:t>
            </a:r>
            <a:endParaRPr/>
          </a:p>
        </p:txBody>
      </p:sp>
      <p:sp>
        <p:nvSpPr>
          <p:cNvPr id="248" name="Google Shape;248;p10"/>
          <p:cNvSpPr txBox="1"/>
          <p:nvPr/>
        </p:nvSpPr>
        <p:spPr>
          <a:xfrm>
            <a:off x="1414535" y="4578049"/>
            <a:ext cx="2975359" cy="54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rgbClr val="0A3565"/>
                </a:solidFill>
                <a:latin typeface="Oswald"/>
                <a:ea typeface="Oswald"/>
                <a:cs typeface="Oswald"/>
                <a:sym typeface="Oswald"/>
              </a:rPr>
              <a:t>EXPAND</a:t>
            </a:r>
            <a:endParaRPr/>
          </a:p>
        </p:txBody>
      </p:sp>
      <p:pic>
        <p:nvPicPr>
          <p:cNvPr id="249" name="Google Shape;24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2114" y="2854024"/>
            <a:ext cx="1600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0"/>
          <p:cNvSpPr/>
          <p:nvPr/>
        </p:nvSpPr>
        <p:spPr>
          <a:xfrm>
            <a:off x="13512272" y="3654124"/>
            <a:ext cx="3747028" cy="5604176"/>
          </a:xfrm>
          <a:custGeom>
            <a:avLst/>
            <a:gdLst/>
            <a:ahLst/>
            <a:cxnLst/>
            <a:rect l="l" t="t" r="r" b="b"/>
            <a:pathLst>
              <a:path w="2347644" h="3511212" extrusionOk="0">
                <a:moveTo>
                  <a:pt x="0" y="0"/>
                </a:moveTo>
                <a:lnTo>
                  <a:pt x="0" y="3511212"/>
                </a:lnTo>
                <a:lnTo>
                  <a:pt x="2347644" y="3511212"/>
                </a:lnTo>
                <a:lnTo>
                  <a:pt x="2347644" y="0"/>
                </a:lnTo>
                <a:lnTo>
                  <a:pt x="0" y="0"/>
                </a:lnTo>
                <a:close/>
                <a:moveTo>
                  <a:pt x="2286684" y="3450252"/>
                </a:moveTo>
                <a:lnTo>
                  <a:pt x="59690" y="3450252"/>
                </a:lnTo>
                <a:lnTo>
                  <a:pt x="59690" y="59690"/>
                </a:lnTo>
                <a:lnTo>
                  <a:pt x="2286684" y="59690"/>
                </a:lnTo>
                <a:lnTo>
                  <a:pt x="2286684" y="3450252"/>
                </a:lnTo>
                <a:close/>
              </a:path>
            </a:pathLst>
          </a:custGeom>
          <a:solidFill>
            <a:srgbClr val="0A3565"/>
          </a:solidFill>
          <a:ln>
            <a:noFill/>
          </a:ln>
        </p:spPr>
      </p:sp>
      <p:sp>
        <p:nvSpPr>
          <p:cNvPr id="251" name="Google Shape;251;p10"/>
          <p:cNvSpPr txBox="1"/>
          <p:nvPr/>
        </p:nvSpPr>
        <p:spPr>
          <a:xfrm>
            <a:off x="13898106" y="4578049"/>
            <a:ext cx="2975359" cy="54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rgbClr val="0A3565"/>
                </a:solidFill>
                <a:latin typeface="Oswald"/>
                <a:ea typeface="Oswald"/>
                <a:cs typeface="Oswald"/>
                <a:sym typeface="Oswald"/>
              </a:rPr>
              <a:t>PREPARE</a:t>
            </a:r>
            <a:endParaRPr/>
          </a:p>
        </p:txBody>
      </p:sp>
      <p:pic>
        <p:nvPicPr>
          <p:cNvPr id="252" name="Google Shape;25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85686" y="2854024"/>
            <a:ext cx="1600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"/>
          <p:cNvSpPr/>
          <p:nvPr/>
        </p:nvSpPr>
        <p:spPr>
          <a:xfrm>
            <a:off x="5206472" y="3654124"/>
            <a:ext cx="3747028" cy="5604176"/>
          </a:xfrm>
          <a:custGeom>
            <a:avLst/>
            <a:gdLst/>
            <a:ahLst/>
            <a:cxnLst/>
            <a:rect l="l" t="t" r="r" b="b"/>
            <a:pathLst>
              <a:path w="2347644" h="3511212" extrusionOk="0">
                <a:moveTo>
                  <a:pt x="0" y="0"/>
                </a:moveTo>
                <a:lnTo>
                  <a:pt x="0" y="3511212"/>
                </a:lnTo>
                <a:lnTo>
                  <a:pt x="2347644" y="3511212"/>
                </a:lnTo>
                <a:lnTo>
                  <a:pt x="2347644" y="0"/>
                </a:lnTo>
                <a:lnTo>
                  <a:pt x="0" y="0"/>
                </a:lnTo>
                <a:close/>
                <a:moveTo>
                  <a:pt x="2286684" y="3450252"/>
                </a:moveTo>
                <a:lnTo>
                  <a:pt x="59690" y="3450252"/>
                </a:lnTo>
                <a:lnTo>
                  <a:pt x="59690" y="59690"/>
                </a:lnTo>
                <a:lnTo>
                  <a:pt x="2286684" y="59690"/>
                </a:lnTo>
                <a:lnTo>
                  <a:pt x="2286684" y="3450252"/>
                </a:lnTo>
                <a:close/>
              </a:path>
            </a:pathLst>
          </a:custGeom>
          <a:solidFill>
            <a:srgbClr val="0A3565"/>
          </a:solidFill>
          <a:ln>
            <a:noFill/>
          </a:ln>
        </p:spPr>
      </p:sp>
      <p:sp>
        <p:nvSpPr>
          <p:cNvPr id="254" name="Google Shape;254;p10"/>
          <p:cNvSpPr txBox="1"/>
          <p:nvPr/>
        </p:nvSpPr>
        <p:spPr>
          <a:xfrm>
            <a:off x="5592306" y="4578049"/>
            <a:ext cx="2975359" cy="54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rgbClr val="0A3565"/>
                </a:solidFill>
                <a:latin typeface="Oswald"/>
                <a:ea typeface="Oswald"/>
                <a:cs typeface="Oswald"/>
                <a:sym typeface="Oswald"/>
              </a:rPr>
              <a:t>SHARE</a:t>
            </a:r>
            <a:endParaRPr/>
          </a:p>
        </p:txBody>
      </p:sp>
      <p:pic>
        <p:nvPicPr>
          <p:cNvPr id="255" name="Google Shape;25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9886" y="2854024"/>
            <a:ext cx="1600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0"/>
          <p:cNvSpPr/>
          <p:nvPr/>
        </p:nvSpPr>
        <p:spPr>
          <a:xfrm>
            <a:off x="9372600" y="3654124"/>
            <a:ext cx="3747028" cy="5604176"/>
          </a:xfrm>
          <a:custGeom>
            <a:avLst/>
            <a:gdLst/>
            <a:ahLst/>
            <a:cxnLst/>
            <a:rect l="l" t="t" r="r" b="b"/>
            <a:pathLst>
              <a:path w="2347644" h="3511212" extrusionOk="0">
                <a:moveTo>
                  <a:pt x="0" y="0"/>
                </a:moveTo>
                <a:lnTo>
                  <a:pt x="0" y="3511212"/>
                </a:lnTo>
                <a:lnTo>
                  <a:pt x="2347644" y="3511212"/>
                </a:lnTo>
                <a:lnTo>
                  <a:pt x="2347644" y="0"/>
                </a:lnTo>
                <a:lnTo>
                  <a:pt x="0" y="0"/>
                </a:lnTo>
                <a:close/>
                <a:moveTo>
                  <a:pt x="2286684" y="3450252"/>
                </a:moveTo>
                <a:lnTo>
                  <a:pt x="59690" y="3450252"/>
                </a:lnTo>
                <a:lnTo>
                  <a:pt x="59690" y="59690"/>
                </a:lnTo>
                <a:lnTo>
                  <a:pt x="2286684" y="59690"/>
                </a:lnTo>
                <a:lnTo>
                  <a:pt x="2286684" y="3450252"/>
                </a:lnTo>
                <a:close/>
              </a:path>
            </a:pathLst>
          </a:custGeom>
          <a:solidFill>
            <a:srgbClr val="0A3565"/>
          </a:solidFill>
          <a:ln>
            <a:noFill/>
          </a:ln>
        </p:spPr>
      </p:sp>
      <p:sp>
        <p:nvSpPr>
          <p:cNvPr id="257" name="Google Shape;257;p10"/>
          <p:cNvSpPr txBox="1"/>
          <p:nvPr/>
        </p:nvSpPr>
        <p:spPr>
          <a:xfrm>
            <a:off x="9758435" y="4578049"/>
            <a:ext cx="2975359" cy="54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cap="none">
                <a:solidFill>
                  <a:srgbClr val="0A3565"/>
                </a:solidFill>
                <a:latin typeface="Oswald"/>
                <a:ea typeface="Oswald"/>
                <a:cs typeface="Oswald"/>
                <a:sym typeface="Oswald"/>
              </a:rPr>
              <a:t>KNOW </a:t>
            </a:r>
            <a:endParaRPr/>
          </a:p>
        </p:txBody>
      </p:sp>
      <p:pic>
        <p:nvPicPr>
          <p:cNvPr id="258" name="Google Shape;2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6014" y="2854024"/>
            <a:ext cx="16002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32748" y="229945"/>
            <a:ext cx="1748097" cy="172406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0"/>
          <p:cNvSpPr txBox="1"/>
          <p:nvPr/>
        </p:nvSpPr>
        <p:spPr>
          <a:xfrm>
            <a:off x="5475641" y="5848780"/>
            <a:ext cx="3208691" cy="125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13690" marR="0" lvl="1" indent="-156845" algn="l" rtl="0">
              <a:lnSpc>
                <a:spcPct val="176000"/>
              </a:lnSpc>
              <a:spcBef>
                <a:spcPts val="0"/>
              </a:spcBef>
              <a:spcAft>
                <a:spcPts val="0"/>
              </a:spcAft>
              <a:buClr>
                <a:srgbClr val="007AC4"/>
              </a:buClr>
              <a:buSzPts val="1900"/>
              <a:buFont typeface="Arial"/>
              <a:buChar char="•"/>
            </a:pPr>
            <a:r>
              <a:rPr lang="en-US" sz="1900" b="1" i="0" u="none" strike="noStrike" cap="none">
                <a:solidFill>
                  <a:srgbClr val="007AC4"/>
                </a:solidFill>
                <a:latin typeface="Montserrat"/>
                <a:ea typeface="Montserrat"/>
                <a:cs typeface="Montserrat"/>
                <a:sym typeface="Montserrat"/>
              </a:rPr>
              <a:t>Share your CARR stories that showcase past experiences. </a:t>
            </a:r>
            <a:endParaRPr/>
          </a:p>
        </p:txBody>
      </p:sp>
      <p:sp>
        <p:nvSpPr>
          <p:cNvPr id="261" name="Google Shape;261;p10"/>
          <p:cNvSpPr txBox="1"/>
          <p:nvPr/>
        </p:nvSpPr>
        <p:spPr>
          <a:xfrm>
            <a:off x="9641769" y="5848780"/>
            <a:ext cx="3208691" cy="2112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13690" marR="0" lvl="1" indent="-156845" algn="l" rtl="0">
              <a:lnSpc>
                <a:spcPct val="176000"/>
              </a:lnSpc>
              <a:spcBef>
                <a:spcPts val="0"/>
              </a:spcBef>
              <a:spcAft>
                <a:spcPts val="0"/>
              </a:spcAft>
              <a:buClr>
                <a:srgbClr val="007AC4"/>
              </a:buClr>
              <a:buSzPts val="1900"/>
              <a:buFont typeface="Arial"/>
              <a:buChar char="•"/>
            </a:pPr>
            <a:r>
              <a:rPr lang="en-US" sz="1900" b="1" i="0" u="none" strike="noStrike" cap="none">
                <a:solidFill>
                  <a:srgbClr val="007AC4"/>
                </a:solidFill>
                <a:latin typeface="Montserrat"/>
                <a:ea typeface="Montserrat"/>
                <a:cs typeface="Montserrat"/>
                <a:sym typeface="Montserrat"/>
              </a:rPr>
              <a:t>Know your strengths &amp; weaknesses.</a:t>
            </a:r>
            <a:endParaRPr/>
          </a:p>
          <a:p>
            <a:pPr marL="313690" marR="0" lvl="1" indent="-156845" algn="l" rtl="0">
              <a:lnSpc>
                <a:spcPct val="176000"/>
              </a:lnSpc>
              <a:spcBef>
                <a:spcPts val="0"/>
              </a:spcBef>
              <a:spcAft>
                <a:spcPts val="0"/>
              </a:spcAft>
              <a:buClr>
                <a:srgbClr val="007AC4"/>
              </a:buClr>
              <a:buSzPts val="1900"/>
              <a:buFont typeface="Arial"/>
              <a:buChar char="•"/>
            </a:pPr>
            <a:r>
              <a:rPr lang="en-US" sz="1900" b="1" i="0" u="none" strike="noStrike" cap="none">
                <a:solidFill>
                  <a:srgbClr val="007AC4"/>
                </a:solidFill>
                <a:latin typeface="Montserrat"/>
                <a:ea typeface="Montserrat"/>
                <a:cs typeface="Montserrat"/>
                <a:sym typeface="Montserrat"/>
              </a:rPr>
              <a:t>Show how you have overcome at least </a:t>
            </a:r>
            <a:endParaRPr/>
          </a:p>
          <a:p>
            <a:pPr marL="0" marR="0" lvl="0" indent="0" algn="l" rtl="0">
              <a:lnSpc>
                <a:spcPct val="17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none" strike="noStrike" cap="none">
                <a:solidFill>
                  <a:srgbClr val="007AC4"/>
                </a:solidFill>
                <a:latin typeface="Montserrat"/>
                <a:ea typeface="Montserrat"/>
                <a:cs typeface="Montserrat"/>
                <a:sym typeface="Montserrat"/>
              </a:rPr>
              <a:t>    ONE weakness.</a:t>
            </a:r>
            <a:endParaRPr/>
          </a:p>
        </p:txBody>
      </p:sp>
      <p:sp>
        <p:nvSpPr>
          <p:cNvPr id="262" name="Google Shape;262;p10"/>
          <p:cNvSpPr txBox="1"/>
          <p:nvPr/>
        </p:nvSpPr>
        <p:spPr>
          <a:xfrm>
            <a:off x="13681538" y="5848780"/>
            <a:ext cx="3425259" cy="826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13690" marR="0" lvl="1" indent="-156845" algn="l" rtl="0">
              <a:lnSpc>
                <a:spcPct val="176000"/>
              </a:lnSpc>
              <a:spcBef>
                <a:spcPts val="0"/>
              </a:spcBef>
              <a:spcAft>
                <a:spcPts val="0"/>
              </a:spcAft>
              <a:buClr>
                <a:srgbClr val="007AC4"/>
              </a:buClr>
              <a:buSzPts val="1900"/>
              <a:buFont typeface="Arial"/>
              <a:buChar char="•"/>
            </a:pPr>
            <a:r>
              <a:rPr lang="en-US" sz="1900" b="1" i="0" u="none" strike="noStrike" cap="none">
                <a:solidFill>
                  <a:srgbClr val="007AC4"/>
                </a:solidFill>
                <a:latin typeface="Montserrat"/>
                <a:ea typeface="Montserrat"/>
                <a:cs typeface="Montserrat"/>
                <a:sym typeface="Montserrat"/>
              </a:rPr>
              <a:t>Prepare a closing statement &amp; questions.</a:t>
            </a:r>
            <a:endParaRPr/>
          </a:p>
        </p:txBody>
      </p:sp>
      <p:sp>
        <p:nvSpPr>
          <p:cNvPr id="263" name="Google Shape;263;p10"/>
          <p:cNvSpPr txBox="1"/>
          <p:nvPr/>
        </p:nvSpPr>
        <p:spPr>
          <a:xfrm>
            <a:off x="-517928" y="9817326"/>
            <a:ext cx="3093255" cy="46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59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INTERVIEW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565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1"/>
          <p:cNvPicPr preferRelativeResize="0"/>
          <p:nvPr/>
        </p:nvPicPr>
        <p:blipFill rotWithShape="1">
          <a:blip r:embed="rId3">
            <a:alphaModFix/>
          </a:blip>
          <a:srcRect l="15852" t="4026" r="16545"/>
          <a:stretch/>
        </p:blipFill>
        <p:spPr>
          <a:xfrm>
            <a:off x="-4596063" y="0"/>
            <a:ext cx="1288157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49435">
            <a:off x="4643550" y="3155913"/>
            <a:ext cx="2513457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1"/>
          <p:cNvSpPr/>
          <p:nvPr/>
        </p:nvSpPr>
        <p:spPr>
          <a:xfrm>
            <a:off x="-74429" y="0"/>
            <a:ext cx="8359936" cy="10287000"/>
          </a:xfrm>
          <a:prstGeom prst="rect">
            <a:avLst/>
          </a:prstGeom>
          <a:solidFill>
            <a:srgbClr val="0A3565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" name="Google Shape;271;p11"/>
          <p:cNvGrpSpPr/>
          <p:nvPr/>
        </p:nvGrpSpPr>
        <p:grpSpPr>
          <a:xfrm>
            <a:off x="8595506" y="4605900"/>
            <a:ext cx="9487717" cy="3506732"/>
            <a:chOff x="0" y="-57150"/>
            <a:chExt cx="12650289" cy="4675642"/>
          </a:xfrm>
        </p:grpSpPr>
        <p:sp>
          <p:nvSpPr>
            <p:cNvPr id="272" name="Google Shape;272;p11"/>
            <p:cNvSpPr txBox="1"/>
            <p:nvPr/>
          </p:nvSpPr>
          <p:spPr>
            <a:xfrm>
              <a:off x="0" y="1427194"/>
              <a:ext cx="12650289" cy="3191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62280" marR="0" lvl="1" indent="-231140" algn="l" rtl="0">
                <a:lnSpc>
                  <a:spcPct val="13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Arial"/>
                <a:buChar char="•"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Only 20% of candidates do this.</a:t>
              </a:r>
              <a:endParaRPr/>
            </a:p>
            <a:p>
              <a:pPr marL="462280" marR="0" lvl="1" indent="-231140" algn="l" rtl="0">
                <a:lnSpc>
                  <a:spcPct val="13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Arial"/>
                <a:buChar char="•"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Send a letter or email to each person who interviewed you.</a:t>
              </a:r>
              <a:endParaRPr/>
            </a:p>
            <a:p>
              <a:pPr marL="462280" marR="0" lvl="1" indent="-231140" algn="l" rtl="0">
                <a:lnSpc>
                  <a:spcPct val="13996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Arial"/>
                <a:buChar char="•"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Use this letter to add info you thought of later that will advance you as a candidate of choice.</a:t>
              </a:r>
              <a:endParaRPr/>
            </a:p>
          </p:txBody>
        </p:sp>
        <p:sp>
          <p:nvSpPr>
            <p:cNvPr id="273" name="Google Shape;273;p11"/>
            <p:cNvSpPr txBox="1"/>
            <p:nvPr/>
          </p:nvSpPr>
          <p:spPr>
            <a:xfrm>
              <a:off x="0" y="-57150"/>
              <a:ext cx="12650289" cy="1257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996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7AC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SEND A THANK YOU NOTE OR EMAIL TO THE INTERVIEWER/S TO THANK THEM FOR THEIR TIME</a:t>
              </a:r>
              <a:endParaRPr/>
            </a:p>
          </p:txBody>
        </p:sp>
      </p:grpSp>
      <p:pic>
        <p:nvPicPr>
          <p:cNvPr id="274" name="Google Shape;27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90741" y="332874"/>
            <a:ext cx="1748097" cy="1724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305" y="2056934"/>
            <a:ext cx="41148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1"/>
          <p:cNvSpPr txBox="1"/>
          <p:nvPr/>
        </p:nvSpPr>
        <p:spPr>
          <a:xfrm>
            <a:off x="9144000" y="2566271"/>
            <a:ext cx="8390729" cy="115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01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AFTER THE INTERVIEW</a:t>
            </a:r>
            <a:endParaRPr/>
          </a:p>
        </p:txBody>
      </p:sp>
      <p:sp>
        <p:nvSpPr>
          <p:cNvPr id="277" name="Google Shape;277;p11"/>
          <p:cNvSpPr txBox="1"/>
          <p:nvPr/>
        </p:nvSpPr>
        <p:spPr>
          <a:xfrm>
            <a:off x="215996" y="9701848"/>
            <a:ext cx="3093255" cy="46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59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POST-INTERVIEW</a:t>
            </a:r>
            <a:endParaRPr/>
          </a:p>
        </p:txBody>
      </p:sp>
      <p:sp>
        <p:nvSpPr>
          <p:cNvPr id="278" name="Google Shape;278;p11"/>
          <p:cNvSpPr txBox="1"/>
          <p:nvPr/>
        </p:nvSpPr>
        <p:spPr>
          <a:xfrm>
            <a:off x="878305" y="3336186"/>
            <a:ext cx="3358462" cy="147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44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Thank </a:t>
            </a:r>
            <a:endParaRPr/>
          </a:p>
          <a:p>
            <a:pPr marL="0" marR="0" lvl="0" indent="0" algn="ctr" rtl="0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44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you!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"/>
          <p:cNvSpPr/>
          <p:nvPr/>
        </p:nvSpPr>
        <p:spPr>
          <a:xfrm>
            <a:off x="-687304" y="-4687804"/>
            <a:ext cx="19301661" cy="15259050"/>
          </a:xfrm>
          <a:custGeom>
            <a:avLst/>
            <a:gdLst/>
            <a:ahLst/>
            <a:cxnLst/>
            <a:rect l="l" t="t" r="r" b="b"/>
            <a:pathLst>
              <a:path w="2917898" h="2306763" extrusionOk="0">
                <a:moveTo>
                  <a:pt x="0" y="0"/>
                </a:moveTo>
                <a:lnTo>
                  <a:pt x="2917898" y="0"/>
                </a:lnTo>
                <a:lnTo>
                  <a:pt x="2917898" y="2306763"/>
                </a:lnTo>
                <a:lnTo>
                  <a:pt x="0" y="2306763"/>
                </a:lnTo>
                <a:close/>
              </a:path>
            </a:pathLst>
          </a:custGeom>
          <a:solidFill>
            <a:srgbClr val="0A3565"/>
          </a:solidFill>
          <a:ln>
            <a:noFill/>
          </a:ln>
        </p:spPr>
      </p:sp>
      <p:pic>
        <p:nvPicPr>
          <p:cNvPr id="284" name="Google Shape;284;p12"/>
          <p:cNvPicPr preferRelativeResize="0"/>
          <p:nvPr/>
        </p:nvPicPr>
        <p:blipFill rotWithShape="1">
          <a:blip r:embed="rId4">
            <a:alphaModFix/>
          </a:blip>
          <a:srcRect l="14982" r="2525"/>
          <a:stretch/>
        </p:blipFill>
        <p:spPr>
          <a:xfrm>
            <a:off x="-2748004" y="-163930"/>
            <a:ext cx="11711530" cy="10647947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2"/>
          <p:cNvSpPr/>
          <p:nvPr/>
        </p:nvSpPr>
        <p:spPr>
          <a:xfrm>
            <a:off x="-470736" y="-163930"/>
            <a:ext cx="9614736" cy="10903618"/>
          </a:xfrm>
          <a:custGeom>
            <a:avLst/>
            <a:gdLst/>
            <a:ahLst/>
            <a:cxnLst/>
            <a:rect l="l" t="t" r="r" b="b"/>
            <a:pathLst>
              <a:path w="3252392" h="3688385" extrusionOk="0">
                <a:moveTo>
                  <a:pt x="0" y="0"/>
                </a:moveTo>
                <a:lnTo>
                  <a:pt x="3252392" y="0"/>
                </a:lnTo>
                <a:lnTo>
                  <a:pt x="3252392" y="3688385"/>
                </a:lnTo>
                <a:lnTo>
                  <a:pt x="0" y="3688385"/>
                </a:lnTo>
                <a:close/>
              </a:path>
            </a:pathLst>
          </a:custGeom>
          <a:solidFill>
            <a:srgbClr val="0A3565">
              <a:alpha val="40392"/>
            </a:srgbClr>
          </a:solidFill>
          <a:ln>
            <a:noFill/>
          </a:ln>
        </p:spPr>
      </p:sp>
      <p:sp>
        <p:nvSpPr>
          <p:cNvPr id="286" name="Google Shape;286;p12"/>
          <p:cNvSpPr txBox="1"/>
          <p:nvPr/>
        </p:nvSpPr>
        <p:spPr>
          <a:xfrm>
            <a:off x="9282804" y="3557933"/>
            <a:ext cx="9331553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Monday-Friday 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8:00am-5:00pm </a:t>
            </a:r>
            <a:endParaRPr/>
          </a:p>
        </p:txBody>
      </p:sp>
      <p:sp>
        <p:nvSpPr>
          <p:cNvPr id="287" name="Google Shape;287;p12"/>
          <p:cNvSpPr txBox="1"/>
          <p:nvPr/>
        </p:nvSpPr>
        <p:spPr>
          <a:xfrm>
            <a:off x="9282804" y="3017988"/>
            <a:ext cx="9331553" cy="54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EFFF8"/>
                </a:solidFill>
                <a:latin typeface="Montserrat"/>
                <a:ea typeface="Montserrat"/>
                <a:cs typeface="Montserrat"/>
                <a:sym typeface="Montserrat"/>
              </a:rPr>
              <a:t>OFFICE HOURS</a:t>
            </a:r>
            <a:endParaRPr/>
          </a:p>
        </p:txBody>
      </p:sp>
      <p:sp>
        <p:nvSpPr>
          <p:cNvPr id="288" name="Google Shape;288;p12"/>
          <p:cNvSpPr/>
          <p:nvPr/>
        </p:nvSpPr>
        <p:spPr>
          <a:xfrm>
            <a:off x="10863457" y="666249"/>
            <a:ext cx="6042861" cy="1457323"/>
          </a:xfrm>
          <a:custGeom>
            <a:avLst/>
            <a:gdLst/>
            <a:ahLst/>
            <a:cxnLst/>
            <a:rect l="l" t="t" r="r" b="b"/>
            <a:pathLst>
              <a:path w="2875845" h="693552" extrusionOk="0">
                <a:moveTo>
                  <a:pt x="0" y="0"/>
                </a:moveTo>
                <a:lnTo>
                  <a:pt x="2875845" y="0"/>
                </a:lnTo>
                <a:lnTo>
                  <a:pt x="2875845" y="693552"/>
                </a:lnTo>
                <a:lnTo>
                  <a:pt x="0" y="6935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9" name="Google Shape;289;p12"/>
          <p:cNvSpPr txBox="1"/>
          <p:nvPr/>
        </p:nvSpPr>
        <p:spPr>
          <a:xfrm>
            <a:off x="11345682" y="781642"/>
            <a:ext cx="5078410" cy="126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73" b="1" i="0" u="none" strike="noStrike" cap="none">
                <a:solidFill>
                  <a:srgbClr val="0A3565"/>
                </a:solidFill>
                <a:latin typeface="Oswald"/>
                <a:ea typeface="Oswald"/>
                <a:cs typeface="Oswald"/>
                <a:sym typeface="Oswald"/>
              </a:rPr>
              <a:t>MAKE AN ONLINE APPOINTMENT</a:t>
            </a:r>
            <a:endParaRPr/>
          </a:p>
        </p:txBody>
      </p:sp>
      <p:sp>
        <p:nvSpPr>
          <p:cNvPr id="290" name="Google Shape;290;p12"/>
          <p:cNvSpPr txBox="1"/>
          <p:nvPr/>
        </p:nvSpPr>
        <p:spPr>
          <a:xfrm>
            <a:off x="9282804" y="5735120"/>
            <a:ext cx="9331553" cy="54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EFFF8"/>
                </a:solidFill>
                <a:latin typeface="Montserrat"/>
                <a:ea typeface="Montserrat"/>
                <a:cs typeface="Montserrat"/>
                <a:sym typeface="Montserrat"/>
              </a:rPr>
              <a:t>DROP-IN HOURS</a:t>
            </a:r>
            <a:endParaRPr/>
          </a:p>
        </p:txBody>
      </p:sp>
      <p:sp>
        <p:nvSpPr>
          <p:cNvPr id="291" name="Google Shape;291;p12"/>
          <p:cNvSpPr txBox="1"/>
          <p:nvPr/>
        </p:nvSpPr>
        <p:spPr>
          <a:xfrm>
            <a:off x="9282804" y="6419443"/>
            <a:ext cx="9331553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Monday-Thursday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2:00pm-4:00pm</a:t>
            </a:r>
            <a:endParaRPr/>
          </a:p>
        </p:txBody>
      </p:sp>
      <p:sp>
        <p:nvSpPr>
          <p:cNvPr id="292" name="Google Shape;292;p12"/>
          <p:cNvSpPr txBox="1"/>
          <p:nvPr/>
        </p:nvSpPr>
        <p:spPr>
          <a:xfrm>
            <a:off x="9282804" y="8331935"/>
            <a:ext cx="9331553" cy="54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EFFF8"/>
                </a:solidFill>
                <a:latin typeface="Montserrat"/>
                <a:ea typeface="Montserrat"/>
                <a:cs typeface="Montserrat"/>
                <a:sym typeface="Montserrat"/>
              </a:rPr>
              <a:t>CONTACT INFORMATION</a:t>
            </a:r>
            <a:endParaRPr/>
          </a:p>
        </p:txBody>
      </p:sp>
      <p:sp>
        <p:nvSpPr>
          <p:cNvPr id="293" name="Google Shape;293;p12"/>
          <p:cNvSpPr txBox="1"/>
          <p:nvPr/>
        </p:nvSpPr>
        <p:spPr>
          <a:xfrm>
            <a:off x="9282804" y="8972550"/>
            <a:ext cx="9331553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Email: careercenter@csusb.edu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565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247" y="1330756"/>
            <a:ext cx="3571917" cy="830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95695" y="246227"/>
            <a:ext cx="4370899" cy="21690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p13"/>
          <p:cNvGrpSpPr/>
          <p:nvPr/>
        </p:nvGrpSpPr>
        <p:grpSpPr>
          <a:xfrm>
            <a:off x="4047175" y="2238997"/>
            <a:ext cx="13522500" cy="7650638"/>
            <a:chOff x="-343500" y="-1069208"/>
            <a:chExt cx="18030000" cy="14600453"/>
          </a:xfrm>
        </p:grpSpPr>
        <p:sp>
          <p:nvSpPr>
            <p:cNvPr id="301" name="Google Shape;301;p13"/>
            <p:cNvSpPr txBox="1"/>
            <p:nvPr/>
          </p:nvSpPr>
          <p:spPr>
            <a:xfrm>
              <a:off x="0" y="1255545"/>
              <a:ext cx="17686500" cy="1227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5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437" b="0" i="0" u="none" strike="noStrike" cap="none">
                  <a:solidFill>
                    <a:srgbClr val="FFFFFF"/>
                  </a:solidFill>
                  <a:latin typeface="Play"/>
                  <a:ea typeface="Play"/>
                  <a:cs typeface="Play"/>
                  <a:sym typeface="Play"/>
                </a:rPr>
                <a:t>Questions?</a:t>
              </a:r>
              <a:endParaRPr sz="19437" b="0" i="0" u="none" strike="noStrike" cap="non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endParaRPr>
            </a:p>
            <a:p>
              <a:pPr marL="0" marR="0" lvl="0" indent="0" algn="l" rtl="0">
                <a:lnSpc>
                  <a:spcPct val="115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437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  <p:sp>
          <p:nvSpPr>
            <p:cNvPr id="302" name="Google Shape;302;p13"/>
            <p:cNvSpPr txBox="1"/>
            <p:nvPr/>
          </p:nvSpPr>
          <p:spPr>
            <a:xfrm>
              <a:off x="-343500" y="-1069208"/>
              <a:ext cx="17686500" cy="152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206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Thank you for joining us!</a:t>
              </a:r>
              <a:endParaRPr/>
            </a:p>
          </p:txBody>
        </p:sp>
      </p:grpSp>
      <p:pic>
        <p:nvPicPr>
          <p:cNvPr id="303" name="Google Shape;30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4675" y="6475025"/>
            <a:ext cx="3162525" cy="31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565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/>
          <p:nvPr/>
        </p:nvSpPr>
        <p:spPr>
          <a:xfrm>
            <a:off x="-727622" y="338716"/>
            <a:ext cx="19743246" cy="96095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2"/>
          <p:cNvGrpSpPr/>
          <p:nvPr/>
        </p:nvGrpSpPr>
        <p:grpSpPr>
          <a:xfrm>
            <a:off x="1028700" y="1057275"/>
            <a:ext cx="9833359" cy="4668114"/>
            <a:chOff x="0" y="38100"/>
            <a:chExt cx="13111145" cy="6224152"/>
          </a:xfrm>
        </p:grpSpPr>
        <p:sp>
          <p:nvSpPr>
            <p:cNvPr id="104" name="Google Shape;104;p2"/>
            <p:cNvSpPr txBox="1"/>
            <p:nvPr/>
          </p:nvSpPr>
          <p:spPr>
            <a:xfrm>
              <a:off x="0" y="38100"/>
              <a:ext cx="13111145" cy="724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00" b="0" i="0" u="none" strike="noStrike" cap="none">
                  <a:solidFill>
                    <a:srgbClr val="007AC4"/>
                  </a:solidFill>
                  <a:latin typeface="Oswald"/>
                  <a:ea typeface="Oswald"/>
                  <a:cs typeface="Oswald"/>
                  <a:sym typeface="Oswald"/>
                </a:rPr>
                <a:t>SOMETHING TO REMEMBER:</a:t>
              </a:r>
              <a:endParaRPr/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0" y="1020327"/>
              <a:ext cx="13054467" cy="5241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906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00" b="1" i="0" u="none" strike="noStrike" cap="none">
                  <a:solidFill>
                    <a:srgbClr val="0A356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All of our dreams can come true-</a:t>
              </a:r>
              <a:endParaRPr/>
            </a:p>
            <a:p>
              <a:pPr marL="0" marR="0" lvl="0" indent="0" algn="l" rtl="0">
                <a:lnSpc>
                  <a:spcPct val="11998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50" b="1" i="0" u="none" strike="noStrike" cap="none">
                  <a:solidFill>
                    <a:srgbClr val="0A356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if we have the courage to pursue them.</a:t>
              </a:r>
              <a:endParaRPr/>
            </a:p>
          </p:txBody>
        </p:sp>
      </p:grp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57672" y="7229030"/>
            <a:ext cx="2601628" cy="2029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39563" y="693510"/>
            <a:ext cx="2203474" cy="217317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028700" y="8786495"/>
            <a:ext cx="9833359" cy="471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A3565"/>
                </a:solidFill>
                <a:latin typeface="Montserrat"/>
                <a:ea typeface="Montserrat"/>
                <a:cs typeface="Montserrat"/>
                <a:sym typeface="Montserrat"/>
              </a:rPr>
              <a:t>- WALT DISNEY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/>
          <p:nvPr/>
        </p:nvSpPr>
        <p:spPr>
          <a:xfrm>
            <a:off x="-675921" y="3009900"/>
            <a:ext cx="19639843" cy="6523468"/>
          </a:xfrm>
          <a:prstGeom prst="rect">
            <a:avLst/>
          </a:prstGeom>
          <a:solidFill>
            <a:srgbClr val="0A35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-675921" y="5009218"/>
            <a:ext cx="18963922" cy="276306"/>
          </a:xfrm>
          <a:prstGeom prst="rect">
            <a:avLst/>
          </a:prstGeom>
          <a:solidFill>
            <a:srgbClr val="007A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2300955" y="3923989"/>
            <a:ext cx="2507123" cy="2287242"/>
          </a:xfrm>
          <a:prstGeom prst="rect">
            <a:avLst/>
          </a:prstGeom>
          <a:solidFill>
            <a:srgbClr val="007A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7890439" y="3865597"/>
            <a:ext cx="2507123" cy="2287242"/>
          </a:xfrm>
          <a:prstGeom prst="rect">
            <a:avLst/>
          </a:prstGeom>
          <a:solidFill>
            <a:srgbClr val="007A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"/>
          <p:cNvSpPr/>
          <p:nvPr/>
        </p:nvSpPr>
        <p:spPr>
          <a:xfrm>
            <a:off x="13479923" y="3923368"/>
            <a:ext cx="2507123" cy="2287242"/>
          </a:xfrm>
          <a:prstGeom prst="rect">
            <a:avLst/>
          </a:prstGeom>
          <a:solidFill>
            <a:srgbClr val="007A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1867325" y="904875"/>
            <a:ext cx="1455335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007AC4"/>
                </a:solidFill>
                <a:latin typeface="Oswald"/>
                <a:ea typeface="Oswald"/>
                <a:cs typeface="Oswald"/>
                <a:sym typeface="Oswald"/>
              </a:rPr>
              <a:t>THE INTERVIEW PROCESS </a:t>
            </a:r>
            <a:endParaRPr/>
          </a:p>
        </p:txBody>
      </p:sp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49431" y="229967"/>
            <a:ext cx="1619737" cy="1597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02649" y="3923989"/>
            <a:ext cx="2303735" cy="230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2795" y="4331199"/>
            <a:ext cx="2242410" cy="1471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568655" y="3820443"/>
            <a:ext cx="2493094" cy="24930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3"/>
          <p:cNvGrpSpPr/>
          <p:nvPr/>
        </p:nvGrpSpPr>
        <p:grpSpPr>
          <a:xfrm>
            <a:off x="2219237" y="6548259"/>
            <a:ext cx="2670559" cy="1929673"/>
            <a:chOff x="0" y="-76200"/>
            <a:chExt cx="3560745" cy="2572898"/>
          </a:xfrm>
        </p:grpSpPr>
        <p:sp>
          <p:nvSpPr>
            <p:cNvPr id="124" name="Google Shape;124;p3"/>
            <p:cNvSpPr txBox="1"/>
            <p:nvPr/>
          </p:nvSpPr>
          <p:spPr>
            <a:xfrm>
              <a:off x="33609" y="1701043"/>
              <a:ext cx="3493528" cy="795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 txBox="1"/>
            <p:nvPr/>
          </p:nvSpPr>
          <p:spPr>
            <a:xfrm>
              <a:off x="0" y="-76200"/>
              <a:ext cx="3560745" cy="1656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>
                  <a:solidFill>
                    <a:srgbClr val="FEFFF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PRE-INTERVIEW</a:t>
              </a:r>
              <a:endParaRPr/>
            </a:p>
          </p:txBody>
        </p:sp>
      </p:grpSp>
      <p:grpSp>
        <p:nvGrpSpPr>
          <p:cNvPr id="126" name="Google Shape;126;p3"/>
          <p:cNvGrpSpPr/>
          <p:nvPr/>
        </p:nvGrpSpPr>
        <p:grpSpPr>
          <a:xfrm>
            <a:off x="7890439" y="6867347"/>
            <a:ext cx="2670559" cy="1291498"/>
            <a:chOff x="0" y="-76200"/>
            <a:chExt cx="3560745" cy="1721998"/>
          </a:xfrm>
        </p:grpSpPr>
        <p:sp>
          <p:nvSpPr>
            <p:cNvPr id="127" name="Google Shape;127;p3"/>
            <p:cNvSpPr txBox="1"/>
            <p:nvPr/>
          </p:nvSpPr>
          <p:spPr>
            <a:xfrm>
              <a:off x="33609" y="850143"/>
              <a:ext cx="3493528" cy="795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0" y="-76200"/>
              <a:ext cx="3560745" cy="805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>
                  <a:solidFill>
                    <a:srgbClr val="FEFFF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INTERVIEW</a:t>
              </a:r>
              <a:endParaRPr/>
            </a:p>
          </p:txBody>
        </p:sp>
      </p:grpSp>
      <p:grpSp>
        <p:nvGrpSpPr>
          <p:cNvPr id="129" name="Google Shape;129;p3"/>
          <p:cNvGrpSpPr/>
          <p:nvPr/>
        </p:nvGrpSpPr>
        <p:grpSpPr>
          <a:xfrm>
            <a:off x="13479923" y="6548259"/>
            <a:ext cx="2670559" cy="1929673"/>
            <a:chOff x="0" y="-76200"/>
            <a:chExt cx="3560745" cy="2572898"/>
          </a:xfrm>
        </p:grpSpPr>
        <p:sp>
          <p:nvSpPr>
            <p:cNvPr id="130" name="Google Shape;130;p3"/>
            <p:cNvSpPr txBox="1"/>
            <p:nvPr/>
          </p:nvSpPr>
          <p:spPr>
            <a:xfrm>
              <a:off x="33609" y="1701043"/>
              <a:ext cx="3493528" cy="795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0" y="-76200"/>
              <a:ext cx="3560745" cy="1656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>
                  <a:solidFill>
                    <a:srgbClr val="FEFFF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POST-INTERVIEW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 l="3872" r="1906" b="8718"/>
          <a:stretch/>
        </p:blipFill>
        <p:spPr>
          <a:xfrm>
            <a:off x="204710" y="2618317"/>
            <a:ext cx="8274657" cy="6491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 rotWithShape="1">
          <a:blip r:embed="rId4">
            <a:alphaModFix/>
          </a:blip>
          <a:srcRect l="2654" t="1231" r="2728" b="1232"/>
          <a:stretch/>
        </p:blipFill>
        <p:spPr>
          <a:xfrm>
            <a:off x="0" y="1028700"/>
            <a:ext cx="8274657" cy="170761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/>
          <p:nvPr/>
        </p:nvSpPr>
        <p:spPr>
          <a:xfrm>
            <a:off x="8274657" y="-338617"/>
            <a:ext cx="10641993" cy="11157758"/>
          </a:xfrm>
          <a:prstGeom prst="rect">
            <a:avLst/>
          </a:prstGeom>
          <a:solidFill>
            <a:srgbClr val="0A35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" name="Google Shape;139;p4"/>
          <p:cNvGrpSpPr/>
          <p:nvPr/>
        </p:nvGrpSpPr>
        <p:grpSpPr>
          <a:xfrm>
            <a:off x="9098219" y="3018194"/>
            <a:ext cx="8161081" cy="6689014"/>
            <a:chOff x="0" y="-57150"/>
            <a:chExt cx="10881442" cy="8918685"/>
          </a:xfrm>
        </p:grpSpPr>
        <p:sp>
          <p:nvSpPr>
            <p:cNvPr id="140" name="Google Shape;140;p4"/>
            <p:cNvSpPr txBox="1"/>
            <p:nvPr/>
          </p:nvSpPr>
          <p:spPr>
            <a:xfrm>
              <a:off x="0" y="793944"/>
              <a:ext cx="10881442" cy="152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369566" marR="0" lvl="1" indent="-184783" algn="l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38"/>
                <a:buFont typeface="Arial"/>
                <a:buChar char="•"/>
              </a:pPr>
              <a:r>
                <a:rPr lang="en-US" sz="2238" b="0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Origins-founding principles &amp; mission and vision of the company</a:t>
              </a:r>
              <a:endParaRPr/>
            </a:p>
            <a:p>
              <a:pPr marL="369566" marR="0" lvl="1" indent="-184783" algn="l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38"/>
                <a:buFont typeface="Arial"/>
                <a:buChar char="•"/>
              </a:pPr>
              <a:r>
                <a:rPr lang="en-US" sz="2238" b="0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How well is the company doing financially? </a:t>
              </a:r>
              <a:endParaRPr/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0" y="-57150"/>
              <a:ext cx="10881442" cy="619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48" b="0" i="0" u="none" strike="noStrike" cap="none">
                  <a:solidFill>
                    <a:srgbClr val="FEFFF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HISTORICAL AND FINANCIAL BACKGROUND</a:t>
              </a:r>
              <a:endParaRPr/>
            </a:p>
          </p:txBody>
        </p:sp>
        <p:sp>
          <p:nvSpPr>
            <p:cNvPr id="142" name="Google Shape;142;p4"/>
            <p:cNvSpPr txBox="1"/>
            <p:nvPr/>
          </p:nvSpPr>
          <p:spPr>
            <a:xfrm>
              <a:off x="0" y="3808081"/>
              <a:ext cx="10881442" cy="1005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369566" marR="0" lvl="1" indent="-184783" algn="l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38"/>
                <a:buFont typeface="Arial"/>
                <a:buChar char="•"/>
              </a:pPr>
              <a:r>
                <a:rPr lang="en-US" sz="2238" b="0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How well is the company doing in its respective industry?</a:t>
              </a:r>
              <a:endParaRPr/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0" y="2956987"/>
              <a:ext cx="10881442" cy="619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48" b="0" i="0" u="none" strike="noStrike" cap="none">
                  <a:solidFill>
                    <a:srgbClr val="FEFFF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MACRO (THE BIG PICTURE)</a:t>
              </a:r>
              <a:endParaRPr/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0" y="6305343"/>
              <a:ext cx="10881442" cy="2556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369566" marR="0" lvl="1" indent="-184783" algn="l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38"/>
                <a:buFont typeface="Arial"/>
                <a:buChar char="•"/>
              </a:pPr>
              <a:r>
                <a:rPr lang="en-US" sz="2238" b="0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What is it like working for the company?</a:t>
              </a:r>
              <a:endParaRPr/>
            </a:p>
            <a:p>
              <a:pPr marL="369566" marR="0" lvl="1" indent="-184783" algn="l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38"/>
                <a:buFont typeface="Arial"/>
                <a:buChar char="•"/>
              </a:pPr>
              <a:r>
                <a:rPr lang="en-US" sz="2238" b="0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Number of employees </a:t>
              </a:r>
              <a:endParaRPr/>
            </a:p>
            <a:p>
              <a:pPr marL="369566" marR="0" lvl="1" indent="-184783" algn="l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38"/>
                <a:buFont typeface="Arial"/>
                <a:buChar char="•"/>
              </a:pPr>
              <a:r>
                <a:rPr lang="en-US" sz="2238" b="0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Employee rating </a:t>
              </a:r>
              <a:endParaRPr/>
            </a:p>
            <a:p>
              <a:pPr marL="739131" marR="0" lvl="2" indent="-246377" algn="l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38"/>
                <a:buFont typeface="Arial"/>
                <a:buChar char="⚬"/>
              </a:pPr>
              <a:r>
                <a:rPr lang="en-US" sz="2238" b="0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Glassdoor </a:t>
              </a:r>
              <a:endParaRPr/>
            </a:p>
            <a:p>
              <a:pPr marL="739131" marR="0" lvl="2" indent="-246377" algn="l" rtl="0">
                <a:lnSpc>
                  <a:spcPct val="139991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38"/>
                <a:buFont typeface="Arial"/>
                <a:buChar char="⚬"/>
              </a:pPr>
              <a:r>
                <a:rPr lang="en-US" sz="2238" b="0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Indeed</a:t>
              </a:r>
              <a:endParaRPr/>
            </a:p>
          </p:txBody>
        </p:sp>
        <p:sp>
          <p:nvSpPr>
            <p:cNvPr id="145" name="Google Shape;145;p4"/>
            <p:cNvSpPr txBox="1"/>
            <p:nvPr/>
          </p:nvSpPr>
          <p:spPr>
            <a:xfrm>
              <a:off x="0" y="5454248"/>
              <a:ext cx="10881442" cy="619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48" b="0" i="0" u="none" strike="noStrike" cap="none">
                  <a:solidFill>
                    <a:srgbClr val="FEFFF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MICRO (MORE SPECIFIC)</a:t>
              </a:r>
              <a:endParaRPr/>
            </a:p>
          </p:txBody>
        </p:sp>
      </p:grpSp>
      <p:pic>
        <p:nvPicPr>
          <p:cNvPr id="146" name="Google Shape;14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85252" y="166670"/>
            <a:ext cx="1748097" cy="172406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"/>
          <p:cNvSpPr txBox="1"/>
          <p:nvPr/>
        </p:nvSpPr>
        <p:spPr>
          <a:xfrm>
            <a:off x="10037629" y="1101090"/>
            <a:ext cx="6347623" cy="1426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09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RESEARCH</a:t>
            </a:r>
            <a:endParaRPr/>
          </a:p>
        </p:txBody>
      </p:sp>
      <p:sp>
        <p:nvSpPr>
          <p:cNvPr id="148" name="Google Shape;148;p4"/>
          <p:cNvSpPr txBox="1"/>
          <p:nvPr/>
        </p:nvSpPr>
        <p:spPr>
          <a:xfrm>
            <a:off x="215996" y="9711875"/>
            <a:ext cx="3093255" cy="46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59" b="0" i="0" u="none" strike="noStrike" cap="none">
                <a:solidFill>
                  <a:srgbClr val="007AC4"/>
                </a:solidFill>
                <a:latin typeface="Oswald"/>
                <a:ea typeface="Oswald"/>
                <a:cs typeface="Oswald"/>
                <a:sym typeface="Oswald"/>
              </a:rPr>
              <a:t>PRE-INTERVIEW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565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/>
          <p:nvPr/>
        </p:nvSpPr>
        <p:spPr>
          <a:xfrm>
            <a:off x="8285507" y="1800225"/>
            <a:ext cx="9320407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PREPARATION</a:t>
            </a:r>
            <a:endParaRPr/>
          </a:p>
        </p:txBody>
      </p:sp>
      <p:pic>
        <p:nvPicPr>
          <p:cNvPr id="154" name="Google Shape;15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0741" y="332874"/>
            <a:ext cx="1748097" cy="1724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/>
          <p:cNvPicPr preferRelativeResize="0"/>
          <p:nvPr/>
        </p:nvPicPr>
        <p:blipFill rotWithShape="1">
          <a:blip r:embed="rId4">
            <a:alphaModFix/>
          </a:blip>
          <a:srcRect l="11178" r="17548"/>
          <a:stretch/>
        </p:blipFill>
        <p:spPr>
          <a:xfrm>
            <a:off x="-3068053" y="0"/>
            <a:ext cx="11353560" cy="1061987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/>
          <p:nvPr/>
        </p:nvSpPr>
        <p:spPr>
          <a:xfrm>
            <a:off x="0" y="0"/>
            <a:ext cx="8285507" cy="10287000"/>
          </a:xfrm>
          <a:prstGeom prst="rect">
            <a:avLst/>
          </a:prstGeom>
          <a:solidFill>
            <a:srgbClr val="0A3565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" name="Google Shape;157;p5"/>
          <p:cNvGrpSpPr/>
          <p:nvPr/>
        </p:nvGrpSpPr>
        <p:grpSpPr>
          <a:xfrm>
            <a:off x="8619563" y="3490676"/>
            <a:ext cx="9487717" cy="5980377"/>
            <a:chOff x="0" y="-47625"/>
            <a:chExt cx="12650289" cy="7973835"/>
          </a:xfrm>
        </p:grpSpPr>
        <p:sp>
          <p:nvSpPr>
            <p:cNvPr id="158" name="Google Shape;158;p5"/>
            <p:cNvSpPr txBox="1"/>
            <p:nvPr/>
          </p:nvSpPr>
          <p:spPr>
            <a:xfrm>
              <a:off x="0" y="760867"/>
              <a:ext cx="12650289" cy="581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0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Google Meet, Zoom, Microsoft Teams, etc. </a:t>
              </a:r>
              <a:endParaRPr/>
            </a:p>
          </p:txBody>
        </p:sp>
        <p:sp>
          <p:nvSpPr>
            <p:cNvPr id="159" name="Google Shape;159;p5"/>
            <p:cNvSpPr txBox="1"/>
            <p:nvPr/>
          </p:nvSpPr>
          <p:spPr>
            <a:xfrm>
              <a:off x="0" y="-47625"/>
              <a:ext cx="12650289" cy="581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0" i="0" u="none" strike="noStrike" cap="none">
                  <a:solidFill>
                    <a:srgbClr val="007AC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FAMILIARIZE YOURSELF WITH VIDEO CHAT PLATFORMS</a:t>
              </a:r>
              <a:endParaRPr/>
            </a:p>
          </p:txBody>
        </p:sp>
        <p:sp>
          <p:nvSpPr>
            <p:cNvPr id="160" name="Google Shape;160;p5"/>
            <p:cNvSpPr txBox="1"/>
            <p:nvPr/>
          </p:nvSpPr>
          <p:spPr>
            <a:xfrm>
              <a:off x="0" y="2808002"/>
              <a:ext cx="12650289" cy="18264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0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Test your technology the day before. You may consider doing a test run with a friend so they can provide feedback about the quality of your video and sound.</a:t>
              </a:r>
              <a:endParaRPr/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0" y="1971358"/>
              <a:ext cx="12650289" cy="610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996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7AC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PREPARE YOUR TECHNOLOGY </a:t>
              </a:r>
              <a:endParaRPr/>
            </a:p>
          </p:txBody>
        </p:sp>
        <p:sp>
          <p:nvSpPr>
            <p:cNvPr id="162" name="Google Shape;162;p5"/>
            <p:cNvSpPr txBox="1"/>
            <p:nvPr/>
          </p:nvSpPr>
          <p:spPr>
            <a:xfrm>
              <a:off x="0" y="6099738"/>
              <a:ext cx="12650289" cy="18264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0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Add a professional virtual background if your computer allows.</a:t>
              </a:r>
              <a:endParaRPr/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0" i="0" u="none" strike="noStrike" cap="none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 If not, tidy your space or choose a blank wall.</a:t>
              </a:r>
              <a:endParaRPr/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0" y="5263094"/>
              <a:ext cx="12650289" cy="610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996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7AC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PREPARE YOUR BACKGROUND</a:t>
              </a:r>
              <a:endParaRPr/>
            </a:p>
          </p:txBody>
        </p:sp>
      </p:grpSp>
      <p:sp>
        <p:nvSpPr>
          <p:cNvPr id="164" name="Google Shape;164;p5"/>
          <p:cNvSpPr txBox="1"/>
          <p:nvPr/>
        </p:nvSpPr>
        <p:spPr>
          <a:xfrm>
            <a:off x="215996" y="9701848"/>
            <a:ext cx="3093255" cy="46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59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PRE-INTERVIEW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565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6"/>
          <p:cNvPicPr preferRelativeResize="0"/>
          <p:nvPr/>
        </p:nvPicPr>
        <p:blipFill rotWithShape="1">
          <a:blip r:embed="rId3">
            <a:alphaModFix/>
          </a:blip>
          <a:srcRect l="25550" r="37777"/>
          <a:stretch/>
        </p:blipFill>
        <p:spPr>
          <a:xfrm>
            <a:off x="-1867618" y="0"/>
            <a:ext cx="6842676" cy="12455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"/>
          <p:cNvPicPr preferRelativeResize="0"/>
          <p:nvPr/>
        </p:nvPicPr>
        <p:blipFill rotWithShape="1">
          <a:blip r:embed="rId4">
            <a:alphaModFix/>
          </a:blip>
          <a:srcRect l="7911" r="55938"/>
          <a:stretch/>
        </p:blipFill>
        <p:spPr>
          <a:xfrm>
            <a:off x="12248147" y="-120552"/>
            <a:ext cx="6741972" cy="1243321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"/>
          <p:cNvSpPr/>
          <p:nvPr/>
        </p:nvSpPr>
        <p:spPr>
          <a:xfrm>
            <a:off x="-965789" y="0"/>
            <a:ext cx="27179338" cy="16127130"/>
          </a:xfrm>
          <a:prstGeom prst="rect">
            <a:avLst/>
          </a:prstGeom>
          <a:solidFill>
            <a:srgbClr val="0A3565">
              <a:alpha val="4431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"/>
          <p:cNvSpPr txBox="1"/>
          <p:nvPr/>
        </p:nvSpPr>
        <p:spPr>
          <a:xfrm>
            <a:off x="362380" y="9595569"/>
            <a:ext cx="3093255" cy="46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59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PRE-INTERVIEW</a:t>
            </a:r>
            <a:endParaRPr/>
          </a:p>
        </p:txBody>
      </p:sp>
      <p:sp>
        <p:nvSpPr>
          <p:cNvPr id="173" name="Google Shape;173;p6"/>
          <p:cNvSpPr txBox="1"/>
          <p:nvPr/>
        </p:nvSpPr>
        <p:spPr>
          <a:xfrm>
            <a:off x="4219071" y="160648"/>
            <a:ext cx="9031711" cy="166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FIRST IMPRESSION 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SKILLS: </a:t>
            </a:r>
            <a:endParaRPr/>
          </a:p>
        </p:txBody>
      </p:sp>
      <p:sp>
        <p:nvSpPr>
          <p:cNvPr id="174" name="Google Shape;174;p6"/>
          <p:cNvSpPr txBox="1"/>
          <p:nvPr/>
        </p:nvSpPr>
        <p:spPr>
          <a:xfrm>
            <a:off x="4459702" y="1931350"/>
            <a:ext cx="9031711" cy="82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Dress for Success!</a:t>
            </a:r>
            <a:endParaRPr/>
          </a:p>
        </p:txBody>
      </p:sp>
      <p:sp>
        <p:nvSpPr>
          <p:cNvPr id="175" name="Google Shape;175;p6"/>
          <p:cNvSpPr txBox="1"/>
          <p:nvPr/>
        </p:nvSpPr>
        <p:spPr>
          <a:xfrm>
            <a:off x="5256882" y="8956788"/>
            <a:ext cx="7366997" cy="115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9566" marR="0" lvl="1" indent="-184783" algn="l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38"/>
              <a:buFont typeface="Arial"/>
              <a:buChar char="•"/>
            </a:pPr>
            <a:r>
              <a:rPr lang="en-US" sz="2238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Dark Blue </a:t>
            </a:r>
            <a:endParaRPr/>
          </a:p>
          <a:p>
            <a:pPr marL="369566" marR="0" lvl="1" indent="-184783" algn="l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38"/>
              <a:buFont typeface="Arial"/>
              <a:buChar char="•"/>
            </a:pPr>
            <a:r>
              <a:rPr lang="en-US" sz="2238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Black </a:t>
            </a:r>
            <a:endParaRPr/>
          </a:p>
          <a:p>
            <a:pPr marL="369566" marR="0" lvl="1" indent="-184783" algn="l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38"/>
              <a:buFont typeface="Arial"/>
              <a:buChar char="•"/>
            </a:pPr>
            <a:r>
              <a:rPr lang="en-US" sz="2238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Gray</a:t>
            </a:r>
            <a:endParaRPr/>
          </a:p>
        </p:txBody>
      </p:sp>
      <p:sp>
        <p:nvSpPr>
          <p:cNvPr id="176" name="Google Shape;176;p6"/>
          <p:cNvSpPr txBox="1"/>
          <p:nvPr/>
        </p:nvSpPr>
        <p:spPr>
          <a:xfrm>
            <a:off x="4975058" y="8256871"/>
            <a:ext cx="7366997" cy="47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48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COLOR</a:t>
            </a:r>
            <a:endParaRPr/>
          </a:p>
        </p:txBody>
      </p:sp>
      <p:sp>
        <p:nvSpPr>
          <p:cNvPr id="177" name="Google Shape;177;p6"/>
          <p:cNvSpPr txBox="1"/>
          <p:nvPr/>
        </p:nvSpPr>
        <p:spPr>
          <a:xfrm>
            <a:off x="5256882" y="6179982"/>
            <a:ext cx="7366997" cy="76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9566" marR="0" lvl="1" indent="-184783" algn="l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38"/>
              <a:buFont typeface="Arial"/>
              <a:buChar char="•"/>
            </a:pPr>
            <a:r>
              <a:rPr lang="en-US" sz="2238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Shirts and attire should be modest</a:t>
            </a:r>
            <a:endParaRPr/>
          </a:p>
          <a:p>
            <a:pPr marL="369566" marR="0" lvl="1" indent="-184783" algn="l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38"/>
              <a:buFont typeface="Arial"/>
              <a:buChar char="•"/>
            </a:pPr>
            <a:r>
              <a:rPr lang="en-US" sz="2238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 slits in the front of skirts/dresses</a:t>
            </a:r>
            <a:endParaRPr/>
          </a:p>
        </p:txBody>
      </p:sp>
      <p:sp>
        <p:nvSpPr>
          <p:cNvPr id="178" name="Google Shape;178;p6"/>
          <p:cNvSpPr txBox="1"/>
          <p:nvPr/>
        </p:nvSpPr>
        <p:spPr>
          <a:xfrm>
            <a:off x="5051428" y="5617006"/>
            <a:ext cx="7366997" cy="47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48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CUT</a:t>
            </a:r>
            <a:endParaRPr/>
          </a:p>
        </p:txBody>
      </p:sp>
      <p:sp>
        <p:nvSpPr>
          <p:cNvPr id="179" name="Google Shape;179;p6"/>
          <p:cNvSpPr txBox="1"/>
          <p:nvPr/>
        </p:nvSpPr>
        <p:spPr>
          <a:xfrm>
            <a:off x="5256882" y="7729988"/>
            <a:ext cx="7366997" cy="37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9566" marR="0" lvl="1" indent="-184783" algn="l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38"/>
              <a:buFont typeface="Arial"/>
              <a:buChar char="•"/>
            </a:pPr>
            <a:r>
              <a:rPr lang="en-US" sz="2238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Minimal print to solid (no print) is best</a:t>
            </a:r>
            <a:endParaRPr/>
          </a:p>
        </p:txBody>
      </p:sp>
      <p:sp>
        <p:nvSpPr>
          <p:cNvPr id="180" name="Google Shape;180;p6"/>
          <p:cNvSpPr txBox="1"/>
          <p:nvPr/>
        </p:nvSpPr>
        <p:spPr>
          <a:xfrm>
            <a:off x="4975058" y="7094830"/>
            <a:ext cx="7366997" cy="47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48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PRINT</a:t>
            </a:r>
            <a:endParaRPr/>
          </a:p>
        </p:txBody>
      </p:sp>
      <p:sp>
        <p:nvSpPr>
          <p:cNvPr id="181" name="Google Shape;181;p6"/>
          <p:cNvSpPr txBox="1"/>
          <p:nvPr/>
        </p:nvSpPr>
        <p:spPr>
          <a:xfrm>
            <a:off x="5086605" y="3462684"/>
            <a:ext cx="7366997" cy="47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48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REASONS</a:t>
            </a:r>
            <a:endParaRPr/>
          </a:p>
        </p:txBody>
      </p:sp>
      <p:sp>
        <p:nvSpPr>
          <p:cNvPr id="182" name="Google Shape;182;p6"/>
          <p:cNvSpPr txBox="1"/>
          <p:nvPr/>
        </p:nvSpPr>
        <p:spPr>
          <a:xfrm>
            <a:off x="5256882" y="4135408"/>
            <a:ext cx="6956088" cy="115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9566" marR="0" lvl="1" indent="-184783" algn="l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38"/>
              <a:buFont typeface="Arial"/>
              <a:buChar char="•"/>
            </a:pPr>
            <a:r>
              <a:rPr lang="en-US" sz="2238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More presentable and professional.</a:t>
            </a:r>
            <a:endParaRPr/>
          </a:p>
          <a:p>
            <a:pPr marL="369566" marR="0" lvl="1" indent="-184783" algn="l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38"/>
              <a:buFont typeface="Arial"/>
              <a:buChar char="•"/>
            </a:pPr>
            <a:r>
              <a:rPr lang="en-US" sz="2238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When you are dressed your best, you tend to feel more confident. </a:t>
            </a:r>
            <a:endParaRPr/>
          </a:p>
        </p:txBody>
      </p:sp>
      <p:pic>
        <p:nvPicPr>
          <p:cNvPr id="183" name="Google Shape;18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85252" y="58153"/>
            <a:ext cx="1748097" cy="1724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565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/>
          <p:nvPr/>
        </p:nvSpPr>
        <p:spPr>
          <a:xfrm>
            <a:off x="-675921" y="2857500"/>
            <a:ext cx="19639843" cy="68663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"/>
          <p:cNvSpPr/>
          <p:nvPr/>
        </p:nvSpPr>
        <p:spPr>
          <a:xfrm>
            <a:off x="1028700" y="3488596"/>
            <a:ext cx="3747028" cy="5989187"/>
          </a:xfrm>
          <a:custGeom>
            <a:avLst/>
            <a:gdLst/>
            <a:ahLst/>
            <a:cxnLst/>
            <a:rect l="l" t="t" r="r" b="b"/>
            <a:pathLst>
              <a:path w="2347644" h="3752435" extrusionOk="0">
                <a:moveTo>
                  <a:pt x="0" y="0"/>
                </a:moveTo>
                <a:lnTo>
                  <a:pt x="0" y="3752435"/>
                </a:lnTo>
                <a:lnTo>
                  <a:pt x="2347644" y="3752435"/>
                </a:lnTo>
                <a:lnTo>
                  <a:pt x="2347644" y="0"/>
                </a:lnTo>
                <a:lnTo>
                  <a:pt x="0" y="0"/>
                </a:lnTo>
                <a:close/>
                <a:moveTo>
                  <a:pt x="2286684" y="3691475"/>
                </a:moveTo>
                <a:lnTo>
                  <a:pt x="59690" y="3691475"/>
                </a:lnTo>
                <a:lnTo>
                  <a:pt x="59690" y="59690"/>
                </a:lnTo>
                <a:lnTo>
                  <a:pt x="2286684" y="59690"/>
                </a:lnTo>
                <a:lnTo>
                  <a:pt x="2286684" y="3691475"/>
                </a:lnTo>
                <a:close/>
              </a:path>
            </a:pathLst>
          </a:custGeom>
          <a:solidFill>
            <a:srgbClr val="0A3565"/>
          </a:solidFill>
          <a:ln>
            <a:noFill/>
          </a:ln>
        </p:spPr>
      </p:sp>
      <p:sp>
        <p:nvSpPr>
          <p:cNvPr id="190" name="Google Shape;190;p7"/>
          <p:cNvSpPr/>
          <p:nvPr/>
        </p:nvSpPr>
        <p:spPr>
          <a:xfrm>
            <a:off x="1028700" y="3488596"/>
            <a:ext cx="3740150" cy="1466850"/>
          </a:xfrm>
          <a:prstGeom prst="rect">
            <a:avLst/>
          </a:prstGeom>
          <a:solidFill>
            <a:srgbClr val="0A35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"/>
          <p:cNvSpPr/>
          <p:nvPr/>
        </p:nvSpPr>
        <p:spPr>
          <a:xfrm>
            <a:off x="13512272" y="3488596"/>
            <a:ext cx="3747028" cy="5989187"/>
          </a:xfrm>
          <a:custGeom>
            <a:avLst/>
            <a:gdLst/>
            <a:ahLst/>
            <a:cxnLst/>
            <a:rect l="l" t="t" r="r" b="b"/>
            <a:pathLst>
              <a:path w="2347644" h="3752435" extrusionOk="0">
                <a:moveTo>
                  <a:pt x="0" y="0"/>
                </a:moveTo>
                <a:lnTo>
                  <a:pt x="0" y="3752435"/>
                </a:lnTo>
                <a:lnTo>
                  <a:pt x="2347644" y="3752435"/>
                </a:lnTo>
                <a:lnTo>
                  <a:pt x="2347644" y="0"/>
                </a:lnTo>
                <a:lnTo>
                  <a:pt x="0" y="0"/>
                </a:lnTo>
                <a:close/>
                <a:moveTo>
                  <a:pt x="2286684" y="3691475"/>
                </a:moveTo>
                <a:lnTo>
                  <a:pt x="59690" y="3691475"/>
                </a:lnTo>
                <a:lnTo>
                  <a:pt x="59690" y="59690"/>
                </a:lnTo>
                <a:lnTo>
                  <a:pt x="2286684" y="59690"/>
                </a:lnTo>
                <a:lnTo>
                  <a:pt x="2286684" y="3691475"/>
                </a:lnTo>
                <a:close/>
              </a:path>
            </a:pathLst>
          </a:custGeom>
          <a:solidFill>
            <a:srgbClr val="0A3565"/>
          </a:solidFill>
          <a:ln>
            <a:noFill/>
          </a:ln>
        </p:spPr>
      </p:sp>
      <p:sp>
        <p:nvSpPr>
          <p:cNvPr id="192" name="Google Shape;192;p7"/>
          <p:cNvSpPr/>
          <p:nvPr/>
        </p:nvSpPr>
        <p:spPr>
          <a:xfrm>
            <a:off x="5206472" y="3488596"/>
            <a:ext cx="3747028" cy="5989187"/>
          </a:xfrm>
          <a:custGeom>
            <a:avLst/>
            <a:gdLst/>
            <a:ahLst/>
            <a:cxnLst/>
            <a:rect l="l" t="t" r="r" b="b"/>
            <a:pathLst>
              <a:path w="2347644" h="3752435" extrusionOk="0">
                <a:moveTo>
                  <a:pt x="0" y="0"/>
                </a:moveTo>
                <a:lnTo>
                  <a:pt x="0" y="3752435"/>
                </a:lnTo>
                <a:lnTo>
                  <a:pt x="2347644" y="3752435"/>
                </a:lnTo>
                <a:lnTo>
                  <a:pt x="2347644" y="0"/>
                </a:lnTo>
                <a:lnTo>
                  <a:pt x="0" y="0"/>
                </a:lnTo>
                <a:close/>
                <a:moveTo>
                  <a:pt x="2286684" y="3691475"/>
                </a:moveTo>
                <a:lnTo>
                  <a:pt x="59690" y="3691475"/>
                </a:lnTo>
                <a:lnTo>
                  <a:pt x="59690" y="59690"/>
                </a:lnTo>
                <a:lnTo>
                  <a:pt x="2286684" y="59690"/>
                </a:lnTo>
                <a:lnTo>
                  <a:pt x="2286684" y="3691475"/>
                </a:lnTo>
                <a:close/>
              </a:path>
            </a:pathLst>
          </a:custGeom>
          <a:solidFill>
            <a:srgbClr val="0A3565"/>
          </a:solidFill>
          <a:ln>
            <a:noFill/>
          </a:ln>
        </p:spPr>
      </p:sp>
      <p:sp>
        <p:nvSpPr>
          <p:cNvPr id="193" name="Google Shape;193;p7"/>
          <p:cNvSpPr/>
          <p:nvPr/>
        </p:nvSpPr>
        <p:spPr>
          <a:xfrm>
            <a:off x="9372600" y="3488596"/>
            <a:ext cx="3747028" cy="5989187"/>
          </a:xfrm>
          <a:custGeom>
            <a:avLst/>
            <a:gdLst/>
            <a:ahLst/>
            <a:cxnLst/>
            <a:rect l="l" t="t" r="r" b="b"/>
            <a:pathLst>
              <a:path w="2347644" h="3752435" extrusionOk="0">
                <a:moveTo>
                  <a:pt x="0" y="0"/>
                </a:moveTo>
                <a:lnTo>
                  <a:pt x="0" y="3752435"/>
                </a:lnTo>
                <a:lnTo>
                  <a:pt x="2347644" y="3752435"/>
                </a:lnTo>
                <a:lnTo>
                  <a:pt x="2347644" y="0"/>
                </a:lnTo>
                <a:lnTo>
                  <a:pt x="0" y="0"/>
                </a:lnTo>
                <a:close/>
                <a:moveTo>
                  <a:pt x="2286684" y="3691475"/>
                </a:moveTo>
                <a:lnTo>
                  <a:pt x="59690" y="3691475"/>
                </a:lnTo>
                <a:lnTo>
                  <a:pt x="59690" y="59690"/>
                </a:lnTo>
                <a:lnTo>
                  <a:pt x="2286684" y="59690"/>
                </a:lnTo>
                <a:lnTo>
                  <a:pt x="2286684" y="3691475"/>
                </a:lnTo>
                <a:close/>
              </a:path>
            </a:pathLst>
          </a:custGeom>
          <a:solidFill>
            <a:srgbClr val="0A3565"/>
          </a:solidFill>
          <a:ln>
            <a:noFill/>
          </a:ln>
        </p:spPr>
      </p:sp>
      <p:sp>
        <p:nvSpPr>
          <p:cNvPr id="194" name="Google Shape;194;p7"/>
          <p:cNvSpPr txBox="1"/>
          <p:nvPr/>
        </p:nvSpPr>
        <p:spPr>
          <a:xfrm>
            <a:off x="-2097863" y="356937"/>
            <a:ext cx="21635857" cy="2329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>
                <a:solidFill>
                  <a:srgbClr val="FEFFF8"/>
                </a:solidFill>
                <a:latin typeface="Montserrat"/>
                <a:ea typeface="Montserrat"/>
                <a:cs typeface="Montserrat"/>
                <a:sym typeface="Montserrat"/>
              </a:rPr>
              <a:t>How to Answer the </a:t>
            </a:r>
            <a:endParaRPr/>
          </a:p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0" i="0" u="none" strike="noStrike" cap="none">
                <a:solidFill>
                  <a:srgbClr val="FEFFF8"/>
                </a:solidFill>
                <a:latin typeface="Montserrat"/>
                <a:ea typeface="Montserrat"/>
                <a:cs typeface="Montserrat"/>
                <a:sym typeface="Montserrat"/>
              </a:rPr>
              <a:t>"TELL ME ABOUT YOURSELF" </a:t>
            </a:r>
            <a:endParaRPr/>
          </a:p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>
                <a:solidFill>
                  <a:srgbClr val="FEFFF8"/>
                </a:solidFill>
                <a:latin typeface="Montserrat"/>
                <a:ea typeface="Montserrat"/>
                <a:cs typeface="Montserrat"/>
                <a:sym typeface="Montserrat"/>
              </a:rPr>
              <a:t>Question</a:t>
            </a:r>
            <a:endParaRPr/>
          </a:p>
        </p:txBody>
      </p:sp>
      <p:sp>
        <p:nvSpPr>
          <p:cNvPr id="195" name="Google Shape;195;p7"/>
          <p:cNvSpPr txBox="1"/>
          <p:nvPr/>
        </p:nvSpPr>
        <p:spPr>
          <a:xfrm>
            <a:off x="1262135" y="3957226"/>
            <a:ext cx="3280159" cy="47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EDUCATION</a:t>
            </a:r>
            <a:endParaRPr/>
          </a:p>
        </p:txBody>
      </p:sp>
      <p:sp>
        <p:nvSpPr>
          <p:cNvPr id="196" name="Google Shape;196;p7"/>
          <p:cNvSpPr/>
          <p:nvPr/>
        </p:nvSpPr>
        <p:spPr>
          <a:xfrm>
            <a:off x="5206472" y="3488596"/>
            <a:ext cx="3740150" cy="1466850"/>
          </a:xfrm>
          <a:prstGeom prst="rect">
            <a:avLst/>
          </a:prstGeom>
          <a:solidFill>
            <a:srgbClr val="0A35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"/>
          <p:cNvSpPr txBox="1"/>
          <p:nvPr/>
        </p:nvSpPr>
        <p:spPr>
          <a:xfrm>
            <a:off x="5439906" y="3714338"/>
            <a:ext cx="3280159" cy="95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WORK EXPERIENCE</a:t>
            </a:r>
            <a:endParaRPr/>
          </a:p>
        </p:txBody>
      </p:sp>
      <p:sp>
        <p:nvSpPr>
          <p:cNvPr id="198" name="Google Shape;198;p7"/>
          <p:cNvSpPr/>
          <p:nvPr/>
        </p:nvSpPr>
        <p:spPr>
          <a:xfrm>
            <a:off x="9372600" y="3488596"/>
            <a:ext cx="3740150" cy="1466850"/>
          </a:xfrm>
          <a:prstGeom prst="rect">
            <a:avLst/>
          </a:prstGeom>
          <a:solidFill>
            <a:srgbClr val="0A35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"/>
          <p:cNvSpPr txBox="1"/>
          <p:nvPr/>
        </p:nvSpPr>
        <p:spPr>
          <a:xfrm>
            <a:off x="9606035" y="3957226"/>
            <a:ext cx="3280159" cy="47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KEY STRENGTHS</a:t>
            </a:r>
            <a:endParaRPr/>
          </a:p>
        </p:txBody>
      </p:sp>
      <p:sp>
        <p:nvSpPr>
          <p:cNvPr id="200" name="Google Shape;200;p7"/>
          <p:cNvSpPr/>
          <p:nvPr/>
        </p:nvSpPr>
        <p:spPr>
          <a:xfrm>
            <a:off x="13512272" y="3488596"/>
            <a:ext cx="3740150" cy="1466850"/>
          </a:xfrm>
          <a:prstGeom prst="rect">
            <a:avLst/>
          </a:prstGeom>
          <a:solidFill>
            <a:srgbClr val="0A35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 txBox="1"/>
          <p:nvPr/>
        </p:nvSpPr>
        <p:spPr>
          <a:xfrm>
            <a:off x="13745706" y="3957226"/>
            <a:ext cx="3280159" cy="47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FUTURE</a:t>
            </a:r>
            <a:endParaRPr/>
          </a:p>
        </p:txBody>
      </p:sp>
      <p:sp>
        <p:nvSpPr>
          <p:cNvPr id="202" name="Google Shape;202;p7"/>
          <p:cNvSpPr txBox="1"/>
          <p:nvPr/>
        </p:nvSpPr>
        <p:spPr>
          <a:xfrm>
            <a:off x="1178394" y="5029200"/>
            <a:ext cx="3440762" cy="425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09562" marR="0" lvl="1" indent="-154780" algn="l" rtl="0">
              <a:lnSpc>
                <a:spcPct val="179578"/>
              </a:lnSpc>
              <a:spcBef>
                <a:spcPts val="0"/>
              </a:spcBef>
              <a:spcAft>
                <a:spcPts val="0"/>
              </a:spcAft>
              <a:buClr>
                <a:srgbClr val="0A3565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rgbClr val="0A356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Begin with your year in school, major (and minor), and how you became interested in the field.</a:t>
            </a:r>
            <a:endParaRPr/>
          </a:p>
          <a:p>
            <a:pPr marL="309562" marR="0" lvl="1" indent="-154780" algn="l" rtl="0">
              <a:lnSpc>
                <a:spcPct val="179578"/>
              </a:lnSpc>
              <a:spcBef>
                <a:spcPts val="0"/>
              </a:spcBef>
              <a:spcAft>
                <a:spcPts val="0"/>
              </a:spcAft>
              <a:buClr>
                <a:srgbClr val="0A3565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rgbClr val="0A356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Skills you have learned through school projects.</a:t>
            </a:r>
            <a:endParaRPr/>
          </a:p>
          <a:p>
            <a:pPr marL="309562" marR="0" lvl="1" indent="-154780" algn="l" rtl="0">
              <a:lnSpc>
                <a:spcPct val="179578"/>
              </a:lnSpc>
              <a:spcBef>
                <a:spcPts val="0"/>
              </a:spcBef>
              <a:spcAft>
                <a:spcPts val="0"/>
              </a:spcAft>
              <a:buClr>
                <a:srgbClr val="0A3565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rgbClr val="0A356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Mention on campus membership/s and organizations (especially if in a leadership position).</a:t>
            </a:r>
            <a:endParaRPr/>
          </a:p>
        </p:txBody>
      </p:sp>
      <p:pic>
        <p:nvPicPr>
          <p:cNvPr id="203" name="Google Shape;20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4805" y="356937"/>
            <a:ext cx="1748097" cy="172406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7"/>
          <p:cNvSpPr txBox="1"/>
          <p:nvPr/>
        </p:nvSpPr>
        <p:spPr>
          <a:xfrm>
            <a:off x="5359605" y="5029200"/>
            <a:ext cx="3440762" cy="425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09562" marR="0" lvl="1" indent="-154780" algn="l" rtl="0">
              <a:lnSpc>
                <a:spcPct val="179578"/>
              </a:lnSpc>
              <a:spcBef>
                <a:spcPts val="0"/>
              </a:spcBef>
              <a:spcAft>
                <a:spcPts val="0"/>
              </a:spcAft>
              <a:buClr>
                <a:srgbClr val="0A3565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rgbClr val="0A356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Discuss your current position, if you are currently working.</a:t>
            </a:r>
            <a:endParaRPr/>
          </a:p>
          <a:p>
            <a:pPr marL="309562" marR="0" lvl="1" indent="-154780" algn="l" rtl="0">
              <a:lnSpc>
                <a:spcPct val="179578"/>
              </a:lnSpc>
              <a:spcBef>
                <a:spcPts val="0"/>
              </a:spcBef>
              <a:spcAft>
                <a:spcPts val="0"/>
              </a:spcAft>
              <a:buClr>
                <a:srgbClr val="0A3565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rgbClr val="0A356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Mention past jobs.</a:t>
            </a:r>
            <a:endParaRPr/>
          </a:p>
          <a:p>
            <a:pPr marL="309562" marR="0" lvl="1" indent="-154780" algn="l" rtl="0">
              <a:lnSpc>
                <a:spcPct val="179578"/>
              </a:lnSpc>
              <a:spcBef>
                <a:spcPts val="0"/>
              </a:spcBef>
              <a:spcAft>
                <a:spcPts val="0"/>
              </a:spcAft>
              <a:buClr>
                <a:srgbClr val="0A3565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rgbClr val="0A356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Focus on transferable skills that would be valuable to employers in the field, professional accomplishments, or recognition you received.</a:t>
            </a:r>
            <a:endParaRPr/>
          </a:p>
        </p:txBody>
      </p:sp>
      <p:sp>
        <p:nvSpPr>
          <p:cNvPr id="205" name="Google Shape;205;p7"/>
          <p:cNvSpPr txBox="1"/>
          <p:nvPr/>
        </p:nvSpPr>
        <p:spPr>
          <a:xfrm>
            <a:off x="9522294" y="5243512"/>
            <a:ext cx="3440762" cy="253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09562" marR="0" lvl="1" indent="-154780" algn="l" rtl="0">
              <a:lnSpc>
                <a:spcPct val="179578"/>
              </a:lnSpc>
              <a:spcBef>
                <a:spcPts val="0"/>
              </a:spcBef>
              <a:spcAft>
                <a:spcPts val="0"/>
              </a:spcAft>
              <a:buClr>
                <a:srgbClr val="0A3565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rgbClr val="0A356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Based on your research of the organization, mention two key strengths of yours that match the requirements of the organization. </a:t>
            </a:r>
            <a:endParaRPr/>
          </a:p>
        </p:txBody>
      </p:sp>
      <p:sp>
        <p:nvSpPr>
          <p:cNvPr id="206" name="Google Shape;206;p7"/>
          <p:cNvSpPr txBox="1"/>
          <p:nvPr/>
        </p:nvSpPr>
        <p:spPr>
          <a:xfrm>
            <a:off x="13648091" y="5243512"/>
            <a:ext cx="3440762" cy="382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09562" marR="0" lvl="1" indent="-154780" algn="l" rtl="0">
              <a:lnSpc>
                <a:spcPct val="179578"/>
              </a:lnSpc>
              <a:spcBef>
                <a:spcPts val="0"/>
              </a:spcBef>
              <a:spcAft>
                <a:spcPts val="0"/>
              </a:spcAft>
              <a:buClr>
                <a:srgbClr val="0A3565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rgbClr val="0A356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End with why you are interested in working for the organization.  </a:t>
            </a:r>
            <a:endParaRPr/>
          </a:p>
          <a:p>
            <a:pPr marL="309562" marR="0" lvl="1" indent="-154780" algn="l" rtl="0">
              <a:lnSpc>
                <a:spcPct val="179578"/>
              </a:lnSpc>
              <a:spcBef>
                <a:spcPts val="0"/>
              </a:spcBef>
              <a:spcAft>
                <a:spcPts val="0"/>
              </a:spcAft>
              <a:buClr>
                <a:srgbClr val="0A3565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rgbClr val="0A356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State that you look forward to learning more about how you might be able to contribute your skills, talents, and experience in the future.</a:t>
            </a:r>
            <a:endParaRPr/>
          </a:p>
        </p:txBody>
      </p:sp>
      <p:sp>
        <p:nvSpPr>
          <p:cNvPr id="207" name="Google Shape;207;p7"/>
          <p:cNvSpPr txBox="1"/>
          <p:nvPr/>
        </p:nvSpPr>
        <p:spPr>
          <a:xfrm>
            <a:off x="-517928" y="9761968"/>
            <a:ext cx="3093255" cy="46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59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INTERVIEW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565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/>
          <p:nvPr/>
        </p:nvSpPr>
        <p:spPr>
          <a:xfrm>
            <a:off x="7738221" y="397085"/>
            <a:ext cx="12458995" cy="96095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 l="10581" r="24681"/>
          <a:stretch/>
        </p:blipFill>
        <p:spPr>
          <a:xfrm>
            <a:off x="-3037941" y="-151681"/>
            <a:ext cx="10174582" cy="1043868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8"/>
          <p:cNvSpPr/>
          <p:nvPr/>
        </p:nvSpPr>
        <p:spPr>
          <a:xfrm>
            <a:off x="-1986714" y="-165719"/>
            <a:ext cx="9291799" cy="10735176"/>
          </a:xfrm>
          <a:custGeom>
            <a:avLst/>
            <a:gdLst/>
            <a:ahLst/>
            <a:cxnLst/>
            <a:rect l="l" t="t" r="r" b="b"/>
            <a:pathLst>
              <a:path w="3143152" h="3631405" extrusionOk="0">
                <a:moveTo>
                  <a:pt x="0" y="0"/>
                </a:moveTo>
                <a:lnTo>
                  <a:pt x="3143152" y="0"/>
                </a:lnTo>
                <a:lnTo>
                  <a:pt x="3143152" y="3631405"/>
                </a:lnTo>
                <a:lnTo>
                  <a:pt x="0" y="3631405"/>
                </a:lnTo>
                <a:close/>
              </a:path>
            </a:pathLst>
          </a:custGeom>
          <a:solidFill>
            <a:srgbClr val="0A3565">
              <a:alpha val="54509"/>
            </a:srgbClr>
          </a:solidFill>
          <a:ln>
            <a:noFill/>
          </a:ln>
        </p:spPr>
      </p:sp>
      <p:sp>
        <p:nvSpPr>
          <p:cNvPr id="215" name="Google Shape;215;p8"/>
          <p:cNvSpPr txBox="1"/>
          <p:nvPr/>
        </p:nvSpPr>
        <p:spPr>
          <a:xfrm>
            <a:off x="9144000" y="1602509"/>
            <a:ext cx="7136642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>
                <a:solidFill>
                  <a:srgbClr val="0A3565"/>
                </a:solidFill>
                <a:latin typeface="Oswald"/>
                <a:ea typeface="Oswald"/>
                <a:cs typeface="Oswald"/>
                <a:sym typeface="Oswald"/>
              </a:rPr>
              <a:t>The CARR Technique</a:t>
            </a:r>
            <a:endParaRPr/>
          </a:p>
        </p:txBody>
      </p:sp>
      <p:sp>
        <p:nvSpPr>
          <p:cNvPr id="216" name="Google Shape;216;p8"/>
          <p:cNvSpPr txBox="1"/>
          <p:nvPr/>
        </p:nvSpPr>
        <p:spPr>
          <a:xfrm>
            <a:off x="8801796" y="3494934"/>
            <a:ext cx="9331553" cy="1125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3220" marR="0" lvl="1" indent="-181610" algn="l" rtl="0">
              <a:lnSpc>
                <a:spcPct val="139954"/>
              </a:lnSpc>
              <a:spcBef>
                <a:spcPts val="0"/>
              </a:spcBef>
              <a:spcAft>
                <a:spcPts val="0"/>
              </a:spcAft>
              <a:buClr>
                <a:srgbClr val="52584D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2584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Describe a specific event or situation.</a:t>
            </a:r>
            <a:endParaRPr/>
          </a:p>
          <a:p>
            <a:pPr marL="363220" marR="0" lvl="1" indent="-181610" algn="l" rtl="0">
              <a:lnSpc>
                <a:spcPct val="139954"/>
              </a:lnSpc>
              <a:spcBef>
                <a:spcPts val="0"/>
              </a:spcBef>
              <a:spcAft>
                <a:spcPts val="0"/>
              </a:spcAft>
              <a:buClr>
                <a:srgbClr val="52584D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2584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Give enough detail &amp; context for the interviewer to understand.</a:t>
            </a:r>
            <a:endParaRPr/>
          </a:p>
          <a:p>
            <a:pPr marL="363220" marR="0" lvl="1" indent="-181610" algn="l" rtl="0">
              <a:lnSpc>
                <a:spcPct val="139954"/>
              </a:lnSpc>
              <a:spcBef>
                <a:spcPts val="0"/>
              </a:spcBef>
              <a:spcAft>
                <a:spcPts val="0"/>
              </a:spcAft>
              <a:buClr>
                <a:srgbClr val="52584D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2584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Draw from campus, work, or community experiences</a:t>
            </a:r>
            <a:endParaRPr/>
          </a:p>
        </p:txBody>
      </p:sp>
      <p:sp>
        <p:nvSpPr>
          <p:cNvPr id="217" name="Google Shape;217;p8"/>
          <p:cNvSpPr txBox="1"/>
          <p:nvPr/>
        </p:nvSpPr>
        <p:spPr>
          <a:xfrm>
            <a:off x="8279514" y="2812234"/>
            <a:ext cx="9331553" cy="471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A3565"/>
                </a:solidFill>
                <a:latin typeface="Montserrat"/>
                <a:ea typeface="Montserrat"/>
                <a:cs typeface="Montserrat"/>
                <a:sym typeface="Montserrat"/>
              </a:rPr>
              <a:t>CONTEXT</a:t>
            </a:r>
            <a:endParaRPr/>
          </a:p>
        </p:txBody>
      </p:sp>
      <p:sp>
        <p:nvSpPr>
          <p:cNvPr id="218" name="Google Shape;218;p8"/>
          <p:cNvSpPr txBox="1"/>
          <p:nvPr/>
        </p:nvSpPr>
        <p:spPr>
          <a:xfrm>
            <a:off x="8801796" y="5522361"/>
            <a:ext cx="9331553" cy="74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3220" marR="0" lvl="1" indent="-181610" algn="l" rtl="0">
              <a:lnSpc>
                <a:spcPct val="139954"/>
              </a:lnSpc>
              <a:spcBef>
                <a:spcPts val="0"/>
              </a:spcBef>
              <a:spcAft>
                <a:spcPts val="0"/>
              </a:spcAft>
              <a:buClr>
                <a:srgbClr val="52584D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2584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Describe the action that you took to address the situation.</a:t>
            </a:r>
            <a:endParaRPr/>
          </a:p>
          <a:p>
            <a:pPr marL="363220" marR="0" lvl="1" indent="-181610" algn="l" rtl="0">
              <a:lnSpc>
                <a:spcPct val="139954"/>
              </a:lnSpc>
              <a:spcBef>
                <a:spcPts val="0"/>
              </a:spcBef>
              <a:spcAft>
                <a:spcPts val="0"/>
              </a:spcAft>
              <a:buClr>
                <a:srgbClr val="52584D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2584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If you are describing a group project, focus on your role.</a:t>
            </a:r>
            <a:endParaRPr/>
          </a:p>
        </p:txBody>
      </p:sp>
      <p:sp>
        <p:nvSpPr>
          <p:cNvPr id="219" name="Google Shape;219;p8"/>
          <p:cNvSpPr txBox="1"/>
          <p:nvPr/>
        </p:nvSpPr>
        <p:spPr>
          <a:xfrm>
            <a:off x="8279514" y="4879022"/>
            <a:ext cx="9331553" cy="471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A3565"/>
                </a:solidFill>
                <a:latin typeface="Montserrat"/>
                <a:ea typeface="Montserrat"/>
                <a:cs typeface="Montserrat"/>
                <a:sym typeface="Montserrat"/>
              </a:rPr>
              <a:t>ACTION</a:t>
            </a:r>
            <a:endParaRPr/>
          </a:p>
        </p:txBody>
      </p:sp>
      <p:sp>
        <p:nvSpPr>
          <p:cNvPr id="220" name="Google Shape;220;p8"/>
          <p:cNvSpPr txBox="1"/>
          <p:nvPr/>
        </p:nvSpPr>
        <p:spPr>
          <a:xfrm>
            <a:off x="8801796" y="7187291"/>
            <a:ext cx="9331553" cy="74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3220" marR="0" lvl="1" indent="-181610" algn="l" rtl="0">
              <a:lnSpc>
                <a:spcPct val="139954"/>
              </a:lnSpc>
              <a:spcBef>
                <a:spcPts val="0"/>
              </a:spcBef>
              <a:spcAft>
                <a:spcPts val="0"/>
              </a:spcAft>
              <a:buClr>
                <a:srgbClr val="52584D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2584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What did you accomplish?</a:t>
            </a:r>
            <a:endParaRPr/>
          </a:p>
          <a:p>
            <a:pPr marL="363220" marR="0" lvl="1" indent="-181610" algn="l" rtl="0">
              <a:lnSpc>
                <a:spcPct val="139954"/>
              </a:lnSpc>
              <a:spcBef>
                <a:spcPts val="0"/>
              </a:spcBef>
              <a:spcAft>
                <a:spcPts val="0"/>
              </a:spcAft>
              <a:buClr>
                <a:srgbClr val="52584D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2584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If not success, what did you learn?</a:t>
            </a:r>
            <a:endParaRPr/>
          </a:p>
        </p:txBody>
      </p:sp>
      <p:sp>
        <p:nvSpPr>
          <p:cNvPr id="221" name="Google Shape;221;p8"/>
          <p:cNvSpPr txBox="1"/>
          <p:nvPr/>
        </p:nvSpPr>
        <p:spPr>
          <a:xfrm>
            <a:off x="8279514" y="6531251"/>
            <a:ext cx="9331553" cy="471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A3565"/>
                </a:solidFill>
                <a:latin typeface="Montserrat"/>
                <a:ea typeface="Montserrat"/>
                <a:cs typeface="Montserrat"/>
                <a:sym typeface="Montserrat"/>
              </a:rPr>
              <a:t>RESULT</a:t>
            </a:r>
            <a:endParaRPr/>
          </a:p>
        </p:txBody>
      </p:sp>
      <p:sp>
        <p:nvSpPr>
          <p:cNvPr id="222" name="Google Shape;222;p8"/>
          <p:cNvSpPr txBox="1"/>
          <p:nvPr/>
        </p:nvSpPr>
        <p:spPr>
          <a:xfrm>
            <a:off x="8279514" y="8323813"/>
            <a:ext cx="9331553" cy="471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A3565"/>
                </a:solidFill>
                <a:latin typeface="Montserrat"/>
                <a:ea typeface="Montserrat"/>
                <a:cs typeface="Montserrat"/>
                <a:sym typeface="Montserrat"/>
              </a:rPr>
              <a:t>RELATE</a:t>
            </a:r>
            <a:endParaRPr/>
          </a:p>
        </p:txBody>
      </p:sp>
      <p:sp>
        <p:nvSpPr>
          <p:cNvPr id="223" name="Google Shape;223;p8"/>
          <p:cNvSpPr txBox="1"/>
          <p:nvPr/>
        </p:nvSpPr>
        <p:spPr>
          <a:xfrm>
            <a:off x="8801796" y="9057640"/>
            <a:ext cx="9331553" cy="36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3220" marR="0" lvl="1" indent="-181610" algn="l" rtl="0">
              <a:lnSpc>
                <a:spcPct val="139954"/>
              </a:lnSpc>
              <a:spcBef>
                <a:spcPts val="0"/>
              </a:spcBef>
              <a:spcAft>
                <a:spcPts val="0"/>
              </a:spcAft>
              <a:buClr>
                <a:srgbClr val="52584D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2584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How does this relate to the position you're applying for?</a:t>
            </a:r>
            <a:endParaRPr/>
          </a:p>
        </p:txBody>
      </p:sp>
      <p:sp>
        <p:nvSpPr>
          <p:cNvPr id="224" name="Google Shape;224;p8"/>
          <p:cNvSpPr txBox="1"/>
          <p:nvPr/>
        </p:nvSpPr>
        <p:spPr>
          <a:xfrm>
            <a:off x="-517928" y="9790866"/>
            <a:ext cx="3093255" cy="46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59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INTERVIEW</a:t>
            </a:r>
            <a:endParaRPr/>
          </a:p>
        </p:txBody>
      </p:sp>
      <p:pic>
        <p:nvPicPr>
          <p:cNvPr id="225" name="Google Shape;22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13611" y="468593"/>
            <a:ext cx="1619737" cy="1597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"/>
          <p:cNvSpPr/>
          <p:nvPr/>
        </p:nvSpPr>
        <p:spPr>
          <a:xfrm>
            <a:off x="0" y="-440976"/>
            <a:ext cx="9728948" cy="10960279"/>
          </a:xfrm>
          <a:prstGeom prst="rect">
            <a:avLst/>
          </a:prstGeom>
          <a:solidFill>
            <a:srgbClr val="0A35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1" name="Google Shape;23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3213" y="1676672"/>
            <a:ext cx="11756571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9"/>
          <p:cNvSpPr txBox="1"/>
          <p:nvPr/>
        </p:nvSpPr>
        <p:spPr>
          <a:xfrm>
            <a:off x="1334350" y="504072"/>
            <a:ext cx="7809650" cy="2034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ASKING THE RIGHT QUESTIONS</a:t>
            </a:r>
            <a:endParaRPr/>
          </a:p>
        </p:txBody>
      </p:sp>
      <p:sp>
        <p:nvSpPr>
          <p:cNvPr id="233" name="Google Shape;233;p9"/>
          <p:cNvSpPr txBox="1"/>
          <p:nvPr/>
        </p:nvSpPr>
        <p:spPr>
          <a:xfrm>
            <a:off x="356412" y="3214036"/>
            <a:ext cx="10008030" cy="45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7AC4"/>
                </a:solidFill>
                <a:latin typeface="Oswald"/>
                <a:ea typeface="Oswald"/>
                <a:cs typeface="Oswald"/>
                <a:sym typeface="Oswald"/>
              </a:rPr>
              <a:t>The interview is a two-way communication process </a:t>
            </a:r>
            <a:endParaRPr/>
          </a:p>
        </p:txBody>
      </p:sp>
      <p:sp>
        <p:nvSpPr>
          <p:cNvPr id="234" name="Google Shape;234;p9"/>
          <p:cNvSpPr txBox="1"/>
          <p:nvPr/>
        </p:nvSpPr>
        <p:spPr>
          <a:xfrm>
            <a:off x="696857" y="4036306"/>
            <a:ext cx="8447143" cy="74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75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Asking meaningful questions will demonstrate that your interest extends beyond seeking employment. </a:t>
            </a:r>
            <a:endParaRPr/>
          </a:p>
        </p:txBody>
      </p:sp>
      <p:pic>
        <p:nvPicPr>
          <p:cNvPr id="235" name="Google Shape;235;p9"/>
          <p:cNvPicPr preferRelativeResize="0"/>
          <p:nvPr/>
        </p:nvPicPr>
        <p:blipFill rotWithShape="1">
          <a:blip r:embed="rId4">
            <a:alphaModFix/>
          </a:blip>
          <a:srcRect l="1414" r="1414"/>
          <a:stretch/>
        </p:blipFill>
        <p:spPr>
          <a:xfrm>
            <a:off x="12652572" y="2077049"/>
            <a:ext cx="5635428" cy="425296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9"/>
          <p:cNvSpPr txBox="1"/>
          <p:nvPr/>
        </p:nvSpPr>
        <p:spPr>
          <a:xfrm>
            <a:off x="356412" y="5331732"/>
            <a:ext cx="10008030" cy="45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7AC4"/>
                </a:solidFill>
                <a:latin typeface="Oswald"/>
                <a:ea typeface="Oswald"/>
                <a:cs typeface="Oswald"/>
                <a:sym typeface="Oswald"/>
              </a:rPr>
              <a:t>What types of questions should you ask? </a:t>
            </a:r>
            <a:endParaRPr/>
          </a:p>
        </p:txBody>
      </p:sp>
      <p:sp>
        <p:nvSpPr>
          <p:cNvPr id="237" name="Google Shape;237;p9"/>
          <p:cNvSpPr txBox="1"/>
          <p:nvPr/>
        </p:nvSpPr>
        <p:spPr>
          <a:xfrm>
            <a:off x="-517928" y="9690485"/>
            <a:ext cx="3093255" cy="46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59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INTERVIEW</a:t>
            </a:r>
            <a:endParaRPr/>
          </a:p>
        </p:txBody>
      </p:sp>
      <p:sp>
        <p:nvSpPr>
          <p:cNvPr id="238" name="Google Shape;238;p9"/>
          <p:cNvSpPr txBox="1"/>
          <p:nvPr/>
        </p:nvSpPr>
        <p:spPr>
          <a:xfrm>
            <a:off x="696857" y="6291912"/>
            <a:ext cx="8447143" cy="226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75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Please describe an average day on the job?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75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75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What is the next step in the hiring process?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75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75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If you freeze, ask questions about what you would like to know about the job</a:t>
            </a:r>
            <a:endParaRPr/>
          </a:p>
        </p:txBody>
      </p:sp>
      <p:pic>
        <p:nvPicPr>
          <p:cNvPr id="239" name="Google Shape;23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49431" y="129393"/>
            <a:ext cx="1619737" cy="1597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718</Words>
  <Application>Microsoft Macintosh PowerPoint</Application>
  <PresentationFormat>Custom</PresentationFormat>
  <Paragraphs>124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Roboto</vt:lpstr>
      <vt:lpstr>Oswald</vt:lpstr>
      <vt:lpstr>Play</vt:lpstr>
      <vt:lpstr>Calibri</vt:lpstr>
      <vt:lpstr>Montserrat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created xsi:type="dcterms:W3CDTF">2006-08-16T00:00:00Z</dcterms:created>
  <dcterms:modified xsi:type="dcterms:W3CDTF">2021-07-13T19:59:44Z</dcterms:modified>
</cp:coreProperties>
</file>