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8" r:id="rId6"/>
    <p:sldId id="275" r:id="rId7"/>
    <p:sldId id="262" r:id="rId8"/>
    <p:sldId id="257" r:id="rId9"/>
    <p:sldId id="260" r:id="rId10"/>
    <p:sldId id="261" r:id="rId11"/>
    <p:sldId id="264" r:id="rId12"/>
    <p:sldId id="265" r:id="rId13"/>
    <p:sldId id="279" r:id="rId14"/>
    <p:sldId id="280" r:id="rId15"/>
    <p:sldId id="281" r:id="rId16"/>
    <p:sldId id="273" r:id="rId17"/>
    <p:sldId id="274" r:id="rId18"/>
    <p:sldId id="282" r:id="rId19"/>
    <p:sldId id="283"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AEC9C-0F56-42ED-9972-1B92D64099E8}" type="datetimeFigureOut">
              <a:rPr lang="en-US" smtClean="0"/>
              <a:t>4/30/2020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5FD79-4106-4CD3-B100-1A699574F1FB}" type="slidenum">
              <a:rPr lang="en-US" smtClean="0"/>
              <a:t>‹#›</a:t>
            </a:fld>
            <a:endParaRPr lang="en-US" dirty="0"/>
          </a:p>
        </p:txBody>
      </p:sp>
    </p:spTree>
    <p:extLst>
      <p:ext uri="{BB962C8B-B14F-4D97-AF65-F5344CB8AC3E}">
        <p14:creationId xmlns:p14="http://schemas.microsoft.com/office/powerpoint/2010/main" val="380816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3564-0CF9-401E-B89D-32D5BB7DA3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6C210-C89F-4FF2-884C-15A40C98E1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84CB24-2BD3-4BDF-8718-7234E3B7D972}"/>
              </a:ext>
            </a:extLst>
          </p:cNvPr>
          <p:cNvSpPr>
            <a:spLocks noGrp="1"/>
          </p:cNvSpPr>
          <p:nvPr>
            <p:ph type="dt" sz="half" idx="10"/>
          </p:nvPr>
        </p:nvSpPr>
        <p:spPr/>
        <p:txBody>
          <a:bodyPr/>
          <a:lstStyle/>
          <a:p>
            <a:fld id="{E7036DE0-6CBB-4020-8148-8ECC46982968}" type="datetime1">
              <a:rPr lang="en-US" smtClean="0"/>
              <a:t>4/30/2020</a:t>
            </a:fld>
            <a:endParaRPr lang="en-US" dirty="0"/>
          </a:p>
        </p:txBody>
      </p:sp>
      <p:sp>
        <p:nvSpPr>
          <p:cNvPr id="5" name="Footer Placeholder 4">
            <a:extLst>
              <a:ext uri="{FF2B5EF4-FFF2-40B4-BE49-F238E27FC236}">
                <a16:creationId xmlns:a16="http://schemas.microsoft.com/office/drawing/2014/main" id="{FC564E18-9794-4975-879E-81DE64712B7B}"/>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BC95EAF7-393E-48AD-ADBE-8859AB22F415}"/>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2293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1528-0691-4E39-BD54-F4BB5064A1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3425A-DBA1-4795-91CB-6EBC008E9F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A286B-9B66-4A7D-BCC5-7B803ED693A5}"/>
              </a:ext>
            </a:extLst>
          </p:cNvPr>
          <p:cNvSpPr>
            <a:spLocks noGrp="1"/>
          </p:cNvSpPr>
          <p:nvPr>
            <p:ph type="dt" sz="half" idx="10"/>
          </p:nvPr>
        </p:nvSpPr>
        <p:spPr/>
        <p:txBody>
          <a:bodyPr/>
          <a:lstStyle/>
          <a:p>
            <a:fld id="{EAE3E94C-1918-4AE5-8434-985E2CE3770E}" type="datetime1">
              <a:rPr lang="en-US" smtClean="0"/>
              <a:t>4/30/2020</a:t>
            </a:fld>
            <a:endParaRPr lang="en-US" dirty="0"/>
          </a:p>
        </p:txBody>
      </p:sp>
      <p:sp>
        <p:nvSpPr>
          <p:cNvPr id="5" name="Footer Placeholder 4">
            <a:extLst>
              <a:ext uri="{FF2B5EF4-FFF2-40B4-BE49-F238E27FC236}">
                <a16:creationId xmlns:a16="http://schemas.microsoft.com/office/drawing/2014/main" id="{D3782641-0BD8-4B78-BD72-B6AB3575471A}"/>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FC004313-9FE7-4399-A9B6-ADBCA2AF7D29}"/>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52135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8EDDC-FD79-4911-83EE-0A44B4D29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1C6468-CDB9-4301-9172-1D5DE62807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A8F24-5C5E-4519-911A-1EB5AF3D0622}"/>
              </a:ext>
            </a:extLst>
          </p:cNvPr>
          <p:cNvSpPr>
            <a:spLocks noGrp="1"/>
          </p:cNvSpPr>
          <p:nvPr>
            <p:ph type="dt" sz="half" idx="10"/>
          </p:nvPr>
        </p:nvSpPr>
        <p:spPr/>
        <p:txBody>
          <a:bodyPr/>
          <a:lstStyle/>
          <a:p>
            <a:fld id="{5DF352BD-F3D9-4911-8260-5D452D8ED588}" type="datetime1">
              <a:rPr lang="en-US" smtClean="0"/>
              <a:t>4/30/2020</a:t>
            </a:fld>
            <a:endParaRPr lang="en-US" dirty="0"/>
          </a:p>
        </p:txBody>
      </p:sp>
      <p:sp>
        <p:nvSpPr>
          <p:cNvPr id="5" name="Footer Placeholder 4">
            <a:extLst>
              <a:ext uri="{FF2B5EF4-FFF2-40B4-BE49-F238E27FC236}">
                <a16:creationId xmlns:a16="http://schemas.microsoft.com/office/drawing/2014/main" id="{5D752EAD-9467-4265-8577-37B54B8A6E09}"/>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E45D82CC-9C95-4EAA-A126-BE9E854E462B}"/>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94111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EDA4-1668-49AB-9077-AF5BD7A61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43FBA-4D81-4DFB-810C-7C2A8749A3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E6916-9CC8-4191-95B1-7DFB61332333}"/>
              </a:ext>
            </a:extLst>
          </p:cNvPr>
          <p:cNvSpPr>
            <a:spLocks noGrp="1"/>
          </p:cNvSpPr>
          <p:nvPr>
            <p:ph type="dt" sz="half" idx="10"/>
          </p:nvPr>
        </p:nvSpPr>
        <p:spPr/>
        <p:txBody>
          <a:bodyPr/>
          <a:lstStyle/>
          <a:p>
            <a:fld id="{19B37A73-A330-4BAD-B268-DA5233616B74}" type="datetime1">
              <a:rPr lang="en-US" smtClean="0"/>
              <a:t>4/30/2020</a:t>
            </a:fld>
            <a:endParaRPr lang="en-US" dirty="0"/>
          </a:p>
        </p:txBody>
      </p:sp>
      <p:sp>
        <p:nvSpPr>
          <p:cNvPr id="5" name="Footer Placeholder 4">
            <a:extLst>
              <a:ext uri="{FF2B5EF4-FFF2-40B4-BE49-F238E27FC236}">
                <a16:creationId xmlns:a16="http://schemas.microsoft.com/office/drawing/2014/main" id="{7E263E80-83E9-4ADB-A238-3A8B13ACB51C}"/>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EC07CE38-20A1-48FC-82E1-7834F11E809B}"/>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0736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3D01-DAFB-4299-9731-447CC51D3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7A3EF-336F-4BF6-9B7B-8B0FDF75B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2A2107-BE59-472F-8CEE-EB7993E73EA2}"/>
              </a:ext>
            </a:extLst>
          </p:cNvPr>
          <p:cNvSpPr>
            <a:spLocks noGrp="1"/>
          </p:cNvSpPr>
          <p:nvPr>
            <p:ph type="dt" sz="half" idx="10"/>
          </p:nvPr>
        </p:nvSpPr>
        <p:spPr/>
        <p:txBody>
          <a:bodyPr/>
          <a:lstStyle/>
          <a:p>
            <a:fld id="{3534859E-3095-4B5E-AA95-9D1B3246E65D}" type="datetime1">
              <a:rPr lang="en-US" smtClean="0"/>
              <a:t>4/30/2020</a:t>
            </a:fld>
            <a:endParaRPr lang="en-US" dirty="0"/>
          </a:p>
        </p:txBody>
      </p:sp>
      <p:sp>
        <p:nvSpPr>
          <p:cNvPr id="5" name="Footer Placeholder 4">
            <a:extLst>
              <a:ext uri="{FF2B5EF4-FFF2-40B4-BE49-F238E27FC236}">
                <a16:creationId xmlns:a16="http://schemas.microsoft.com/office/drawing/2014/main" id="{98283520-4763-4A95-8D4E-1FEB22D02138}"/>
              </a:ext>
            </a:extLst>
          </p:cNvPr>
          <p:cNvSpPr>
            <a:spLocks noGrp="1"/>
          </p:cNvSpPr>
          <p:nvPr>
            <p:ph type="ftr" sz="quarter" idx="11"/>
          </p:nvPr>
        </p:nvSpPr>
        <p:spPr/>
        <p:txBody>
          <a:bodyPr/>
          <a:lstStyle/>
          <a:p>
            <a:r>
              <a:rPr lang="en-US" dirty="0"/>
              <a:t>Bacon 2017</a:t>
            </a:r>
          </a:p>
        </p:txBody>
      </p:sp>
      <p:sp>
        <p:nvSpPr>
          <p:cNvPr id="6" name="Slide Number Placeholder 5">
            <a:extLst>
              <a:ext uri="{FF2B5EF4-FFF2-40B4-BE49-F238E27FC236}">
                <a16:creationId xmlns:a16="http://schemas.microsoft.com/office/drawing/2014/main" id="{819200E0-7997-4B4D-A8A6-B363DA10F370}"/>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7712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5313-3ADC-4699-B03A-401F3770E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8BDD4-6378-4A15-835C-7F62752EF6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18E33A-0446-4F77-BB54-69A743B9D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A55B9-2BD0-4078-B3EC-E529573ECC2D}"/>
              </a:ext>
            </a:extLst>
          </p:cNvPr>
          <p:cNvSpPr>
            <a:spLocks noGrp="1"/>
          </p:cNvSpPr>
          <p:nvPr>
            <p:ph type="dt" sz="half" idx="10"/>
          </p:nvPr>
        </p:nvSpPr>
        <p:spPr/>
        <p:txBody>
          <a:bodyPr/>
          <a:lstStyle/>
          <a:p>
            <a:fld id="{0CA92E77-6B72-434A-A525-74B00A5346A9}" type="datetime1">
              <a:rPr lang="en-US" smtClean="0"/>
              <a:t>4/30/2020</a:t>
            </a:fld>
            <a:endParaRPr lang="en-US" dirty="0"/>
          </a:p>
        </p:txBody>
      </p:sp>
      <p:sp>
        <p:nvSpPr>
          <p:cNvPr id="6" name="Footer Placeholder 5">
            <a:extLst>
              <a:ext uri="{FF2B5EF4-FFF2-40B4-BE49-F238E27FC236}">
                <a16:creationId xmlns:a16="http://schemas.microsoft.com/office/drawing/2014/main" id="{9FB81C3B-FE16-402E-A0A7-B4BA92565CB2}"/>
              </a:ext>
            </a:extLst>
          </p:cNvPr>
          <p:cNvSpPr>
            <a:spLocks noGrp="1"/>
          </p:cNvSpPr>
          <p:nvPr>
            <p:ph type="ftr" sz="quarter" idx="11"/>
          </p:nvPr>
        </p:nvSpPr>
        <p:spPr/>
        <p:txBody>
          <a:bodyPr/>
          <a:lstStyle/>
          <a:p>
            <a:r>
              <a:rPr lang="en-US" dirty="0"/>
              <a:t>Bacon 2017</a:t>
            </a:r>
          </a:p>
        </p:txBody>
      </p:sp>
      <p:sp>
        <p:nvSpPr>
          <p:cNvPr id="7" name="Slide Number Placeholder 6">
            <a:extLst>
              <a:ext uri="{FF2B5EF4-FFF2-40B4-BE49-F238E27FC236}">
                <a16:creationId xmlns:a16="http://schemas.microsoft.com/office/drawing/2014/main" id="{F4A86E01-620D-4FFC-BF74-CA9A7C8C76DE}"/>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61538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070F-282B-4DD2-95D5-0028E1C7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E2389-9C1E-4497-8A18-5AD231162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4CF1A8-A285-4FB7-91D4-E9F1A82D79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6D6B9-0276-48FC-A14D-955F796B1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355492-3A11-47CA-88D2-CB5CFE9258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E33D2-082A-467A-9E99-75AC076C9323}"/>
              </a:ext>
            </a:extLst>
          </p:cNvPr>
          <p:cNvSpPr>
            <a:spLocks noGrp="1"/>
          </p:cNvSpPr>
          <p:nvPr>
            <p:ph type="dt" sz="half" idx="10"/>
          </p:nvPr>
        </p:nvSpPr>
        <p:spPr/>
        <p:txBody>
          <a:bodyPr/>
          <a:lstStyle/>
          <a:p>
            <a:fld id="{66D81DB7-35A4-4DD9-8E49-5C01C6C59B81}" type="datetime1">
              <a:rPr lang="en-US" smtClean="0"/>
              <a:t>4/30/2020</a:t>
            </a:fld>
            <a:endParaRPr lang="en-US" dirty="0"/>
          </a:p>
        </p:txBody>
      </p:sp>
      <p:sp>
        <p:nvSpPr>
          <p:cNvPr id="8" name="Footer Placeholder 7">
            <a:extLst>
              <a:ext uri="{FF2B5EF4-FFF2-40B4-BE49-F238E27FC236}">
                <a16:creationId xmlns:a16="http://schemas.microsoft.com/office/drawing/2014/main" id="{F96F0FB4-979C-40D1-9102-017A0436B257}"/>
              </a:ext>
            </a:extLst>
          </p:cNvPr>
          <p:cNvSpPr>
            <a:spLocks noGrp="1"/>
          </p:cNvSpPr>
          <p:nvPr>
            <p:ph type="ftr" sz="quarter" idx="11"/>
          </p:nvPr>
        </p:nvSpPr>
        <p:spPr/>
        <p:txBody>
          <a:bodyPr/>
          <a:lstStyle/>
          <a:p>
            <a:r>
              <a:rPr lang="en-US" dirty="0"/>
              <a:t>Bacon 2017</a:t>
            </a:r>
          </a:p>
        </p:txBody>
      </p:sp>
      <p:sp>
        <p:nvSpPr>
          <p:cNvPr id="9" name="Slide Number Placeholder 8">
            <a:extLst>
              <a:ext uri="{FF2B5EF4-FFF2-40B4-BE49-F238E27FC236}">
                <a16:creationId xmlns:a16="http://schemas.microsoft.com/office/drawing/2014/main" id="{6A3CF19D-2614-466C-93D3-F69A1A1097FB}"/>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12677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8542-C235-41E4-8012-9D0279BAB7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3831FF-9864-470B-B7C2-C86CF606015B}"/>
              </a:ext>
            </a:extLst>
          </p:cNvPr>
          <p:cNvSpPr>
            <a:spLocks noGrp="1"/>
          </p:cNvSpPr>
          <p:nvPr>
            <p:ph type="dt" sz="half" idx="10"/>
          </p:nvPr>
        </p:nvSpPr>
        <p:spPr/>
        <p:txBody>
          <a:bodyPr/>
          <a:lstStyle/>
          <a:p>
            <a:fld id="{397BCCD7-BB12-46C4-AAC4-B1E97FADD205}" type="datetime1">
              <a:rPr lang="en-US" smtClean="0"/>
              <a:t>4/30/2020</a:t>
            </a:fld>
            <a:endParaRPr lang="en-US" dirty="0"/>
          </a:p>
        </p:txBody>
      </p:sp>
      <p:sp>
        <p:nvSpPr>
          <p:cNvPr id="4" name="Footer Placeholder 3">
            <a:extLst>
              <a:ext uri="{FF2B5EF4-FFF2-40B4-BE49-F238E27FC236}">
                <a16:creationId xmlns:a16="http://schemas.microsoft.com/office/drawing/2014/main" id="{37651B05-C471-4B73-AF32-03A8D095E10A}"/>
              </a:ext>
            </a:extLst>
          </p:cNvPr>
          <p:cNvSpPr>
            <a:spLocks noGrp="1"/>
          </p:cNvSpPr>
          <p:nvPr>
            <p:ph type="ftr" sz="quarter" idx="11"/>
          </p:nvPr>
        </p:nvSpPr>
        <p:spPr/>
        <p:txBody>
          <a:bodyPr/>
          <a:lstStyle/>
          <a:p>
            <a:r>
              <a:rPr lang="en-US" dirty="0"/>
              <a:t>Bacon 2017</a:t>
            </a:r>
          </a:p>
        </p:txBody>
      </p:sp>
      <p:sp>
        <p:nvSpPr>
          <p:cNvPr id="5" name="Slide Number Placeholder 4">
            <a:extLst>
              <a:ext uri="{FF2B5EF4-FFF2-40B4-BE49-F238E27FC236}">
                <a16:creationId xmlns:a16="http://schemas.microsoft.com/office/drawing/2014/main" id="{A8213102-3B42-4546-A631-BCBE9B19B3FE}"/>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269585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8A371-7E38-4025-BAF1-251AB2EA9BF7}"/>
              </a:ext>
            </a:extLst>
          </p:cNvPr>
          <p:cNvSpPr>
            <a:spLocks noGrp="1"/>
          </p:cNvSpPr>
          <p:nvPr>
            <p:ph type="dt" sz="half" idx="10"/>
          </p:nvPr>
        </p:nvSpPr>
        <p:spPr/>
        <p:txBody>
          <a:bodyPr/>
          <a:lstStyle/>
          <a:p>
            <a:fld id="{77C4B4E7-8070-4273-BED0-B4C5F45481FA}" type="datetime1">
              <a:rPr lang="en-US" smtClean="0"/>
              <a:t>4/30/2020</a:t>
            </a:fld>
            <a:endParaRPr lang="en-US" dirty="0"/>
          </a:p>
        </p:txBody>
      </p:sp>
      <p:sp>
        <p:nvSpPr>
          <p:cNvPr id="3" name="Footer Placeholder 2">
            <a:extLst>
              <a:ext uri="{FF2B5EF4-FFF2-40B4-BE49-F238E27FC236}">
                <a16:creationId xmlns:a16="http://schemas.microsoft.com/office/drawing/2014/main" id="{E013056B-B547-4121-90D9-F05AE52CBDDF}"/>
              </a:ext>
            </a:extLst>
          </p:cNvPr>
          <p:cNvSpPr>
            <a:spLocks noGrp="1"/>
          </p:cNvSpPr>
          <p:nvPr>
            <p:ph type="ftr" sz="quarter" idx="11"/>
          </p:nvPr>
        </p:nvSpPr>
        <p:spPr/>
        <p:txBody>
          <a:bodyPr/>
          <a:lstStyle/>
          <a:p>
            <a:r>
              <a:rPr lang="en-US" dirty="0"/>
              <a:t>Bacon 2017</a:t>
            </a:r>
          </a:p>
        </p:txBody>
      </p:sp>
      <p:sp>
        <p:nvSpPr>
          <p:cNvPr id="4" name="Slide Number Placeholder 3">
            <a:extLst>
              <a:ext uri="{FF2B5EF4-FFF2-40B4-BE49-F238E27FC236}">
                <a16:creationId xmlns:a16="http://schemas.microsoft.com/office/drawing/2014/main" id="{A94F10F7-6BF2-4D5F-9B14-5095FBF19729}"/>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76072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8A84-B36D-46A3-8692-8EEDF63B1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3474E-D9E8-4E07-9101-0AA19EE85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46133-BA57-465B-9494-7CC718EC5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0245B5-C8FC-4F5B-825E-06F8F569A69F}"/>
              </a:ext>
            </a:extLst>
          </p:cNvPr>
          <p:cNvSpPr>
            <a:spLocks noGrp="1"/>
          </p:cNvSpPr>
          <p:nvPr>
            <p:ph type="dt" sz="half" idx="10"/>
          </p:nvPr>
        </p:nvSpPr>
        <p:spPr/>
        <p:txBody>
          <a:bodyPr/>
          <a:lstStyle/>
          <a:p>
            <a:fld id="{2E8A2F61-B247-4EEB-8C33-1001A2C0DFF0}" type="datetime1">
              <a:rPr lang="en-US" smtClean="0"/>
              <a:t>4/30/2020</a:t>
            </a:fld>
            <a:endParaRPr lang="en-US" dirty="0"/>
          </a:p>
        </p:txBody>
      </p:sp>
      <p:sp>
        <p:nvSpPr>
          <p:cNvPr id="6" name="Footer Placeholder 5">
            <a:extLst>
              <a:ext uri="{FF2B5EF4-FFF2-40B4-BE49-F238E27FC236}">
                <a16:creationId xmlns:a16="http://schemas.microsoft.com/office/drawing/2014/main" id="{32FA498D-941C-4C8C-BC92-1507E67E2066}"/>
              </a:ext>
            </a:extLst>
          </p:cNvPr>
          <p:cNvSpPr>
            <a:spLocks noGrp="1"/>
          </p:cNvSpPr>
          <p:nvPr>
            <p:ph type="ftr" sz="quarter" idx="11"/>
          </p:nvPr>
        </p:nvSpPr>
        <p:spPr/>
        <p:txBody>
          <a:bodyPr/>
          <a:lstStyle/>
          <a:p>
            <a:r>
              <a:rPr lang="en-US" dirty="0"/>
              <a:t>Bacon 2017</a:t>
            </a:r>
          </a:p>
        </p:txBody>
      </p:sp>
      <p:sp>
        <p:nvSpPr>
          <p:cNvPr id="7" name="Slide Number Placeholder 6">
            <a:extLst>
              <a:ext uri="{FF2B5EF4-FFF2-40B4-BE49-F238E27FC236}">
                <a16:creationId xmlns:a16="http://schemas.microsoft.com/office/drawing/2014/main" id="{B917CE18-8FED-4732-9BEE-C0E3E3DA72A0}"/>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389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A405-FE4C-4C54-9183-E6939726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F9ED39-EE2F-4F08-9A6F-3B80656CB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A8E989B-7055-4621-B16C-650786436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CD8A3F-9849-41E0-823E-9605B82A6EB2}"/>
              </a:ext>
            </a:extLst>
          </p:cNvPr>
          <p:cNvSpPr>
            <a:spLocks noGrp="1"/>
          </p:cNvSpPr>
          <p:nvPr>
            <p:ph type="dt" sz="half" idx="10"/>
          </p:nvPr>
        </p:nvSpPr>
        <p:spPr/>
        <p:txBody>
          <a:bodyPr/>
          <a:lstStyle/>
          <a:p>
            <a:fld id="{0EF79159-300D-477D-BE4E-DBE69F58C888}" type="datetime1">
              <a:rPr lang="en-US" smtClean="0"/>
              <a:t>4/30/2020</a:t>
            </a:fld>
            <a:endParaRPr lang="en-US" dirty="0"/>
          </a:p>
        </p:txBody>
      </p:sp>
      <p:sp>
        <p:nvSpPr>
          <p:cNvPr id="6" name="Footer Placeholder 5">
            <a:extLst>
              <a:ext uri="{FF2B5EF4-FFF2-40B4-BE49-F238E27FC236}">
                <a16:creationId xmlns:a16="http://schemas.microsoft.com/office/drawing/2014/main" id="{4FF4BD89-88D6-4FC1-A728-72446DA58B43}"/>
              </a:ext>
            </a:extLst>
          </p:cNvPr>
          <p:cNvSpPr>
            <a:spLocks noGrp="1"/>
          </p:cNvSpPr>
          <p:nvPr>
            <p:ph type="ftr" sz="quarter" idx="11"/>
          </p:nvPr>
        </p:nvSpPr>
        <p:spPr/>
        <p:txBody>
          <a:bodyPr/>
          <a:lstStyle/>
          <a:p>
            <a:r>
              <a:rPr lang="en-US" dirty="0"/>
              <a:t>Bacon 2017</a:t>
            </a:r>
          </a:p>
        </p:txBody>
      </p:sp>
      <p:sp>
        <p:nvSpPr>
          <p:cNvPr id="7" name="Slide Number Placeholder 6">
            <a:extLst>
              <a:ext uri="{FF2B5EF4-FFF2-40B4-BE49-F238E27FC236}">
                <a16:creationId xmlns:a16="http://schemas.microsoft.com/office/drawing/2014/main" id="{A6E42BFA-AAA9-4C0B-B8E5-10E0CCB927B2}"/>
              </a:ext>
            </a:extLst>
          </p:cNvPr>
          <p:cNvSpPr>
            <a:spLocks noGrp="1"/>
          </p:cNvSpPr>
          <p:nvPr>
            <p:ph type="sldNum" sz="quarter" idx="12"/>
          </p:nvPr>
        </p:nvSpPr>
        <p:spPr/>
        <p:txBody>
          <a:bodyPr/>
          <a:lstStyle/>
          <a:p>
            <a:fld id="{1E95C860-E348-457D-85A1-7A5D20A1C94F}" type="slidenum">
              <a:rPr lang="en-US" smtClean="0"/>
              <a:t>‹#›</a:t>
            </a:fld>
            <a:endParaRPr lang="en-US" dirty="0"/>
          </a:p>
        </p:txBody>
      </p:sp>
    </p:spTree>
    <p:extLst>
      <p:ext uri="{BB962C8B-B14F-4D97-AF65-F5344CB8AC3E}">
        <p14:creationId xmlns:p14="http://schemas.microsoft.com/office/powerpoint/2010/main" val="111758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8CE8D-1171-483A-BC7E-CB7B4D73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7C759-76DF-496E-960D-6421AD6B8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D1030-1D19-4315-92DD-469202079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829A1-7E95-46AF-938A-3C7CF12D2B81}" type="datetime1">
              <a:rPr lang="en-US" smtClean="0"/>
              <a:t>4/30/2020</a:t>
            </a:fld>
            <a:endParaRPr lang="en-US" dirty="0"/>
          </a:p>
        </p:txBody>
      </p:sp>
      <p:sp>
        <p:nvSpPr>
          <p:cNvPr id="5" name="Footer Placeholder 4">
            <a:extLst>
              <a:ext uri="{FF2B5EF4-FFF2-40B4-BE49-F238E27FC236}">
                <a16:creationId xmlns:a16="http://schemas.microsoft.com/office/drawing/2014/main" id="{2759F0E5-0ACC-49FA-84C2-874FEB022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Bacon 2017</a:t>
            </a:r>
          </a:p>
        </p:txBody>
      </p:sp>
      <p:sp>
        <p:nvSpPr>
          <p:cNvPr id="6" name="Slide Number Placeholder 5">
            <a:extLst>
              <a:ext uri="{FF2B5EF4-FFF2-40B4-BE49-F238E27FC236}">
                <a16:creationId xmlns:a16="http://schemas.microsoft.com/office/drawing/2014/main" id="{27C0032E-288F-444B-85C6-8CDF87C7C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5C860-E348-457D-85A1-7A5D20A1C94F}" type="slidenum">
              <a:rPr lang="en-US" smtClean="0"/>
              <a:t>‹#›</a:t>
            </a:fld>
            <a:endParaRPr lang="en-US" dirty="0"/>
          </a:p>
        </p:txBody>
      </p:sp>
    </p:spTree>
    <p:extLst>
      <p:ext uri="{BB962C8B-B14F-4D97-AF65-F5344CB8AC3E}">
        <p14:creationId xmlns:p14="http://schemas.microsoft.com/office/powerpoint/2010/main" val="396485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bout.citiprogram.org/en/series/human-subjects-research-hs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3DA7-6D11-44BB-98EE-6FE451ED89D1}"/>
              </a:ext>
            </a:extLst>
          </p:cNvPr>
          <p:cNvSpPr>
            <a:spLocks noGrp="1"/>
          </p:cNvSpPr>
          <p:nvPr>
            <p:ph type="ctrTitle"/>
          </p:nvPr>
        </p:nvSpPr>
        <p:spPr>
          <a:xfrm>
            <a:off x="1524000" y="1292403"/>
            <a:ext cx="9144000" cy="4076054"/>
          </a:xfrm>
        </p:spPr>
        <p:txBody>
          <a:bodyPr>
            <a:normAutofit fontScale="90000"/>
          </a:bodyPr>
          <a:lstStyle/>
          <a:p>
            <a:r>
              <a:rPr lang="en-US" b="1" dirty="0"/>
              <a:t>How to Complete the CITI Training for External Researchers, Evaluators, and Volunteers</a:t>
            </a:r>
            <a:br>
              <a:rPr lang="en-US" b="1" dirty="0"/>
            </a:br>
            <a:endParaRPr lang="en-US" b="1" dirty="0"/>
          </a:p>
        </p:txBody>
      </p:sp>
    </p:spTree>
    <p:extLst>
      <p:ext uri="{BB962C8B-B14F-4D97-AF65-F5344CB8AC3E}">
        <p14:creationId xmlns:p14="http://schemas.microsoft.com/office/powerpoint/2010/main" val="295594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37BA41-57D9-4DD0-B03A-1FFE4ABF0B41}"/>
              </a:ext>
            </a:extLst>
          </p:cNvPr>
          <p:cNvSpPr txBox="1"/>
          <p:nvPr/>
        </p:nvSpPr>
        <p:spPr>
          <a:xfrm>
            <a:off x="563460" y="96204"/>
            <a:ext cx="11065079" cy="1200329"/>
          </a:xfrm>
          <a:prstGeom prst="rect">
            <a:avLst/>
          </a:prstGeom>
          <a:noFill/>
        </p:spPr>
        <p:txBody>
          <a:bodyPr wrap="square" rtlCol="0">
            <a:spAutoFit/>
          </a:bodyPr>
          <a:lstStyle/>
          <a:p>
            <a:r>
              <a:rPr lang="en-US" sz="2400" b="1" dirty="0"/>
              <a:t>Step 17: </a:t>
            </a:r>
            <a:r>
              <a:rPr lang="en-US" sz="2400" dirty="0"/>
              <a:t>Fill in the information on this page. Some of the information fields are required by CITI. You need to fill those marked with an asterisk (*) to proceed.</a:t>
            </a:r>
          </a:p>
          <a:p>
            <a:r>
              <a:rPr lang="en-US" sz="2400" b="1" dirty="0"/>
              <a:t>Step 18: </a:t>
            </a:r>
            <a:r>
              <a:rPr lang="en-US" sz="2400" dirty="0"/>
              <a:t>Select Continue to Step 7.</a:t>
            </a:r>
          </a:p>
        </p:txBody>
      </p:sp>
      <p:pic>
        <p:nvPicPr>
          <p:cNvPr id="6" name="Picture 5">
            <a:extLst>
              <a:ext uri="{FF2B5EF4-FFF2-40B4-BE49-F238E27FC236}">
                <a16:creationId xmlns:a16="http://schemas.microsoft.com/office/drawing/2014/main" id="{35987666-617D-42E3-AC9E-0CF1B0E8F9A0}"/>
              </a:ext>
            </a:extLst>
          </p:cNvPr>
          <p:cNvPicPr>
            <a:picLocks noChangeAspect="1"/>
          </p:cNvPicPr>
          <p:nvPr/>
        </p:nvPicPr>
        <p:blipFill>
          <a:blip r:embed="rId2"/>
          <a:stretch>
            <a:fillRect/>
          </a:stretch>
        </p:blipFill>
        <p:spPr>
          <a:xfrm>
            <a:off x="822122" y="1400961"/>
            <a:ext cx="10094752" cy="4899170"/>
          </a:xfrm>
          <a:prstGeom prst="rect">
            <a:avLst/>
          </a:prstGeom>
        </p:spPr>
      </p:pic>
    </p:spTree>
    <p:extLst>
      <p:ext uri="{BB962C8B-B14F-4D97-AF65-F5344CB8AC3E}">
        <p14:creationId xmlns:p14="http://schemas.microsoft.com/office/powerpoint/2010/main" val="220304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2845C-5379-4AF5-A764-66D3F2ACB27B}"/>
              </a:ext>
            </a:extLst>
          </p:cNvPr>
          <p:cNvPicPr>
            <a:picLocks noChangeAspect="1"/>
          </p:cNvPicPr>
          <p:nvPr/>
        </p:nvPicPr>
        <p:blipFill>
          <a:blip r:embed="rId2"/>
          <a:stretch>
            <a:fillRect/>
          </a:stretch>
        </p:blipFill>
        <p:spPr>
          <a:xfrm>
            <a:off x="1602297" y="2249601"/>
            <a:ext cx="8693790" cy="4491139"/>
          </a:xfrm>
          <a:prstGeom prst="rect">
            <a:avLst/>
          </a:prstGeom>
        </p:spPr>
      </p:pic>
      <p:sp>
        <p:nvSpPr>
          <p:cNvPr id="7" name="TextBox 6">
            <a:extLst>
              <a:ext uri="{FF2B5EF4-FFF2-40B4-BE49-F238E27FC236}">
                <a16:creationId xmlns:a16="http://schemas.microsoft.com/office/drawing/2014/main" id="{C74C49BF-E5EC-40DF-9132-1263CAD7FB7B}"/>
              </a:ext>
            </a:extLst>
          </p:cNvPr>
          <p:cNvSpPr txBox="1"/>
          <p:nvPr/>
        </p:nvSpPr>
        <p:spPr>
          <a:xfrm>
            <a:off x="106260" y="-58723"/>
            <a:ext cx="11979479" cy="2308324"/>
          </a:xfrm>
          <a:prstGeom prst="rect">
            <a:avLst/>
          </a:prstGeom>
          <a:noFill/>
        </p:spPr>
        <p:txBody>
          <a:bodyPr wrap="square" rtlCol="0">
            <a:spAutoFit/>
          </a:bodyPr>
          <a:lstStyle/>
          <a:p>
            <a:r>
              <a:rPr lang="en-US" sz="2400" b="1" dirty="0"/>
              <a:t>Step 19: </a:t>
            </a:r>
          </a:p>
          <a:p>
            <a:pPr marL="285750" indent="-285750">
              <a:buFont typeface="Arial" panose="020B0604020202020204" pitchFamily="34" charset="0"/>
              <a:buChar char="•"/>
            </a:pPr>
            <a:r>
              <a:rPr lang="en-US" sz="2400" dirty="0"/>
              <a:t>Select Group 1 Biomedical Research Investigators and Key Personnel if your in the Natural Sciences (e.g., biology, chemistry, health science, </a:t>
            </a:r>
            <a:r>
              <a:rPr lang="en-US" sz="2400" dirty="0" err="1"/>
              <a:t>etc</a:t>
            </a:r>
            <a:r>
              <a:rPr lang="en-US" sz="2400" dirty="0"/>
              <a:t>).</a:t>
            </a:r>
          </a:p>
          <a:p>
            <a:pPr marL="285750" indent="-285750">
              <a:buFont typeface="Arial" panose="020B0604020202020204" pitchFamily="34" charset="0"/>
              <a:buChar char="•"/>
            </a:pPr>
            <a:r>
              <a:rPr lang="en-US" sz="2400" dirty="0"/>
              <a:t>Select Group 2 Social Behavioral Research Investigators and Key Personnel if your in the Social Sciences (e.g., psychology, social work, sociology, </a:t>
            </a:r>
            <a:r>
              <a:rPr lang="en-US" sz="2400" dirty="0" err="1"/>
              <a:t>etc</a:t>
            </a:r>
            <a:r>
              <a:rPr lang="en-US" sz="2400" dirty="0"/>
              <a:t>).</a:t>
            </a:r>
          </a:p>
          <a:p>
            <a:pPr marL="285750" indent="-285750">
              <a:buFont typeface="Arial" panose="020B0604020202020204" pitchFamily="34" charset="0"/>
              <a:buChar char="•"/>
            </a:pPr>
            <a:r>
              <a:rPr lang="en-US" sz="2400" dirty="0"/>
              <a:t>Select Group 3 if you are an IRB Member. This group is for IRB members only.</a:t>
            </a:r>
          </a:p>
        </p:txBody>
      </p:sp>
    </p:spTree>
    <p:extLst>
      <p:ext uri="{BB962C8B-B14F-4D97-AF65-F5344CB8AC3E}">
        <p14:creationId xmlns:p14="http://schemas.microsoft.com/office/powerpoint/2010/main" val="18616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98456E-59F1-4F86-99B7-F25E96338A6D}"/>
              </a:ext>
            </a:extLst>
          </p:cNvPr>
          <p:cNvSpPr txBox="1"/>
          <p:nvPr/>
        </p:nvSpPr>
        <p:spPr>
          <a:xfrm>
            <a:off x="626378" y="310392"/>
            <a:ext cx="11227266" cy="6494085"/>
          </a:xfrm>
          <a:prstGeom prst="rect">
            <a:avLst/>
          </a:prstGeom>
          <a:noFill/>
        </p:spPr>
        <p:txBody>
          <a:bodyPr wrap="square" rtlCol="0">
            <a:spAutoFit/>
          </a:bodyPr>
          <a:lstStyle/>
          <a:p>
            <a:r>
              <a:rPr lang="en-US" sz="2800" b="1" dirty="0"/>
              <a:t>Step 20: Answering questions 2 through 5.</a:t>
            </a:r>
          </a:p>
          <a:p>
            <a:endParaRPr lang="en-US" sz="2000" b="1" dirty="0"/>
          </a:p>
          <a:p>
            <a:r>
              <a:rPr lang="en-US" sz="2000" b="1" dirty="0"/>
              <a:t>Question 2: </a:t>
            </a:r>
            <a:r>
              <a:rPr lang="en-US" sz="2000" dirty="0"/>
              <a:t>Ignore question 2 if your not working with animal subjects. If your working with animal subjects students should consult with their faculty adviser on which modules to complete. Otherwise do not select any box in question 2.</a:t>
            </a:r>
          </a:p>
          <a:p>
            <a:endParaRPr lang="en-US" sz="2000" dirty="0"/>
          </a:p>
          <a:p>
            <a:r>
              <a:rPr lang="en-US" sz="2000" b="1" dirty="0"/>
              <a:t>Question 3: </a:t>
            </a:r>
            <a:r>
              <a:rPr lang="en-US" sz="2000" dirty="0"/>
              <a:t>If your required to complete the Conflict of Interest mini-course select Yes. </a:t>
            </a:r>
          </a:p>
          <a:p>
            <a:r>
              <a:rPr lang="en-US" sz="2000" dirty="0"/>
              <a:t>Note: This course is normally completed for CSUSB faculty researchers required to take Conflict of Interest (COI) training for federal grant related requirements and policies.</a:t>
            </a:r>
          </a:p>
          <a:p>
            <a:endParaRPr lang="en-US" sz="2000" dirty="0"/>
          </a:p>
          <a:p>
            <a:r>
              <a:rPr lang="en-US" sz="2000" b="1" dirty="0"/>
              <a:t>Question 4: </a:t>
            </a:r>
            <a:r>
              <a:rPr lang="en-US" sz="2000" dirty="0"/>
              <a:t>Select No.</a:t>
            </a:r>
          </a:p>
          <a:p>
            <a:endParaRPr lang="en-US" sz="2000" dirty="0"/>
          </a:p>
          <a:p>
            <a:r>
              <a:rPr lang="en-US" sz="2000" b="1" dirty="0"/>
              <a:t>Question 5: </a:t>
            </a:r>
            <a:r>
              <a:rPr lang="en-US" sz="2000" dirty="0"/>
              <a:t>If you are required to take the Responsible Conduct of Research (RCR) courses because you are on a National Institutes of Health (NIH), National Science Foundation (NSF), U.S. Agricultural Department (USDA), or another federal or state agency that requires RCR training please select the appropriate course related to your field and complete this training as well. </a:t>
            </a:r>
          </a:p>
          <a:p>
            <a:endParaRPr lang="en-US" sz="2000" dirty="0"/>
          </a:p>
          <a:p>
            <a:r>
              <a:rPr lang="en-US" sz="2000" dirty="0"/>
              <a:t>If you are not required to take RCR courses select Not at this Time.</a:t>
            </a:r>
          </a:p>
          <a:p>
            <a:endParaRPr lang="en-US" sz="2000" dirty="0"/>
          </a:p>
          <a:p>
            <a:r>
              <a:rPr lang="en-US" sz="2800" b="1" dirty="0"/>
              <a:t>Step 21: </a:t>
            </a:r>
            <a:r>
              <a:rPr lang="en-US" sz="2000" dirty="0"/>
              <a:t>Select Complete Registration</a:t>
            </a:r>
          </a:p>
        </p:txBody>
      </p:sp>
    </p:spTree>
    <p:extLst>
      <p:ext uri="{BB962C8B-B14F-4D97-AF65-F5344CB8AC3E}">
        <p14:creationId xmlns:p14="http://schemas.microsoft.com/office/powerpoint/2010/main" val="167317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558BF-D078-41B8-A60C-09069BC31D7A}"/>
              </a:ext>
            </a:extLst>
          </p:cNvPr>
          <p:cNvSpPr>
            <a:spLocks noGrp="1"/>
          </p:cNvSpPr>
          <p:nvPr>
            <p:ph idx="1"/>
          </p:nvPr>
        </p:nvSpPr>
        <p:spPr>
          <a:xfrm>
            <a:off x="318782" y="293614"/>
            <a:ext cx="10445356" cy="956345"/>
          </a:xfrm>
        </p:spPr>
        <p:txBody>
          <a:bodyPr/>
          <a:lstStyle/>
          <a:p>
            <a:r>
              <a:rPr lang="en-US" b="1" dirty="0"/>
              <a:t>Step 22: </a:t>
            </a:r>
            <a:r>
              <a:rPr lang="en-US" dirty="0"/>
              <a:t>You may receive a question that asks if you would like to leave feedback. You have to choice to select Yes or No thanks.</a:t>
            </a:r>
            <a:endParaRPr lang="en-US" b="1" dirty="0"/>
          </a:p>
        </p:txBody>
      </p:sp>
      <p:pic>
        <p:nvPicPr>
          <p:cNvPr id="5" name="Picture 4" descr="Screen Clipping">
            <a:extLst>
              <a:ext uri="{FF2B5EF4-FFF2-40B4-BE49-F238E27FC236}">
                <a16:creationId xmlns:a16="http://schemas.microsoft.com/office/drawing/2014/main" id="{1303AD8B-33A0-451D-88EF-F25A694B1E3B}"/>
              </a:ext>
            </a:extLst>
          </p:cNvPr>
          <p:cNvPicPr>
            <a:picLocks noChangeAspect="1"/>
          </p:cNvPicPr>
          <p:nvPr/>
        </p:nvPicPr>
        <p:blipFill rotWithShape="1">
          <a:blip r:embed="rId2">
            <a:extLst>
              <a:ext uri="{28A0092B-C50C-407E-A947-70E740481C1C}">
                <a14:useLocalDpi xmlns:a14="http://schemas.microsoft.com/office/drawing/2010/main" val="0"/>
              </a:ext>
            </a:extLst>
          </a:blip>
          <a:srcRect l="2157" r="627"/>
          <a:stretch/>
        </p:blipFill>
        <p:spPr>
          <a:xfrm>
            <a:off x="593050" y="1456521"/>
            <a:ext cx="10098156" cy="4899829"/>
          </a:xfrm>
          <a:prstGeom prst="rect">
            <a:avLst/>
          </a:prstGeom>
        </p:spPr>
      </p:pic>
      <p:sp>
        <p:nvSpPr>
          <p:cNvPr id="6" name="Arrow: Down 5">
            <a:extLst>
              <a:ext uri="{FF2B5EF4-FFF2-40B4-BE49-F238E27FC236}">
                <a16:creationId xmlns:a16="http://schemas.microsoft.com/office/drawing/2014/main" id="{59C5D699-DF3D-401D-BD53-10D9DBE35ECB}"/>
              </a:ext>
            </a:extLst>
          </p:cNvPr>
          <p:cNvSpPr/>
          <p:nvPr/>
        </p:nvSpPr>
        <p:spPr>
          <a:xfrm>
            <a:off x="6109252" y="1630018"/>
            <a:ext cx="1020418" cy="17227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686A62E5-23AE-40D3-886B-A884218E47EE}"/>
              </a:ext>
            </a:extLst>
          </p:cNvPr>
          <p:cNvSpPr>
            <a:spLocks noGrp="1"/>
          </p:cNvSpPr>
          <p:nvPr>
            <p:ph type="ftr" sz="quarter" idx="11"/>
          </p:nvPr>
        </p:nvSpPr>
        <p:spPr/>
        <p:txBody>
          <a:bodyPr/>
          <a:lstStyle/>
          <a:p>
            <a:r>
              <a:rPr lang="en-US" dirty="0"/>
              <a:t>Bacon 2017</a:t>
            </a:r>
          </a:p>
        </p:txBody>
      </p:sp>
    </p:spTree>
    <p:extLst>
      <p:ext uri="{BB962C8B-B14F-4D97-AF65-F5344CB8AC3E}">
        <p14:creationId xmlns:p14="http://schemas.microsoft.com/office/powerpoint/2010/main" val="344841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3D4B6-6A64-4A4B-A4D4-6C955067E565}"/>
              </a:ext>
            </a:extLst>
          </p:cNvPr>
          <p:cNvSpPr>
            <a:spLocks noGrp="1"/>
          </p:cNvSpPr>
          <p:nvPr>
            <p:ph idx="1"/>
          </p:nvPr>
        </p:nvSpPr>
        <p:spPr>
          <a:xfrm>
            <a:off x="346046" y="314756"/>
            <a:ext cx="10515600" cy="690563"/>
          </a:xfrm>
        </p:spPr>
        <p:txBody>
          <a:bodyPr/>
          <a:lstStyle/>
          <a:p>
            <a:pPr marL="0" indent="0">
              <a:buNone/>
            </a:pPr>
            <a:r>
              <a:rPr lang="en-US" b="1" dirty="0"/>
              <a:t>Step 23: </a:t>
            </a:r>
            <a:r>
              <a:rPr lang="en-US" dirty="0"/>
              <a:t>Select Finalize Registration</a:t>
            </a:r>
            <a:endParaRPr lang="en-US" b="1" i="1" dirty="0">
              <a:solidFill>
                <a:schemeClr val="accent1"/>
              </a:solidFill>
            </a:endParaRPr>
          </a:p>
        </p:txBody>
      </p:sp>
      <p:pic>
        <p:nvPicPr>
          <p:cNvPr id="2" name="Picture 1">
            <a:extLst>
              <a:ext uri="{FF2B5EF4-FFF2-40B4-BE49-F238E27FC236}">
                <a16:creationId xmlns:a16="http://schemas.microsoft.com/office/drawing/2014/main" id="{8109B219-D38F-4462-B43B-77C6D3C8BE18}"/>
              </a:ext>
            </a:extLst>
          </p:cNvPr>
          <p:cNvPicPr>
            <a:picLocks noChangeAspect="1"/>
          </p:cNvPicPr>
          <p:nvPr/>
        </p:nvPicPr>
        <p:blipFill>
          <a:blip r:embed="rId2"/>
          <a:stretch>
            <a:fillRect/>
          </a:stretch>
        </p:blipFill>
        <p:spPr>
          <a:xfrm>
            <a:off x="1015067" y="928795"/>
            <a:ext cx="9932566" cy="5729681"/>
          </a:xfrm>
          <a:prstGeom prst="rect">
            <a:avLst/>
          </a:prstGeom>
          <a:solidFill>
            <a:srgbClr val="FF0000"/>
          </a:solidFill>
        </p:spPr>
      </p:pic>
      <p:sp>
        <p:nvSpPr>
          <p:cNvPr id="4" name="Arrow: Right 3">
            <a:extLst>
              <a:ext uri="{FF2B5EF4-FFF2-40B4-BE49-F238E27FC236}">
                <a16:creationId xmlns:a16="http://schemas.microsoft.com/office/drawing/2014/main" id="{DEA2DA5A-B28E-4B36-81C1-4D64F312FCBC}"/>
              </a:ext>
            </a:extLst>
          </p:cNvPr>
          <p:cNvSpPr/>
          <p:nvPr/>
        </p:nvSpPr>
        <p:spPr>
          <a:xfrm>
            <a:off x="2768367" y="359468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65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B68E262-DEC6-48F4-900D-424D52F787C4}"/>
              </a:ext>
            </a:extLst>
          </p:cNvPr>
          <p:cNvPicPr>
            <a:picLocks noGrp="1" noChangeAspect="1"/>
          </p:cNvPicPr>
          <p:nvPr>
            <p:ph sz="half" idx="1"/>
          </p:nvPr>
        </p:nvPicPr>
        <p:blipFill>
          <a:blip r:embed="rId2"/>
          <a:stretch>
            <a:fillRect/>
          </a:stretch>
        </p:blipFill>
        <p:spPr>
          <a:xfrm>
            <a:off x="3061982" y="834909"/>
            <a:ext cx="5449350" cy="5590854"/>
          </a:xfrm>
          <a:prstGeom prst="rect">
            <a:avLst/>
          </a:prstGeom>
        </p:spPr>
      </p:pic>
      <p:sp>
        <p:nvSpPr>
          <p:cNvPr id="6" name="TextBox 5">
            <a:extLst>
              <a:ext uri="{FF2B5EF4-FFF2-40B4-BE49-F238E27FC236}">
                <a16:creationId xmlns:a16="http://schemas.microsoft.com/office/drawing/2014/main" id="{77EE9678-6A31-4E04-A730-24E667D257C0}"/>
              </a:ext>
            </a:extLst>
          </p:cNvPr>
          <p:cNvSpPr txBox="1"/>
          <p:nvPr/>
        </p:nvSpPr>
        <p:spPr>
          <a:xfrm>
            <a:off x="653642" y="311689"/>
            <a:ext cx="8724550" cy="523220"/>
          </a:xfrm>
          <a:prstGeom prst="rect">
            <a:avLst/>
          </a:prstGeom>
          <a:noFill/>
        </p:spPr>
        <p:txBody>
          <a:bodyPr wrap="square" rtlCol="0">
            <a:spAutoFit/>
          </a:bodyPr>
          <a:lstStyle/>
          <a:p>
            <a:r>
              <a:rPr lang="en-US" sz="2800" b="1" dirty="0"/>
              <a:t>Step 24: </a:t>
            </a:r>
            <a:r>
              <a:rPr lang="en-US" sz="2800" dirty="0"/>
              <a:t>Select View Courses</a:t>
            </a:r>
          </a:p>
        </p:txBody>
      </p:sp>
      <p:sp>
        <p:nvSpPr>
          <p:cNvPr id="8" name="Arrow: Left 7">
            <a:extLst>
              <a:ext uri="{FF2B5EF4-FFF2-40B4-BE49-F238E27FC236}">
                <a16:creationId xmlns:a16="http://schemas.microsoft.com/office/drawing/2014/main" id="{23356D68-A88F-4155-958C-CF1F7F175E41}"/>
              </a:ext>
            </a:extLst>
          </p:cNvPr>
          <p:cNvSpPr/>
          <p:nvPr/>
        </p:nvSpPr>
        <p:spPr>
          <a:xfrm>
            <a:off x="6873380" y="2763241"/>
            <a:ext cx="818625"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37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D6F21C-E346-4E1D-A243-5BC7EA8E719C}"/>
              </a:ext>
            </a:extLst>
          </p:cNvPr>
          <p:cNvSpPr txBox="1"/>
          <p:nvPr/>
        </p:nvSpPr>
        <p:spPr>
          <a:xfrm>
            <a:off x="780176" y="348143"/>
            <a:ext cx="9429226" cy="1200329"/>
          </a:xfrm>
          <a:prstGeom prst="rect">
            <a:avLst/>
          </a:prstGeom>
          <a:noFill/>
        </p:spPr>
        <p:txBody>
          <a:bodyPr wrap="square" rtlCol="0">
            <a:spAutoFit/>
          </a:bodyPr>
          <a:lstStyle/>
          <a:p>
            <a:r>
              <a:rPr lang="en-US" sz="2400" b="1" dirty="0"/>
              <a:t>Step 25: </a:t>
            </a:r>
            <a:r>
              <a:rPr lang="en-US" sz="2400" dirty="0"/>
              <a:t>You will see a screen indicating the course you selected in Step 19. (See example below).</a:t>
            </a:r>
          </a:p>
          <a:p>
            <a:r>
              <a:rPr lang="en-US" sz="2400" b="1" dirty="0"/>
              <a:t>Step 26: </a:t>
            </a:r>
            <a:r>
              <a:rPr lang="en-US" sz="2400" dirty="0"/>
              <a:t>Select Start Now </a:t>
            </a:r>
          </a:p>
        </p:txBody>
      </p:sp>
      <p:pic>
        <p:nvPicPr>
          <p:cNvPr id="4" name="Picture 3">
            <a:extLst>
              <a:ext uri="{FF2B5EF4-FFF2-40B4-BE49-F238E27FC236}">
                <a16:creationId xmlns:a16="http://schemas.microsoft.com/office/drawing/2014/main" id="{6FC7C12C-7A74-4BB7-9607-C73FE8F74E94}"/>
              </a:ext>
            </a:extLst>
          </p:cNvPr>
          <p:cNvPicPr>
            <a:picLocks noChangeAspect="1"/>
          </p:cNvPicPr>
          <p:nvPr/>
        </p:nvPicPr>
        <p:blipFill>
          <a:blip r:embed="rId2"/>
          <a:stretch>
            <a:fillRect/>
          </a:stretch>
        </p:blipFill>
        <p:spPr>
          <a:xfrm>
            <a:off x="1791049" y="1671582"/>
            <a:ext cx="8609901" cy="4434164"/>
          </a:xfrm>
          <a:prstGeom prst="rect">
            <a:avLst/>
          </a:prstGeom>
        </p:spPr>
      </p:pic>
      <p:sp>
        <p:nvSpPr>
          <p:cNvPr id="5" name="Arrow: Up 4">
            <a:extLst>
              <a:ext uri="{FF2B5EF4-FFF2-40B4-BE49-F238E27FC236}">
                <a16:creationId xmlns:a16="http://schemas.microsoft.com/office/drawing/2014/main" id="{36DFE49D-8E9C-4AC3-99F2-9B14B1759115}"/>
              </a:ext>
            </a:extLst>
          </p:cNvPr>
          <p:cNvSpPr/>
          <p:nvPr/>
        </p:nvSpPr>
        <p:spPr>
          <a:xfrm rot="16200000">
            <a:off x="8128932" y="390088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9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054E2-FB20-42B7-8459-54272CE6FA6D}"/>
              </a:ext>
            </a:extLst>
          </p:cNvPr>
          <p:cNvSpPr>
            <a:spLocks noGrp="1"/>
          </p:cNvSpPr>
          <p:nvPr>
            <p:ph idx="1"/>
          </p:nvPr>
        </p:nvSpPr>
        <p:spPr>
          <a:xfrm>
            <a:off x="175591" y="208860"/>
            <a:ext cx="11300792" cy="4351338"/>
          </a:xfrm>
        </p:spPr>
        <p:txBody>
          <a:bodyPr/>
          <a:lstStyle/>
          <a:p>
            <a:r>
              <a:rPr lang="en-US" b="1" dirty="0"/>
              <a:t>Step 27: </a:t>
            </a:r>
            <a:r>
              <a:rPr lang="en-US" dirty="0"/>
              <a:t>You must complete the Integrity Assurance Statement before proceeding by selecting the </a:t>
            </a:r>
            <a:r>
              <a:rPr lang="en-US" i="1" dirty="0">
                <a:solidFill>
                  <a:schemeClr val="accent1"/>
                </a:solidFill>
              </a:rPr>
              <a:t>“Complete the Integrity Assurance Statement before beginning the course</a:t>
            </a:r>
            <a:r>
              <a:rPr lang="en-US" dirty="0">
                <a:solidFill>
                  <a:schemeClr val="accent1"/>
                </a:solidFill>
              </a:rPr>
              <a:t>” </a:t>
            </a:r>
            <a:r>
              <a:rPr lang="en-US" dirty="0"/>
              <a:t>option and select Submit. </a:t>
            </a:r>
            <a:endParaRPr lang="en-US" b="1" dirty="0"/>
          </a:p>
        </p:txBody>
      </p:sp>
      <p:sp>
        <p:nvSpPr>
          <p:cNvPr id="6" name="Arrow: Left 5">
            <a:extLst>
              <a:ext uri="{FF2B5EF4-FFF2-40B4-BE49-F238E27FC236}">
                <a16:creationId xmlns:a16="http://schemas.microsoft.com/office/drawing/2014/main" id="{00A13BE5-BA93-4EE1-B12B-567DFC93D3C6}"/>
              </a:ext>
            </a:extLst>
          </p:cNvPr>
          <p:cNvSpPr/>
          <p:nvPr/>
        </p:nvSpPr>
        <p:spPr>
          <a:xfrm>
            <a:off x="7673008" y="4716152"/>
            <a:ext cx="2080591" cy="7421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CB9FEB8-EEA0-4E13-85FC-E6482CB2075A}"/>
              </a:ext>
            </a:extLst>
          </p:cNvPr>
          <p:cNvPicPr>
            <a:picLocks noChangeAspect="1"/>
          </p:cNvPicPr>
          <p:nvPr/>
        </p:nvPicPr>
        <p:blipFill>
          <a:blip r:embed="rId2"/>
          <a:stretch>
            <a:fillRect/>
          </a:stretch>
        </p:blipFill>
        <p:spPr>
          <a:xfrm>
            <a:off x="1323895" y="1479084"/>
            <a:ext cx="9004183" cy="4877266"/>
          </a:xfrm>
          <a:prstGeom prst="rect">
            <a:avLst/>
          </a:prstGeom>
        </p:spPr>
      </p:pic>
      <p:sp>
        <p:nvSpPr>
          <p:cNvPr id="4" name="Arrow: Right 3">
            <a:extLst>
              <a:ext uri="{FF2B5EF4-FFF2-40B4-BE49-F238E27FC236}">
                <a16:creationId xmlns:a16="http://schemas.microsoft.com/office/drawing/2014/main" id="{DAA2BD35-15FC-41FE-BAA4-190EA4D74370}"/>
              </a:ext>
            </a:extLst>
          </p:cNvPr>
          <p:cNvSpPr/>
          <p:nvPr/>
        </p:nvSpPr>
        <p:spPr>
          <a:xfrm>
            <a:off x="3165637" y="5243645"/>
            <a:ext cx="888543"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5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B4DA5-5769-4D40-967D-FA954539C256}"/>
              </a:ext>
            </a:extLst>
          </p:cNvPr>
          <p:cNvSpPr>
            <a:spLocks noGrp="1"/>
          </p:cNvSpPr>
          <p:nvPr>
            <p:ph idx="1"/>
          </p:nvPr>
        </p:nvSpPr>
        <p:spPr>
          <a:xfrm>
            <a:off x="208721" y="328129"/>
            <a:ext cx="3959087" cy="4906479"/>
          </a:xfrm>
        </p:spPr>
        <p:txBody>
          <a:bodyPr>
            <a:normAutofit/>
          </a:bodyPr>
          <a:lstStyle/>
          <a:p>
            <a:r>
              <a:rPr lang="en-US" b="1" dirty="0"/>
              <a:t>Step 28: </a:t>
            </a:r>
            <a:r>
              <a:rPr lang="en-US" dirty="0"/>
              <a:t>There are 16 modules to complete. Start with the first one and proceed until you finished. You do not have to complete all modules in one session and can login back into the system to complete the modules as needed. </a:t>
            </a:r>
            <a:endParaRPr lang="en-US" i="1" dirty="0"/>
          </a:p>
        </p:txBody>
      </p:sp>
      <p:sp>
        <p:nvSpPr>
          <p:cNvPr id="8" name="Arrow: Right 7">
            <a:extLst>
              <a:ext uri="{FF2B5EF4-FFF2-40B4-BE49-F238E27FC236}">
                <a16:creationId xmlns:a16="http://schemas.microsoft.com/office/drawing/2014/main" id="{FBFD29A8-DF82-4397-97D0-8C329D8D85EF}"/>
              </a:ext>
            </a:extLst>
          </p:cNvPr>
          <p:cNvSpPr/>
          <p:nvPr/>
        </p:nvSpPr>
        <p:spPr>
          <a:xfrm>
            <a:off x="3525078" y="5234608"/>
            <a:ext cx="1285461" cy="5168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474A0B5-EC0A-4967-B6B6-610F31E0024E}"/>
              </a:ext>
            </a:extLst>
          </p:cNvPr>
          <p:cNvPicPr>
            <a:picLocks noChangeAspect="1"/>
          </p:cNvPicPr>
          <p:nvPr/>
        </p:nvPicPr>
        <p:blipFill>
          <a:blip r:embed="rId2"/>
          <a:stretch>
            <a:fillRect/>
          </a:stretch>
        </p:blipFill>
        <p:spPr>
          <a:xfrm>
            <a:off x="5061574" y="511727"/>
            <a:ext cx="6417364" cy="5016617"/>
          </a:xfrm>
          <a:prstGeom prst="rect">
            <a:avLst/>
          </a:prstGeom>
        </p:spPr>
      </p:pic>
    </p:spTree>
    <p:extLst>
      <p:ext uri="{BB962C8B-B14F-4D97-AF65-F5344CB8AC3E}">
        <p14:creationId xmlns:p14="http://schemas.microsoft.com/office/powerpoint/2010/main" val="40646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1F747-BAD6-48AC-9BDF-54568152146B}"/>
              </a:ext>
            </a:extLst>
          </p:cNvPr>
          <p:cNvSpPr>
            <a:spLocks noGrp="1"/>
          </p:cNvSpPr>
          <p:nvPr>
            <p:ph idx="1"/>
          </p:nvPr>
        </p:nvSpPr>
        <p:spPr>
          <a:xfrm>
            <a:off x="215347" y="261869"/>
            <a:ext cx="4383157" cy="6459606"/>
          </a:xfrm>
        </p:spPr>
        <p:txBody>
          <a:bodyPr>
            <a:normAutofit fontScale="92500" lnSpcReduction="20000"/>
          </a:bodyPr>
          <a:lstStyle/>
          <a:p>
            <a:r>
              <a:rPr lang="en-US" b="1" dirty="0"/>
              <a:t>Step 29: </a:t>
            </a:r>
            <a:r>
              <a:rPr lang="en-US" dirty="0"/>
              <a:t>After selecting the submit button, you will see the screen on the right. </a:t>
            </a:r>
          </a:p>
          <a:p>
            <a:r>
              <a:rPr lang="en-US" dirty="0"/>
              <a:t>To begin the training select the </a:t>
            </a:r>
            <a:r>
              <a:rPr lang="en-US" dirty="0">
                <a:solidFill>
                  <a:schemeClr val="accent1"/>
                </a:solidFill>
              </a:rPr>
              <a:t>blue titles </a:t>
            </a:r>
            <a:r>
              <a:rPr lang="en-US" dirty="0"/>
              <a:t>under the </a:t>
            </a:r>
            <a:r>
              <a:rPr lang="en-US" i="1" dirty="0"/>
              <a:t>“Required Modules”. </a:t>
            </a:r>
          </a:p>
          <a:p>
            <a:r>
              <a:rPr lang="en-US" dirty="0"/>
              <a:t>Complete all the listed modules. </a:t>
            </a:r>
          </a:p>
          <a:p>
            <a:r>
              <a:rPr lang="en-US" dirty="0"/>
              <a:t>After completing all modules, you will receive a certificate/completion report. Save the certificate/report and upload it with your IRB application into the attachments section of the online Cayuse IRB application system. </a:t>
            </a:r>
          </a:p>
          <a:p>
            <a:r>
              <a:rPr lang="en-US" dirty="0"/>
              <a:t>You must receive a combined passing score of 100% to print your CITI certificate and/or completion report.</a:t>
            </a:r>
          </a:p>
        </p:txBody>
      </p:sp>
      <p:pic>
        <p:nvPicPr>
          <p:cNvPr id="5" name="Picture 4" descr="Screen Clipping">
            <a:extLst>
              <a:ext uri="{FF2B5EF4-FFF2-40B4-BE49-F238E27FC236}">
                <a16:creationId xmlns:a16="http://schemas.microsoft.com/office/drawing/2014/main" id="{9307CCC1-DB2C-4766-8295-B7F6A60C78F9}"/>
              </a:ext>
            </a:extLst>
          </p:cNvPr>
          <p:cNvPicPr>
            <a:picLocks noChangeAspect="1"/>
          </p:cNvPicPr>
          <p:nvPr/>
        </p:nvPicPr>
        <p:blipFill rotWithShape="1">
          <a:blip r:embed="rId2">
            <a:extLst>
              <a:ext uri="{28A0092B-C50C-407E-A947-70E740481C1C}">
                <a14:useLocalDpi xmlns:a14="http://schemas.microsoft.com/office/drawing/2010/main" val="0"/>
              </a:ext>
            </a:extLst>
          </a:blip>
          <a:srcRect l="-15674" t="-24959" r="12184" b="15108"/>
          <a:stretch/>
        </p:blipFill>
        <p:spPr>
          <a:xfrm>
            <a:off x="3760304" y="-5797"/>
            <a:ext cx="8140746" cy="5128793"/>
          </a:xfrm>
          <a:prstGeom prst="rect">
            <a:avLst/>
          </a:prstGeom>
        </p:spPr>
      </p:pic>
      <p:sp>
        <p:nvSpPr>
          <p:cNvPr id="6" name="Arrow: Left 5">
            <a:extLst>
              <a:ext uri="{FF2B5EF4-FFF2-40B4-BE49-F238E27FC236}">
                <a16:creationId xmlns:a16="http://schemas.microsoft.com/office/drawing/2014/main" id="{8A3A5ACA-69A6-4872-8193-230DAAD34E4D}"/>
              </a:ext>
            </a:extLst>
          </p:cNvPr>
          <p:cNvSpPr/>
          <p:nvPr/>
        </p:nvSpPr>
        <p:spPr>
          <a:xfrm>
            <a:off x="8004312" y="3816625"/>
            <a:ext cx="1895061"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A2C6BD10-6DE8-4D95-B3F3-3D4106C47A54}"/>
              </a:ext>
            </a:extLst>
          </p:cNvPr>
          <p:cNvSpPr>
            <a:spLocks noGrp="1"/>
          </p:cNvSpPr>
          <p:nvPr>
            <p:ph type="ftr" sz="quarter" idx="11"/>
          </p:nvPr>
        </p:nvSpPr>
        <p:spPr/>
        <p:txBody>
          <a:bodyPr/>
          <a:lstStyle/>
          <a:p>
            <a:r>
              <a:rPr lang="en-US" dirty="0"/>
              <a:t>Bacon, 2017</a:t>
            </a:r>
          </a:p>
        </p:txBody>
      </p:sp>
    </p:spTree>
    <p:extLst>
      <p:ext uri="{BB962C8B-B14F-4D97-AF65-F5344CB8AC3E}">
        <p14:creationId xmlns:p14="http://schemas.microsoft.com/office/powerpoint/2010/main" val="353712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A6E5-D1E5-44BD-A27A-C7798246C150}"/>
              </a:ext>
            </a:extLst>
          </p:cNvPr>
          <p:cNvSpPr>
            <a:spLocks noGrp="1"/>
          </p:cNvSpPr>
          <p:nvPr>
            <p:ph type="title"/>
          </p:nvPr>
        </p:nvSpPr>
        <p:spPr>
          <a:xfrm>
            <a:off x="215348" y="219352"/>
            <a:ext cx="10515600" cy="1325563"/>
          </a:xfrm>
        </p:spPr>
        <p:txBody>
          <a:bodyPr/>
          <a:lstStyle/>
          <a:p>
            <a:r>
              <a:rPr lang="en-US" b="1" dirty="0"/>
              <a:t>Requirements and recommendations to complete the CITI training.</a:t>
            </a:r>
          </a:p>
        </p:txBody>
      </p:sp>
      <p:sp>
        <p:nvSpPr>
          <p:cNvPr id="3" name="Content Placeholder 2">
            <a:extLst>
              <a:ext uri="{FF2B5EF4-FFF2-40B4-BE49-F238E27FC236}">
                <a16:creationId xmlns:a16="http://schemas.microsoft.com/office/drawing/2014/main" id="{59C4CBC5-578E-4C4C-8702-EE575F2F1D52}"/>
              </a:ext>
            </a:extLst>
          </p:cNvPr>
          <p:cNvSpPr>
            <a:spLocks noGrp="1"/>
          </p:cNvSpPr>
          <p:nvPr>
            <p:ph idx="1"/>
          </p:nvPr>
        </p:nvSpPr>
        <p:spPr>
          <a:xfrm>
            <a:off x="571500" y="2005012"/>
            <a:ext cx="9803296" cy="4351338"/>
          </a:xfrm>
        </p:spPr>
        <p:txBody>
          <a:bodyPr/>
          <a:lstStyle/>
          <a:p>
            <a:r>
              <a:rPr lang="en-US" dirty="0"/>
              <a:t>Computer (fully charged or plugged in)</a:t>
            </a:r>
          </a:p>
          <a:p>
            <a:r>
              <a:rPr lang="en-US" dirty="0"/>
              <a:t>Pencil and paper to take notes</a:t>
            </a:r>
          </a:p>
          <a:p>
            <a:r>
              <a:rPr lang="en-US" dirty="0"/>
              <a:t>Ability to save the final completion certificate</a:t>
            </a:r>
          </a:p>
          <a:p>
            <a:r>
              <a:rPr lang="en-US" dirty="0"/>
              <a:t>3-5 hours to complete the full training</a:t>
            </a:r>
          </a:p>
          <a:p>
            <a:r>
              <a:rPr lang="en-US" dirty="0"/>
              <a:t>You may complete the training in multiple sessions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7645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E17B-3D1A-4E91-AD4B-1DC017580DB5}"/>
              </a:ext>
            </a:extLst>
          </p:cNvPr>
          <p:cNvSpPr>
            <a:spLocks noGrp="1"/>
          </p:cNvSpPr>
          <p:nvPr>
            <p:ph type="title"/>
          </p:nvPr>
        </p:nvSpPr>
        <p:spPr>
          <a:xfrm>
            <a:off x="255105" y="179595"/>
            <a:ext cx="10515600" cy="1325563"/>
          </a:xfrm>
        </p:spPr>
        <p:txBody>
          <a:bodyPr/>
          <a:lstStyle/>
          <a:p>
            <a:r>
              <a:rPr lang="en-US" b="1" dirty="0"/>
              <a:t>Requirements and recommendations to complete the CITI training cont.</a:t>
            </a:r>
          </a:p>
        </p:txBody>
      </p:sp>
      <p:sp>
        <p:nvSpPr>
          <p:cNvPr id="3" name="Content Placeholder 2">
            <a:extLst>
              <a:ext uri="{FF2B5EF4-FFF2-40B4-BE49-F238E27FC236}">
                <a16:creationId xmlns:a16="http://schemas.microsoft.com/office/drawing/2014/main" id="{13074031-00A9-4445-A2FC-7E95B349CA28}"/>
              </a:ext>
            </a:extLst>
          </p:cNvPr>
          <p:cNvSpPr>
            <a:spLocks noGrp="1"/>
          </p:cNvSpPr>
          <p:nvPr>
            <p:ph idx="1"/>
          </p:nvPr>
        </p:nvSpPr>
        <p:spPr>
          <a:xfrm>
            <a:off x="453887" y="1847850"/>
            <a:ext cx="10717696" cy="4351338"/>
          </a:xfrm>
        </p:spPr>
        <p:txBody>
          <a:bodyPr>
            <a:normAutofit/>
          </a:bodyPr>
          <a:lstStyle/>
          <a:p>
            <a:r>
              <a:rPr lang="en-US" b="1" u="sng" dirty="0"/>
              <a:t>MUST</a:t>
            </a:r>
            <a:r>
              <a:rPr lang="en-US" dirty="0"/>
              <a:t> complete all modules.</a:t>
            </a:r>
          </a:p>
          <a:p>
            <a:r>
              <a:rPr lang="en-US" b="1" u="sng" dirty="0"/>
              <a:t>MUST</a:t>
            </a:r>
            <a:r>
              <a:rPr lang="en-US" dirty="0"/>
              <a:t> pass all module quizzes with 100% to pass the training (5-10 questions each). You are able to retake the quizzes if you do not pass. </a:t>
            </a:r>
          </a:p>
          <a:p>
            <a:r>
              <a:rPr lang="en-US" dirty="0"/>
              <a:t>Final test uses same questions as the previous quizzes, but rearranges the questions to ensure your paying attention.</a:t>
            </a:r>
          </a:p>
          <a:p>
            <a:r>
              <a:rPr lang="en-US" dirty="0"/>
              <a:t>After completing all modules, you will receive a certificate. Please print and/or save the completion report and certificate to your computer or device.</a:t>
            </a:r>
          </a:p>
        </p:txBody>
      </p:sp>
    </p:spTree>
    <p:extLst>
      <p:ext uri="{BB962C8B-B14F-4D97-AF65-F5344CB8AC3E}">
        <p14:creationId xmlns:p14="http://schemas.microsoft.com/office/powerpoint/2010/main" val="254764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3A39F-451E-4C33-ACD9-ADC9E932D37F}"/>
              </a:ext>
            </a:extLst>
          </p:cNvPr>
          <p:cNvSpPr/>
          <p:nvPr/>
        </p:nvSpPr>
        <p:spPr>
          <a:xfrm>
            <a:off x="713064" y="278583"/>
            <a:ext cx="10821798" cy="1200329"/>
          </a:xfrm>
          <a:prstGeom prst="rect">
            <a:avLst/>
          </a:prstGeom>
        </p:spPr>
        <p:txBody>
          <a:bodyPr wrap="square">
            <a:spAutoFit/>
          </a:bodyPr>
          <a:lstStyle/>
          <a:p>
            <a:r>
              <a:rPr lang="en-US" b="1" dirty="0"/>
              <a:t>Step 1</a:t>
            </a:r>
            <a:r>
              <a:rPr lang="en-US" dirty="0"/>
              <a:t>: Go to the CITI Human Subjects Training website:</a:t>
            </a:r>
          </a:p>
          <a:p>
            <a:r>
              <a:rPr lang="en-US" dirty="0">
                <a:hlinkClick r:id="rId2"/>
              </a:rPr>
              <a:t>https://about.citiprogram.org/en/series/human-subjects-research-hsr/</a:t>
            </a:r>
            <a:endParaRPr lang="en-US" dirty="0"/>
          </a:p>
          <a:p>
            <a:endParaRPr lang="en-US" b="1" dirty="0"/>
          </a:p>
          <a:p>
            <a:r>
              <a:rPr lang="en-US" b="1" dirty="0"/>
              <a:t>Step 2: </a:t>
            </a:r>
            <a:r>
              <a:rPr lang="en-US" dirty="0"/>
              <a:t>Select Register:</a:t>
            </a:r>
            <a:endParaRPr lang="en-US" i="1" dirty="0"/>
          </a:p>
        </p:txBody>
      </p:sp>
      <p:pic>
        <p:nvPicPr>
          <p:cNvPr id="5" name="Picture 4">
            <a:extLst>
              <a:ext uri="{FF2B5EF4-FFF2-40B4-BE49-F238E27FC236}">
                <a16:creationId xmlns:a16="http://schemas.microsoft.com/office/drawing/2014/main" id="{5176EABF-3A55-4641-9CEC-E470F246CD3A}"/>
              </a:ext>
            </a:extLst>
          </p:cNvPr>
          <p:cNvPicPr>
            <a:picLocks noChangeAspect="1"/>
          </p:cNvPicPr>
          <p:nvPr/>
        </p:nvPicPr>
        <p:blipFill>
          <a:blip r:embed="rId3"/>
          <a:stretch>
            <a:fillRect/>
          </a:stretch>
        </p:blipFill>
        <p:spPr>
          <a:xfrm>
            <a:off x="889233" y="1678935"/>
            <a:ext cx="10704352" cy="4721865"/>
          </a:xfrm>
          <a:prstGeom prst="rect">
            <a:avLst/>
          </a:prstGeom>
        </p:spPr>
      </p:pic>
      <p:sp>
        <p:nvSpPr>
          <p:cNvPr id="8" name="Arrow: Down 7">
            <a:extLst>
              <a:ext uri="{FF2B5EF4-FFF2-40B4-BE49-F238E27FC236}">
                <a16:creationId xmlns:a16="http://schemas.microsoft.com/office/drawing/2014/main" id="{4C4F5FCB-8A16-48DE-953B-C9CD0C67CF9C}"/>
              </a:ext>
            </a:extLst>
          </p:cNvPr>
          <p:cNvSpPr/>
          <p:nvPr/>
        </p:nvSpPr>
        <p:spPr>
          <a:xfrm rot="2115313">
            <a:off x="8321878" y="1342238"/>
            <a:ext cx="484632" cy="10066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50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650B-FA5F-414F-9D0D-E90C7C0FF827}"/>
              </a:ext>
            </a:extLst>
          </p:cNvPr>
          <p:cNvSpPr>
            <a:spLocks noGrp="1"/>
          </p:cNvSpPr>
          <p:nvPr>
            <p:ph idx="1"/>
          </p:nvPr>
        </p:nvSpPr>
        <p:spPr>
          <a:xfrm>
            <a:off x="285134" y="168407"/>
            <a:ext cx="10515600" cy="4351338"/>
          </a:xfrm>
        </p:spPr>
        <p:txBody>
          <a:bodyPr>
            <a:normAutofit/>
          </a:bodyPr>
          <a:lstStyle/>
          <a:p>
            <a:pPr>
              <a:spcBef>
                <a:spcPts val="0"/>
              </a:spcBef>
            </a:pPr>
            <a:r>
              <a:rPr lang="en-US" sz="2000" b="1" dirty="0"/>
              <a:t>Step 5: </a:t>
            </a:r>
            <a:r>
              <a:rPr lang="en-US" sz="2000" dirty="0"/>
              <a:t>A new screen will appear and should look like the picture below. </a:t>
            </a:r>
          </a:p>
          <a:p>
            <a:pPr>
              <a:spcBef>
                <a:spcPts val="0"/>
              </a:spcBef>
            </a:pPr>
            <a:r>
              <a:rPr lang="en-US" sz="2000" b="1" dirty="0"/>
              <a:t>Step 6: </a:t>
            </a:r>
            <a:r>
              <a:rPr lang="en-US" sz="2000" dirty="0"/>
              <a:t>Type in California State University, San Bernardino. ‘</a:t>
            </a:r>
          </a:p>
          <a:p>
            <a:pPr marL="0" indent="0">
              <a:spcBef>
                <a:spcPts val="0"/>
              </a:spcBef>
              <a:buNone/>
            </a:pPr>
            <a:r>
              <a:rPr lang="en-US" sz="2000" dirty="0"/>
              <a:t>                 Select California State University, San Bernardino only. </a:t>
            </a:r>
            <a:r>
              <a:rPr lang="en-US" sz="2000" u="sng" dirty="0"/>
              <a:t>Do not </a:t>
            </a:r>
            <a:r>
              <a:rPr lang="en-US" sz="2000" dirty="0"/>
              <a:t>select the one with SSO. </a:t>
            </a:r>
          </a:p>
          <a:p>
            <a:pPr>
              <a:spcBef>
                <a:spcPts val="0"/>
              </a:spcBef>
            </a:pPr>
            <a:r>
              <a:rPr lang="en-US" sz="2000" b="1" dirty="0"/>
              <a:t>Step 7: </a:t>
            </a:r>
            <a:r>
              <a:rPr lang="en-US" sz="2000" dirty="0"/>
              <a:t>See Red Arrows to make the appropriate selections.</a:t>
            </a:r>
          </a:p>
        </p:txBody>
      </p:sp>
      <p:pic>
        <p:nvPicPr>
          <p:cNvPr id="8" name="Picture 7">
            <a:extLst>
              <a:ext uri="{FF2B5EF4-FFF2-40B4-BE49-F238E27FC236}">
                <a16:creationId xmlns:a16="http://schemas.microsoft.com/office/drawing/2014/main" id="{1EEA3226-E3B7-47BE-8E3E-F039E38C9A42}"/>
              </a:ext>
            </a:extLst>
          </p:cNvPr>
          <p:cNvPicPr>
            <a:picLocks noChangeAspect="1"/>
          </p:cNvPicPr>
          <p:nvPr/>
        </p:nvPicPr>
        <p:blipFill>
          <a:blip r:embed="rId2"/>
          <a:stretch>
            <a:fillRect/>
          </a:stretch>
        </p:blipFill>
        <p:spPr>
          <a:xfrm>
            <a:off x="1553207" y="1551963"/>
            <a:ext cx="8660235" cy="4864137"/>
          </a:xfrm>
          <a:prstGeom prst="rect">
            <a:avLst/>
          </a:prstGeom>
        </p:spPr>
      </p:pic>
      <p:sp>
        <p:nvSpPr>
          <p:cNvPr id="9" name="Arrow: Left 8">
            <a:extLst>
              <a:ext uri="{FF2B5EF4-FFF2-40B4-BE49-F238E27FC236}">
                <a16:creationId xmlns:a16="http://schemas.microsoft.com/office/drawing/2014/main" id="{98799A6F-B04F-4660-ABC7-1FBFC0DB7335}"/>
              </a:ext>
            </a:extLst>
          </p:cNvPr>
          <p:cNvSpPr/>
          <p:nvPr/>
        </p:nvSpPr>
        <p:spPr>
          <a:xfrm rot="10800000">
            <a:off x="3023836" y="3346254"/>
            <a:ext cx="978408" cy="3457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Arrow: Left 9">
            <a:extLst>
              <a:ext uri="{FF2B5EF4-FFF2-40B4-BE49-F238E27FC236}">
                <a16:creationId xmlns:a16="http://schemas.microsoft.com/office/drawing/2014/main" id="{3EF87C7C-2BB9-47E7-9E95-D1B556E43FCB}"/>
              </a:ext>
            </a:extLst>
          </p:cNvPr>
          <p:cNvSpPr/>
          <p:nvPr/>
        </p:nvSpPr>
        <p:spPr>
          <a:xfrm rot="10800000">
            <a:off x="3013741" y="4001159"/>
            <a:ext cx="988502" cy="3457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0E32C44-C5D3-4913-BE1D-7BB541DB917B}"/>
              </a:ext>
            </a:extLst>
          </p:cNvPr>
          <p:cNvSpPr/>
          <p:nvPr/>
        </p:nvSpPr>
        <p:spPr>
          <a:xfrm rot="10800000">
            <a:off x="3013740" y="4346883"/>
            <a:ext cx="988502" cy="3457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62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52FE8-BA86-4C81-ACAA-2967DC4DFB0B}"/>
              </a:ext>
            </a:extLst>
          </p:cNvPr>
          <p:cNvSpPr>
            <a:spLocks noGrp="1"/>
          </p:cNvSpPr>
          <p:nvPr>
            <p:ph idx="1"/>
          </p:nvPr>
        </p:nvSpPr>
        <p:spPr>
          <a:xfrm>
            <a:off x="134498" y="122970"/>
            <a:ext cx="10515600" cy="1185712"/>
          </a:xfrm>
        </p:spPr>
        <p:txBody>
          <a:bodyPr>
            <a:noAutofit/>
          </a:bodyPr>
          <a:lstStyle/>
          <a:p>
            <a:pPr>
              <a:spcBef>
                <a:spcPts val="0"/>
              </a:spcBef>
            </a:pPr>
            <a:r>
              <a:rPr lang="en-US" sz="2400" b="1" dirty="0"/>
              <a:t>Step 7: </a:t>
            </a:r>
            <a:r>
              <a:rPr lang="en-US" sz="2400" dirty="0"/>
              <a:t>Enter your name and email address.</a:t>
            </a:r>
          </a:p>
          <a:p>
            <a:pPr>
              <a:spcBef>
                <a:spcPts val="0"/>
              </a:spcBef>
            </a:pPr>
            <a:r>
              <a:rPr lang="en-US" sz="2400" b="1" dirty="0"/>
              <a:t>Step 8: </a:t>
            </a:r>
            <a:r>
              <a:rPr lang="en-US" sz="2400" dirty="0"/>
              <a:t>You can enter a secondary email if you wish to.</a:t>
            </a:r>
          </a:p>
          <a:p>
            <a:pPr>
              <a:spcBef>
                <a:spcPts val="0"/>
              </a:spcBef>
            </a:pPr>
            <a:r>
              <a:rPr lang="en-US" sz="2400" b="1" dirty="0"/>
              <a:t>Step 9:</a:t>
            </a:r>
            <a:r>
              <a:rPr lang="en-US" sz="2400" b="1" i="1" dirty="0"/>
              <a:t> </a:t>
            </a:r>
            <a:r>
              <a:rPr lang="en-US" sz="2400" dirty="0"/>
              <a:t>Select</a:t>
            </a:r>
            <a:r>
              <a:rPr lang="en-US" sz="2400" b="1" i="1" dirty="0"/>
              <a:t> </a:t>
            </a:r>
            <a:r>
              <a:rPr lang="en-US" sz="2400" dirty="0"/>
              <a:t>Continue to Step 3.</a:t>
            </a:r>
          </a:p>
        </p:txBody>
      </p:sp>
      <p:pic>
        <p:nvPicPr>
          <p:cNvPr id="2" name="Picture 1">
            <a:extLst>
              <a:ext uri="{FF2B5EF4-FFF2-40B4-BE49-F238E27FC236}">
                <a16:creationId xmlns:a16="http://schemas.microsoft.com/office/drawing/2014/main" id="{43A7FF03-0B84-4069-BF4C-B60CA47882BA}"/>
              </a:ext>
            </a:extLst>
          </p:cNvPr>
          <p:cNvPicPr>
            <a:picLocks noChangeAspect="1"/>
          </p:cNvPicPr>
          <p:nvPr/>
        </p:nvPicPr>
        <p:blipFill>
          <a:blip r:embed="rId2"/>
          <a:stretch>
            <a:fillRect/>
          </a:stretch>
        </p:blipFill>
        <p:spPr>
          <a:xfrm>
            <a:off x="380948" y="1174460"/>
            <a:ext cx="11430103" cy="5352436"/>
          </a:xfrm>
          <a:prstGeom prst="rect">
            <a:avLst/>
          </a:prstGeom>
        </p:spPr>
      </p:pic>
    </p:spTree>
    <p:extLst>
      <p:ext uri="{BB962C8B-B14F-4D97-AF65-F5344CB8AC3E}">
        <p14:creationId xmlns:p14="http://schemas.microsoft.com/office/powerpoint/2010/main" val="54729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E7A39-DEC1-47F3-B1BD-C5D4B1903574}"/>
              </a:ext>
            </a:extLst>
          </p:cNvPr>
          <p:cNvSpPr>
            <a:spLocks noGrp="1"/>
          </p:cNvSpPr>
          <p:nvPr>
            <p:ph idx="1"/>
          </p:nvPr>
        </p:nvSpPr>
        <p:spPr>
          <a:xfrm>
            <a:off x="58723" y="262360"/>
            <a:ext cx="11492917" cy="903710"/>
          </a:xfrm>
        </p:spPr>
        <p:txBody>
          <a:bodyPr>
            <a:noAutofit/>
          </a:bodyPr>
          <a:lstStyle/>
          <a:p>
            <a:r>
              <a:rPr lang="en-US" sz="2000" b="1" dirty="0"/>
              <a:t>Step 10: </a:t>
            </a:r>
            <a:r>
              <a:rPr lang="en-US" sz="2000" dirty="0"/>
              <a:t>Create a username, password, and security question. </a:t>
            </a:r>
          </a:p>
          <a:p>
            <a:r>
              <a:rPr lang="en-US" sz="2000" b="1" dirty="0"/>
              <a:t>Step 11: Select Continue to Step 4.</a:t>
            </a:r>
          </a:p>
        </p:txBody>
      </p:sp>
      <p:pic>
        <p:nvPicPr>
          <p:cNvPr id="2" name="Picture 1">
            <a:extLst>
              <a:ext uri="{FF2B5EF4-FFF2-40B4-BE49-F238E27FC236}">
                <a16:creationId xmlns:a16="http://schemas.microsoft.com/office/drawing/2014/main" id="{985D8E6D-BEEB-4826-8E82-C0E5489FB3DB}"/>
              </a:ext>
            </a:extLst>
          </p:cNvPr>
          <p:cNvPicPr>
            <a:picLocks noChangeAspect="1"/>
          </p:cNvPicPr>
          <p:nvPr/>
        </p:nvPicPr>
        <p:blipFill>
          <a:blip r:embed="rId2"/>
          <a:stretch>
            <a:fillRect/>
          </a:stretch>
        </p:blipFill>
        <p:spPr>
          <a:xfrm>
            <a:off x="652941" y="1325461"/>
            <a:ext cx="10187031" cy="4972690"/>
          </a:xfrm>
          <a:prstGeom prst="rect">
            <a:avLst/>
          </a:prstGeom>
        </p:spPr>
      </p:pic>
    </p:spTree>
    <p:extLst>
      <p:ext uri="{BB962C8B-B14F-4D97-AF65-F5344CB8AC3E}">
        <p14:creationId xmlns:p14="http://schemas.microsoft.com/office/powerpoint/2010/main" val="190154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FC197-4F28-4FB2-A92F-9534067821D4}"/>
              </a:ext>
            </a:extLst>
          </p:cNvPr>
          <p:cNvSpPr>
            <a:spLocks noGrp="1"/>
          </p:cNvSpPr>
          <p:nvPr>
            <p:ph idx="1"/>
          </p:nvPr>
        </p:nvSpPr>
        <p:spPr>
          <a:xfrm>
            <a:off x="202096" y="301625"/>
            <a:ext cx="10515600" cy="788944"/>
          </a:xfrm>
        </p:spPr>
        <p:txBody>
          <a:bodyPr>
            <a:normAutofit fontScale="85000" lnSpcReduction="20000"/>
          </a:bodyPr>
          <a:lstStyle/>
          <a:p>
            <a:r>
              <a:rPr lang="en-US" b="1" dirty="0"/>
              <a:t>Step 12: </a:t>
            </a:r>
            <a:r>
              <a:rPr lang="en-US" dirty="0"/>
              <a:t>Select </a:t>
            </a:r>
            <a:r>
              <a:rPr lang="en-US" i="1" dirty="0"/>
              <a:t>“Country of Residence”</a:t>
            </a:r>
          </a:p>
          <a:p>
            <a:r>
              <a:rPr lang="en-US" b="1" dirty="0"/>
              <a:t>Step 13</a:t>
            </a:r>
            <a:r>
              <a:rPr lang="en-US" dirty="0"/>
              <a:t>: Select Yes or No.</a:t>
            </a:r>
          </a:p>
        </p:txBody>
      </p:sp>
      <p:pic>
        <p:nvPicPr>
          <p:cNvPr id="2" name="Picture 1">
            <a:extLst>
              <a:ext uri="{FF2B5EF4-FFF2-40B4-BE49-F238E27FC236}">
                <a16:creationId xmlns:a16="http://schemas.microsoft.com/office/drawing/2014/main" id="{A1ECCFE9-C4FC-473D-BD87-BD52B7B8CC84}"/>
              </a:ext>
            </a:extLst>
          </p:cNvPr>
          <p:cNvPicPr>
            <a:picLocks noChangeAspect="1"/>
          </p:cNvPicPr>
          <p:nvPr/>
        </p:nvPicPr>
        <p:blipFill>
          <a:blip r:embed="rId2"/>
          <a:stretch>
            <a:fillRect/>
          </a:stretch>
        </p:blipFill>
        <p:spPr>
          <a:xfrm>
            <a:off x="964735" y="1153297"/>
            <a:ext cx="10166058" cy="5403078"/>
          </a:xfrm>
          <a:prstGeom prst="rect">
            <a:avLst/>
          </a:prstGeom>
        </p:spPr>
      </p:pic>
    </p:spTree>
    <p:extLst>
      <p:ext uri="{BB962C8B-B14F-4D97-AF65-F5344CB8AC3E}">
        <p14:creationId xmlns:p14="http://schemas.microsoft.com/office/powerpoint/2010/main" val="25641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67977-6B5B-412E-96A0-EF6786594BC2}"/>
              </a:ext>
            </a:extLst>
          </p:cNvPr>
          <p:cNvSpPr>
            <a:spLocks noGrp="1"/>
          </p:cNvSpPr>
          <p:nvPr>
            <p:ph idx="4294967295"/>
          </p:nvPr>
        </p:nvSpPr>
        <p:spPr>
          <a:xfrm>
            <a:off x="0" y="127000"/>
            <a:ext cx="10515600" cy="4351338"/>
          </a:xfrm>
        </p:spPr>
        <p:txBody>
          <a:bodyPr>
            <a:normAutofit/>
          </a:bodyPr>
          <a:lstStyle/>
          <a:p>
            <a:pPr>
              <a:spcBef>
                <a:spcPts val="0"/>
              </a:spcBef>
            </a:pPr>
            <a:r>
              <a:rPr lang="en-US" sz="2400" b="1" dirty="0"/>
              <a:t>Step 14: </a:t>
            </a:r>
            <a:r>
              <a:rPr lang="en-US" sz="2400" dirty="0"/>
              <a:t>If you would like to receive CE credits select the appropriate categories. These CE credits are not affiliated with CSUSB course credits, etc.</a:t>
            </a:r>
          </a:p>
          <a:p>
            <a:pPr>
              <a:spcBef>
                <a:spcPts val="0"/>
              </a:spcBef>
            </a:pPr>
            <a:r>
              <a:rPr lang="en-US" sz="2400" b="1" dirty="0"/>
              <a:t>Step 15: </a:t>
            </a:r>
            <a:r>
              <a:rPr lang="en-US" sz="2400" dirty="0"/>
              <a:t>Select</a:t>
            </a:r>
            <a:r>
              <a:rPr lang="en-US" sz="2400" b="1" dirty="0"/>
              <a:t> </a:t>
            </a:r>
            <a:r>
              <a:rPr lang="en-US" sz="2400" dirty="0"/>
              <a:t>Continue to Step 6.</a:t>
            </a:r>
          </a:p>
        </p:txBody>
      </p:sp>
      <p:pic>
        <p:nvPicPr>
          <p:cNvPr id="2" name="Picture 1">
            <a:extLst>
              <a:ext uri="{FF2B5EF4-FFF2-40B4-BE49-F238E27FC236}">
                <a16:creationId xmlns:a16="http://schemas.microsoft.com/office/drawing/2014/main" id="{6EB2FA2E-1F82-4DDA-B88A-E306EEEF8B59}"/>
              </a:ext>
            </a:extLst>
          </p:cNvPr>
          <p:cNvPicPr>
            <a:picLocks noChangeAspect="1"/>
          </p:cNvPicPr>
          <p:nvPr/>
        </p:nvPicPr>
        <p:blipFill>
          <a:blip r:embed="rId2"/>
          <a:stretch>
            <a:fillRect/>
          </a:stretch>
        </p:blipFill>
        <p:spPr>
          <a:xfrm>
            <a:off x="1291903" y="1274195"/>
            <a:ext cx="9826305" cy="5311163"/>
          </a:xfrm>
          <a:prstGeom prst="rect">
            <a:avLst/>
          </a:prstGeom>
        </p:spPr>
      </p:pic>
    </p:spTree>
    <p:extLst>
      <p:ext uri="{BB962C8B-B14F-4D97-AF65-F5344CB8AC3E}">
        <p14:creationId xmlns:p14="http://schemas.microsoft.com/office/powerpoint/2010/main" val="367059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98E1B243C17C4DADF618D65E5F2E02" ma:contentTypeVersion="11" ma:contentTypeDescription="Create a new document." ma:contentTypeScope="" ma:versionID="2cc29c2e358bacfef990f0125fed2c46">
  <xsd:schema xmlns:xsd="http://www.w3.org/2001/XMLSchema" xmlns:xs="http://www.w3.org/2001/XMLSchema" xmlns:p="http://schemas.microsoft.com/office/2006/metadata/properties" xmlns:ns3="1456bd4b-ef3b-4b12-a0aa-ba1ff0623e85" xmlns:ns4="bef3d0cd-bc80-435d-a442-d2576b941f42" targetNamespace="http://schemas.microsoft.com/office/2006/metadata/properties" ma:root="true" ma:fieldsID="27304520198edd7793039001c9a5f116" ns3:_="" ns4:_="">
    <xsd:import namespace="1456bd4b-ef3b-4b12-a0aa-ba1ff0623e85"/>
    <xsd:import namespace="bef3d0cd-bc80-435d-a442-d2576b941f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6bd4b-ef3b-4b12-a0aa-ba1ff0623e8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f3d0cd-bc80-435d-a442-d2576b941f4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2E9BF8-63E5-43F3-A7BB-0E7CDC8F92EA}">
  <ds:schemaRefs>
    <ds:schemaRef ds:uri="http://schemas.microsoft.com/sharepoint/v3/contenttype/forms"/>
  </ds:schemaRefs>
</ds:datastoreItem>
</file>

<file path=customXml/itemProps2.xml><?xml version="1.0" encoding="utf-8"?>
<ds:datastoreItem xmlns:ds="http://schemas.openxmlformats.org/officeDocument/2006/customXml" ds:itemID="{1DA7F106-A86E-43F0-A833-43BE3F6873DE}">
  <ds:schemaRefs>
    <ds:schemaRef ds:uri="bef3d0cd-bc80-435d-a442-d2576b941f42"/>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1456bd4b-ef3b-4b12-a0aa-ba1ff0623e85"/>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A3A7CE9-E100-4D64-96F9-AFC02F900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6bd4b-ef3b-4b12-a0aa-ba1ff0623e85"/>
    <ds:schemaRef ds:uri="bef3d0cd-bc80-435d-a442-d2576b941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423</TotalTime>
  <Words>920</Words>
  <Application>Microsoft Office PowerPoint</Application>
  <PresentationFormat>Widescreen</PresentationFormat>
  <Paragraphs>65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How to Complete the CITI Training for External Researchers, Evaluators, and Volunteers </vt:lpstr>
      <vt:lpstr>Requirements and recommendations to complete the CITI training.</vt:lpstr>
      <vt:lpstr>Requirements and recommendations to complete the CITI training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Bacon</dc:creator>
  <cp:lastModifiedBy>Michael Gillespie</cp:lastModifiedBy>
  <cp:revision>113</cp:revision>
  <dcterms:created xsi:type="dcterms:W3CDTF">2017-10-16T20:09:02Z</dcterms:created>
  <dcterms:modified xsi:type="dcterms:W3CDTF">2020-04-30T20:14:39Z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0x0101005E98E1B243C17C4DADF618D65E5F2E02</vt:lpwstr>
  </property>
</Properties>
</file>