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4" r:id="rId3"/>
    <p:sldId id="275" r:id="rId4"/>
    <p:sldId id="276" r:id="rId5"/>
    <p:sldId id="265" r:id="rId6"/>
    <p:sldId id="266" r:id="rId7"/>
    <p:sldId id="267" r:id="rId8"/>
    <p:sldId id="268" r:id="rId9"/>
    <p:sldId id="271" r:id="rId10"/>
    <p:sldId id="277" r:id="rId11"/>
    <p:sldId id="272" r:id="rId12"/>
    <p:sldId id="261" r:id="rId13"/>
    <p:sldId id="264" r:id="rId14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 autoAdjust="0"/>
  </p:normalViewPr>
  <p:slideViewPr>
    <p:cSldViewPr>
      <p:cViewPr varScale="1">
        <p:scale>
          <a:sx n="92" d="100"/>
          <a:sy n="92" d="100"/>
        </p:scale>
        <p:origin x="161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05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3297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05" y="8893297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2" tIns="46966" rIns="93932" bIns="469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C8645B-FF75-4D38-AC67-36A018A3AB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0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03AB9BBC-0296-4142-AC56-DB41B1F08BC1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D4AC1C0F-65E0-4521-9424-44B9620CD3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07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1C0F-65E0-4521-9424-44B9620CD39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29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1C0F-65E0-4521-9424-44B9620CD39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31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1C0F-65E0-4521-9424-44B9620CD39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2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1C0F-65E0-4521-9424-44B9620CD39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41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1C0F-65E0-4521-9424-44B9620CD39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08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1C0F-65E0-4521-9424-44B9620CD39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90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1C0F-65E0-4521-9424-44B9620CD39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51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9728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728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9728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8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8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8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8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29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9729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0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0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0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0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0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0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0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0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0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0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1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1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1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1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1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31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9731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1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1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1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2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33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9733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4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734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9734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4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4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4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734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734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734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734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735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11C1B76-8B1C-42CF-BD55-223FF8F003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2BD02-9C9E-4731-93A7-4D11C50492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613A2-363B-4BF0-B494-EE6E4A1C34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17B3076-F3EF-4782-B251-C03750A1B0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B6C42D0-614F-49F3-A2F4-B7F7D6D855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8FE4127-CC9D-4DA0-95B5-46790A62B3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8ABD4-EAC5-4196-B799-697F76B724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3D93C-1132-48BC-B07F-AF3EA35EB7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0AFF7-6475-44F9-82C0-456101F7CE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F0B69-03B5-489A-AD6A-0D038F06C5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3CB55-00CA-4920-82E8-2520E1E358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65720-0EA4-4617-A86D-871111C894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49162-C821-4E8B-8AEA-2442413E87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52385-D25B-472E-A3B3-FD85CF17B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625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9626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626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9626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6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627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9627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8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8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8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8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8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8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8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8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8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8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9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9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629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9629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9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9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9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9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9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9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631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9631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631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963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3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3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32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632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632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632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632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632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13CFA25-839F-46B6-8026-AD958DA5431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sb.edu/financial-aid" TargetMode="External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csac.ca.gov/" TargetMode="External"/><Relationship Id="rId5" Type="http://schemas.openxmlformats.org/officeDocument/2006/relationships/hyperlink" Target="https://studentaid.gov/" TargetMode="External"/><Relationship Id="rId4" Type="http://schemas.openxmlformats.org/officeDocument/2006/relationships/hyperlink" Target="https://mycoyote.cms.csusb.edu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ac.ca.gov/dream_act.asp" TargetMode="External"/><Relationship Id="rId2" Type="http://schemas.openxmlformats.org/officeDocument/2006/relationships/hyperlink" Target="http://www.fafsa.ed.gov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981200"/>
            <a:ext cx="8229600" cy="2346325"/>
          </a:xfrm>
        </p:spPr>
        <p:txBody>
          <a:bodyPr/>
          <a:lstStyle/>
          <a:p>
            <a:r>
              <a:rPr lang="en-US" sz="4800" dirty="0" err="1"/>
              <a:t>Bienvenidos</a:t>
            </a:r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/>
              <a:t>Padres de </a:t>
            </a:r>
            <a:r>
              <a:rPr lang="en-US" sz="4800" dirty="0" err="1"/>
              <a:t>Familia</a:t>
            </a:r>
            <a:r>
              <a:rPr lang="en-US" sz="4800" dirty="0"/>
              <a:t>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371599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/>
              <a:t>Oficina</a:t>
            </a:r>
            <a:r>
              <a:rPr lang="en-US" sz="2800" dirty="0"/>
              <a:t> de </a:t>
            </a:r>
            <a:r>
              <a:rPr lang="en-US" sz="2800" dirty="0" err="1"/>
              <a:t>Ayuda</a:t>
            </a:r>
            <a:r>
              <a:rPr lang="en-US" sz="2800" dirty="0"/>
              <a:t> </a:t>
            </a:r>
            <a:r>
              <a:rPr lang="en-US" sz="2800" dirty="0" err="1"/>
              <a:t>Financiera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Cal State San Bernardino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  <p:pic>
        <p:nvPicPr>
          <p:cNvPr id="1026" name="Picture 2" descr="California State University, San Bernard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86686"/>
            <a:ext cx="3733800" cy="149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685801"/>
            <a:ext cx="7772400" cy="838199"/>
          </a:xfrm>
        </p:spPr>
        <p:txBody>
          <a:bodyPr/>
          <a:lstStyle/>
          <a:p>
            <a:r>
              <a:rPr lang="es-ES" dirty="0">
                <a:effectLst/>
              </a:rPr>
              <a:t>Prestamos Federales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838200" y="1828800"/>
            <a:ext cx="7620000" cy="44196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El </a:t>
            </a:r>
            <a:r>
              <a:rPr lang="en-US" dirty="0" err="1"/>
              <a:t>estudiante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que </a:t>
            </a:r>
            <a:r>
              <a:rPr lang="en-US" dirty="0" err="1"/>
              <a:t>aceptar</a:t>
            </a:r>
            <a:r>
              <a:rPr lang="en-US" dirty="0"/>
              <a:t> sus </a:t>
            </a:r>
            <a:r>
              <a:rPr lang="en-US" dirty="0" err="1"/>
              <a:t>prestamos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cuenta</a:t>
            </a:r>
            <a:r>
              <a:rPr lang="en-US" dirty="0"/>
              <a:t> </a:t>
            </a:r>
            <a:r>
              <a:rPr lang="en-US" dirty="0" err="1"/>
              <a:t>MyCoyote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err="1"/>
              <a:t>Despues</a:t>
            </a:r>
            <a:r>
              <a:rPr lang="en-US" dirty="0"/>
              <a:t> de </a:t>
            </a:r>
            <a:r>
              <a:rPr lang="en-US" dirty="0" err="1"/>
              <a:t>aceptar</a:t>
            </a:r>
            <a:r>
              <a:rPr lang="en-US" dirty="0"/>
              <a:t> los </a:t>
            </a:r>
            <a:r>
              <a:rPr lang="en-US" dirty="0" err="1"/>
              <a:t>prestamos</a:t>
            </a:r>
            <a:r>
              <a:rPr lang="en-US" dirty="0"/>
              <a:t> el </a:t>
            </a:r>
            <a:r>
              <a:rPr lang="en-US" dirty="0" err="1"/>
              <a:t>estudiante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dos </a:t>
            </a:r>
            <a:r>
              <a:rPr lang="en-US" dirty="0" err="1"/>
              <a:t>pasos</a:t>
            </a:r>
            <a:r>
              <a:rPr lang="en-US" dirty="0"/>
              <a:t> </a:t>
            </a:r>
            <a:r>
              <a:rPr lang="en-US" dirty="0" err="1"/>
              <a:t>adicionales</a:t>
            </a:r>
            <a:endParaRPr lang="en-US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 err="1"/>
              <a:t>Completar</a:t>
            </a:r>
            <a:r>
              <a:rPr lang="en-US" dirty="0"/>
              <a:t> </a:t>
            </a:r>
            <a:r>
              <a:rPr lang="en-US" dirty="0" err="1"/>
              <a:t>aplicacion</a:t>
            </a:r>
            <a:r>
              <a:rPr lang="en-US" dirty="0"/>
              <a:t> para los </a:t>
            </a:r>
            <a:r>
              <a:rPr lang="en-US" dirty="0" err="1"/>
              <a:t>prestamos</a:t>
            </a:r>
            <a:r>
              <a:rPr lang="en-US" dirty="0"/>
              <a:t> federales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 err="1"/>
              <a:t>Completar</a:t>
            </a:r>
            <a:r>
              <a:rPr lang="en-US" dirty="0"/>
              <a:t> un </a:t>
            </a:r>
            <a:r>
              <a:rPr lang="en-US" dirty="0" err="1"/>
              <a:t>examen</a:t>
            </a:r>
            <a:r>
              <a:rPr lang="en-US" dirty="0"/>
              <a:t> con los requisites de los </a:t>
            </a:r>
            <a:r>
              <a:rPr lang="en-US" dirty="0" err="1"/>
              <a:t>prestamos</a:t>
            </a:r>
            <a:endParaRPr lang="en-US" dirty="0"/>
          </a:p>
          <a:p>
            <a:pPr marL="457200" indent="-457200" algn="l"/>
            <a:r>
              <a:rPr lang="en-US" dirty="0"/>
              <a:t>   </a:t>
            </a:r>
            <a:endParaRPr lang="en-US" sz="2000" dirty="0">
              <a:effectLst/>
            </a:endParaRPr>
          </a:p>
          <a:p>
            <a:pPr marL="914400" algn="l"/>
            <a:endParaRPr lang="en-US" dirty="0"/>
          </a:p>
          <a:p>
            <a:pPr marL="13716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352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685801"/>
            <a:ext cx="7772400" cy="1142999"/>
          </a:xfrm>
        </p:spPr>
        <p:txBody>
          <a:bodyPr/>
          <a:lstStyle/>
          <a:p>
            <a:r>
              <a:rPr lang="es-ES" dirty="0">
                <a:effectLst/>
              </a:rPr>
              <a:t>El desembolso de ayuda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609600" y="2057400"/>
            <a:ext cx="7696200" cy="4038600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effectLst/>
              </a:rPr>
              <a:t>Proceso se inicia 10 días antes de día 1 de cada semestre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s-ES" sz="1600" dirty="0">
                <a:effectLst/>
              </a:rPr>
              <a:t>Siempre y cuando el estudiante no tenga nada pendiente en su cuenta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effectLst/>
              </a:rPr>
              <a:t>La ayuda recibida será aplicada a la cuenta del estudiante, si ay dinero restante de la ayuda, esto será reembolsado al estudiante</a:t>
            </a:r>
          </a:p>
          <a:p>
            <a:pPr lvl="0" algn="l"/>
            <a:endParaRPr lang="en-US" sz="2000" dirty="0">
              <a:effectLst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effectLst/>
              </a:rPr>
              <a:t>Permita 5-10 días laborables para su reembolso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effectLst/>
              </a:rPr>
              <a:t>Es altamente recomendado que el estudiante se inscriba en Depósito Directo</a:t>
            </a: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32728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Recursos</a:t>
            </a: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2057400"/>
            <a:ext cx="8686800" cy="4267200"/>
          </a:xfrm>
        </p:spPr>
        <p:txBody>
          <a:bodyPr/>
          <a:lstStyle/>
          <a:p>
            <a:endParaRPr lang="en-US" sz="2800" dirty="0"/>
          </a:p>
          <a:p>
            <a:r>
              <a:rPr lang="en-US" sz="2800" dirty="0"/>
              <a:t>Web </a:t>
            </a:r>
            <a:r>
              <a:rPr lang="en-US" sz="2800" dirty="0">
                <a:hlinkClick r:id="rId3"/>
              </a:rPr>
              <a:t>https://www.csusb.edu/financial-aid</a:t>
            </a:r>
            <a:endParaRPr lang="en-US" sz="2800" dirty="0"/>
          </a:p>
          <a:p>
            <a:r>
              <a:rPr lang="en-US" sz="2800" dirty="0"/>
              <a:t>My Coyote at </a:t>
            </a:r>
            <a:r>
              <a:rPr lang="en-US" sz="2800" dirty="0">
                <a:hlinkClick r:id="rId4"/>
              </a:rPr>
              <a:t>https://mycoyote.cms.csusb.edu/</a:t>
            </a:r>
            <a:r>
              <a:rPr lang="en-US" sz="2800" dirty="0"/>
              <a:t>	</a:t>
            </a:r>
          </a:p>
          <a:p>
            <a:r>
              <a:rPr lang="en-US" sz="2800" dirty="0" err="1"/>
              <a:t>Subvenciones</a:t>
            </a:r>
            <a:r>
              <a:rPr lang="en-US" sz="2800" dirty="0"/>
              <a:t> </a:t>
            </a:r>
            <a:r>
              <a:rPr lang="en-US" sz="2800" dirty="0" err="1"/>
              <a:t>privadas</a:t>
            </a:r>
            <a:r>
              <a:rPr lang="en-US" sz="2800" dirty="0"/>
              <a:t> y </a:t>
            </a:r>
            <a:r>
              <a:rPr lang="en-US" sz="2800" dirty="0" err="1"/>
              <a:t>externos</a:t>
            </a:r>
            <a:r>
              <a:rPr lang="en-US" sz="2800" dirty="0"/>
              <a:t> (e.g. Finaid.org, Fastweb.com, CollegeBoard.com,…..)</a:t>
            </a:r>
          </a:p>
          <a:p>
            <a:r>
              <a:rPr lang="en-US" sz="2800" dirty="0" err="1"/>
              <a:t>Prestamos</a:t>
            </a:r>
            <a:r>
              <a:rPr lang="en-US" sz="2800" dirty="0"/>
              <a:t> Federales (</a:t>
            </a:r>
            <a:r>
              <a:rPr lang="en-US" sz="2800" dirty="0">
                <a:hlinkClick r:id="rId5"/>
              </a:rPr>
              <a:t>https://studentaid.gov</a:t>
            </a:r>
            <a:r>
              <a:rPr lang="en-US" sz="2800" dirty="0"/>
              <a:t>)</a:t>
            </a:r>
          </a:p>
          <a:p>
            <a:r>
              <a:rPr lang="en-US" sz="2800" dirty="0"/>
              <a:t>Calif. Student Aid Commission (</a:t>
            </a:r>
            <a:r>
              <a:rPr lang="en-US" sz="2800" dirty="0">
                <a:hlinkClick r:id="rId6"/>
              </a:rPr>
              <a:t>www.csac.ca.gov</a:t>
            </a:r>
            <a:r>
              <a:rPr lang="en-US" sz="2800" dirty="0"/>
              <a:t>) 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  <p:pic>
        <p:nvPicPr>
          <p:cNvPr id="8201" name="Picture 9" descr="MCBD19644_0000[1]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6400800" y="304800"/>
            <a:ext cx="2286000" cy="2286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/>
              </a:rPr>
              <a:t>Información del contacto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Ayuda</a:t>
            </a:r>
            <a:r>
              <a:rPr lang="en-US" dirty="0"/>
              <a:t> </a:t>
            </a:r>
            <a:r>
              <a:rPr lang="en-US" dirty="0" err="1"/>
              <a:t>Financiera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ubicada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 </a:t>
            </a:r>
            <a:r>
              <a:rPr lang="en-US" dirty="0" err="1"/>
              <a:t>edificio</a:t>
            </a:r>
            <a:r>
              <a:rPr lang="en-US" dirty="0"/>
              <a:t> University Hall - 150 </a:t>
            </a:r>
          </a:p>
          <a:p>
            <a:pPr marL="395288" indent="-395288"/>
            <a:r>
              <a:rPr lang="en-US" dirty="0"/>
              <a:t>Horas de </a:t>
            </a:r>
            <a:r>
              <a:rPr lang="en-US" dirty="0" err="1"/>
              <a:t>Servicio</a:t>
            </a:r>
            <a:r>
              <a:rPr lang="en-US" dirty="0"/>
              <a:t>: Lunes - Viernes   8am - 5pm</a:t>
            </a:r>
          </a:p>
          <a:p>
            <a:r>
              <a:rPr lang="en-US" dirty="0" err="1"/>
              <a:t>Telefono</a:t>
            </a:r>
            <a:r>
              <a:rPr lang="en-US" dirty="0"/>
              <a:t> (909) 537-5227</a:t>
            </a:r>
          </a:p>
          <a:p>
            <a:r>
              <a:rPr lang="en-US" dirty="0"/>
              <a:t>Fax (909) 537-7024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5367" name="Picture 7" descr="MCj023414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724400"/>
            <a:ext cx="2171700" cy="2024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457201"/>
            <a:ext cx="5943600" cy="1143000"/>
          </a:xfrm>
        </p:spPr>
        <p:txBody>
          <a:bodyPr/>
          <a:lstStyle/>
          <a:p>
            <a:r>
              <a:rPr lang="en-US" altLang="en-US" dirty="0" err="1"/>
              <a:t>Tipos</a:t>
            </a:r>
            <a:r>
              <a:rPr lang="en-US" altLang="en-US" dirty="0"/>
              <a:t> de </a:t>
            </a:r>
            <a:r>
              <a:rPr lang="en-US" altLang="en-US" dirty="0" err="1"/>
              <a:t>Ayuda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762000" y="1981200"/>
            <a:ext cx="7086600" cy="3200400"/>
          </a:xfrm>
        </p:spPr>
        <p:txBody>
          <a:bodyPr/>
          <a:lstStyle/>
          <a:p>
            <a:pPr algn="l"/>
            <a:r>
              <a:rPr lang="es-MX" altLang="en-US" sz="1800" b="1" dirty="0"/>
              <a:t>SUBVENCIONES:</a:t>
            </a:r>
            <a:r>
              <a:rPr lang="es-MX" altLang="en-US" sz="1800" dirty="0"/>
              <a:t>  Están basados en la demostración de necesidad y no se tienen que</a:t>
            </a:r>
            <a:r>
              <a:rPr lang="en-US" altLang="en-US" sz="1800" dirty="0"/>
              <a:t> </a:t>
            </a:r>
            <a:r>
              <a:rPr lang="es-MX" altLang="en-US" sz="1800" dirty="0"/>
              <a:t>repagar.</a:t>
            </a:r>
          </a:p>
          <a:p>
            <a:pPr algn="l"/>
            <a:endParaRPr lang="es-MX" altLang="en-US" sz="1800" dirty="0"/>
          </a:p>
          <a:p>
            <a:pPr algn="l"/>
            <a:r>
              <a:rPr lang="es-MX" altLang="en-US" sz="1800" b="1" dirty="0"/>
              <a:t>BECAS:</a:t>
            </a:r>
            <a:r>
              <a:rPr lang="es-MX" altLang="en-US" sz="1800" dirty="0"/>
              <a:t>  Becas son dadas  basadas en el desempeño académico del estudiante, talentos especiales, y otros factores de elegibilidad.</a:t>
            </a:r>
          </a:p>
          <a:p>
            <a:pPr algn="l"/>
            <a:endParaRPr lang="es-MX" altLang="en-US" sz="1800" dirty="0"/>
          </a:p>
          <a:p>
            <a:pPr algn="l"/>
            <a:r>
              <a:rPr lang="es-MX" altLang="en-US" sz="1800" b="1" dirty="0"/>
              <a:t>PRESTAMOS:</a:t>
            </a:r>
            <a:r>
              <a:rPr lang="es-MX" altLang="en-US" sz="1800" dirty="0"/>
              <a:t> Prestamos de bajo </a:t>
            </a:r>
            <a:r>
              <a:rPr lang="es-MX" altLang="en-US" sz="1800" dirty="0" err="1"/>
              <a:t>interes</a:t>
            </a:r>
            <a:r>
              <a:rPr lang="es-MX" altLang="en-US" sz="1800" dirty="0"/>
              <a:t> son ayudas para el estudiante y para los padres que requieren que se repaguen. Los prestamos son incluidos en la mayoría de los paquetes de ayuda financiera. </a:t>
            </a:r>
          </a:p>
          <a:p>
            <a:pPr algn="l"/>
            <a:endParaRPr lang="es-MX" altLang="en-US" sz="1800" dirty="0"/>
          </a:p>
          <a:p>
            <a:pPr algn="l"/>
            <a:r>
              <a:rPr lang="es-MX" altLang="en-US" sz="1800" b="1" dirty="0"/>
              <a:t>TRABAJO-ESTUDIO FEDERAL:</a:t>
            </a:r>
            <a:r>
              <a:rPr lang="es-MX" altLang="en-US" sz="1800" dirty="0"/>
              <a:t>  Provee un oportunidad de trabajo mientras esta ingresado el estudiante.</a:t>
            </a:r>
          </a:p>
          <a:p>
            <a:endParaRPr lang="en-US" dirty="0"/>
          </a:p>
        </p:txBody>
      </p:sp>
      <p:graphicFrame>
        <p:nvGraphicFramePr>
          <p:cNvPr id="4" name="Object 9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14861"/>
              </p:ext>
            </p:extLst>
          </p:nvPr>
        </p:nvGraphicFramePr>
        <p:xfrm>
          <a:off x="6934200" y="952501"/>
          <a:ext cx="1676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lip" r:id="rId3" imgW="3659201" imgH="3497460" progId="">
                  <p:embed/>
                </p:oleObj>
              </mc:Choice>
              <mc:Fallback>
                <p:oleObj name="Clip" r:id="rId3" imgW="3659201" imgH="349746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952501"/>
                        <a:ext cx="1676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189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33400" y="685801"/>
            <a:ext cx="7772400" cy="761999"/>
          </a:xfrm>
        </p:spPr>
        <p:txBody>
          <a:bodyPr/>
          <a:lstStyle/>
          <a:p>
            <a:r>
              <a:rPr lang="en-US" sz="3200" dirty="0"/>
              <a:t>Solicitudes Para </a:t>
            </a:r>
            <a:r>
              <a:rPr lang="en-US" sz="3200" dirty="0" err="1"/>
              <a:t>Ayuda</a:t>
            </a:r>
            <a:r>
              <a:rPr lang="en-US" sz="3200" dirty="0"/>
              <a:t> </a:t>
            </a:r>
            <a:r>
              <a:rPr lang="en-US" sz="3200" dirty="0" err="1"/>
              <a:t>Financiera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143000" y="1905000"/>
            <a:ext cx="6629400" cy="3733800"/>
          </a:xfrm>
        </p:spPr>
        <p:txBody>
          <a:bodyPr/>
          <a:lstStyle/>
          <a:p>
            <a:r>
              <a:rPr lang="en-US" sz="2000" dirty="0" err="1"/>
              <a:t>Solicitud</a:t>
            </a:r>
            <a:r>
              <a:rPr lang="en-US" sz="2000" dirty="0"/>
              <a:t> federal: Free Application for Federal Student Aid or </a:t>
            </a:r>
            <a:r>
              <a:rPr lang="en-US" sz="2000" u="sng" dirty="0"/>
              <a:t>FAFSA</a:t>
            </a:r>
            <a:r>
              <a:rPr lang="en-US" sz="2000" dirty="0"/>
              <a:t> (</a:t>
            </a:r>
            <a:r>
              <a:rPr lang="en-US" sz="2000" dirty="0">
                <a:hlinkClick r:id="rId2"/>
              </a:rPr>
              <a:t>www.fafsa.ed.gov</a:t>
            </a:r>
            <a:r>
              <a:rPr lang="en-US" sz="2000" dirty="0"/>
              <a:t>) </a:t>
            </a:r>
            <a:r>
              <a:rPr lang="en-US" sz="2000" dirty="0" err="1"/>
              <a:t>comenzando</a:t>
            </a:r>
            <a:r>
              <a:rPr lang="en-US" sz="2000" dirty="0"/>
              <a:t> 1 de </a:t>
            </a:r>
            <a:r>
              <a:rPr lang="en-US" sz="2000" dirty="0" err="1"/>
              <a:t>Octubre</a:t>
            </a:r>
            <a:endParaRPr lang="en-US" sz="2000" baseline="30000" dirty="0"/>
          </a:p>
          <a:p>
            <a:r>
              <a:rPr lang="en-US" sz="2000" dirty="0"/>
              <a:t>O</a:t>
            </a:r>
          </a:p>
          <a:p>
            <a:r>
              <a:rPr lang="en-US" sz="2000" dirty="0" err="1"/>
              <a:t>Solicitud</a:t>
            </a:r>
            <a:r>
              <a:rPr lang="en-US" sz="2000" dirty="0"/>
              <a:t> para </a:t>
            </a:r>
            <a:r>
              <a:rPr lang="en-US" sz="2000" dirty="0" err="1"/>
              <a:t>estudiantes</a:t>
            </a:r>
            <a:r>
              <a:rPr lang="en-US" sz="2000" dirty="0"/>
              <a:t> </a:t>
            </a:r>
            <a:r>
              <a:rPr lang="en-US" sz="2000" dirty="0" err="1"/>
              <a:t>esperando</a:t>
            </a:r>
            <a:r>
              <a:rPr lang="en-US" sz="2000" dirty="0"/>
              <a:t> </a:t>
            </a:r>
            <a:r>
              <a:rPr lang="en-US" sz="2000" dirty="0" err="1"/>
              <a:t>inmigracion</a:t>
            </a:r>
            <a:r>
              <a:rPr lang="en-US" sz="2000" dirty="0"/>
              <a:t> legal:  DREAM  Act Application </a:t>
            </a:r>
            <a:r>
              <a:rPr lang="en-US" sz="2000" dirty="0" err="1"/>
              <a:t>comenzando</a:t>
            </a:r>
            <a:r>
              <a:rPr lang="en-US" sz="2000" dirty="0"/>
              <a:t> 1 de </a:t>
            </a:r>
            <a:r>
              <a:rPr lang="en-US" sz="2000" dirty="0" err="1"/>
              <a:t>Octubre</a:t>
            </a:r>
            <a:r>
              <a:rPr lang="en-US" sz="2000" dirty="0"/>
              <a:t> </a:t>
            </a:r>
          </a:p>
          <a:p>
            <a:pPr indent="346075"/>
            <a:r>
              <a:rPr lang="en-US" sz="2000" dirty="0">
                <a:hlinkClick r:id="rId3"/>
              </a:rPr>
              <a:t>http://www.csac.ca.gov/dream_act.asp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Solicitud</a:t>
            </a:r>
            <a:r>
              <a:rPr lang="en-US" sz="2000" dirty="0"/>
              <a:t> para Cal Grant GPA </a:t>
            </a:r>
            <a:r>
              <a:rPr lang="en-US" sz="2000" dirty="0" err="1"/>
              <a:t>Verificacion</a:t>
            </a:r>
            <a:r>
              <a:rPr lang="en-US" sz="2000" dirty="0"/>
              <a:t> antes de 2 de </a:t>
            </a:r>
            <a:r>
              <a:rPr lang="en-US" sz="2000" dirty="0" err="1"/>
              <a:t>Marzo</a:t>
            </a:r>
            <a:r>
              <a:rPr lang="en-US" sz="2000" dirty="0"/>
              <a:t>  </a:t>
            </a:r>
          </a:p>
          <a:p>
            <a:endParaRPr lang="en-US" sz="2000" dirty="0"/>
          </a:p>
          <a:p>
            <a:r>
              <a:rPr lang="en-US" sz="2000" dirty="0" err="1"/>
              <a:t>Solicitud</a:t>
            </a:r>
            <a:r>
              <a:rPr lang="en-US" sz="2000" dirty="0"/>
              <a:t> para </a:t>
            </a:r>
            <a:r>
              <a:rPr lang="en-US" sz="2000" dirty="0" err="1"/>
              <a:t>Subvenciones</a:t>
            </a:r>
            <a:r>
              <a:rPr lang="en-US" sz="2000" dirty="0"/>
              <a:t> de CSUSB  antes de 2 de </a:t>
            </a:r>
            <a:r>
              <a:rPr lang="en-US" sz="2000" dirty="0" err="1"/>
              <a:t>Marzo</a:t>
            </a:r>
            <a:r>
              <a:rPr lang="en-US" sz="20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8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389252" y="2099846"/>
            <a:ext cx="7832096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effectLst/>
              </a:rPr>
              <a:t>DACA no es el mismo que AB540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effectLst/>
              </a:rPr>
              <a:t>El estudiante tiene que establecer el estado de AB540 </a:t>
            </a:r>
            <a:r>
              <a:rPr lang="es-ES" sz="2000" dirty="0" err="1">
                <a:effectLst/>
              </a:rPr>
              <a:t>atraves</a:t>
            </a:r>
            <a:r>
              <a:rPr lang="es-ES" sz="2000" dirty="0">
                <a:effectLst/>
              </a:rPr>
              <a:t> de la Oficina de Admisiones</a:t>
            </a:r>
            <a:endParaRPr lang="en-US" sz="2000" dirty="0"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effectLst/>
              </a:rPr>
              <a:t>Si el estudiante DACA cumple con los requisitos de AB 540, él o ella puede solicitar a CSUSB y el Estado ayuda económica mediante la aplicación del Sueño de California</a:t>
            </a:r>
            <a:endParaRPr lang="en-US" sz="2000" dirty="0"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effectLst/>
              </a:rPr>
              <a:t>Si un estudiante DACA no cumple con los requisitos de AB 540 , él o ella no puede solicitar ayuda sobre la Aplicación del Sueño de California ni puede aplicar un estudiante para obtener ayuda en la Solicitud Gratuita de Ayuda Federal para Estudiantes ( FAFSA) .</a:t>
            </a:r>
            <a:endParaRPr lang="en-US" sz="2000" dirty="0"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>
                <a:effectLst/>
              </a:rPr>
              <a:t>Un estudiante DACA puede solicitar becas que no tienen requisitos de residencia o ciudadanía</a:t>
            </a:r>
            <a:r>
              <a:rPr kumimoji="0" lang="es-ES" altLang="en-US" sz="2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457200"/>
            <a:ext cx="7239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Acción Diferida para los </a:t>
            </a:r>
            <a:br>
              <a:rPr kumimoji="0" lang="es-E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E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Llegados en la Infancia </a:t>
            </a:r>
            <a:br>
              <a:rPr kumimoji="0" lang="es-E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s-E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( DACA ) </a:t>
            </a:r>
          </a:p>
        </p:txBody>
      </p:sp>
    </p:spTree>
    <p:extLst>
      <p:ext uri="{BB962C8B-B14F-4D97-AF65-F5344CB8AC3E}">
        <p14:creationId xmlns:p14="http://schemas.microsoft.com/office/powerpoint/2010/main" val="279642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Programas</a:t>
            </a:r>
            <a:r>
              <a:rPr lang="en-US" dirty="0"/>
              <a:t> de </a:t>
            </a:r>
            <a:r>
              <a:rPr lang="en-US" dirty="0" err="1"/>
              <a:t>Ayuda</a:t>
            </a:r>
            <a:r>
              <a:rPr lang="en-US" dirty="0"/>
              <a:t> Federal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marL="1371600" indent="-457200"/>
            <a:r>
              <a:rPr lang="en-US" dirty="0" err="1"/>
              <a:t>Beca</a:t>
            </a:r>
            <a:r>
              <a:rPr lang="en-US" dirty="0"/>
              <a:t> Pell </a:t>
            </a:r>
          </a:p>
          <a:p>
            <a:pPr marL="1371600" indent="-457200"/>
            <a:r>
              <a:rPr lang="en-US" dirty="0" err="1"/>
              <a:t>Beca</a:t>
            </a:r>
            <a:r>
              <a:rPr lang="en-US" dirty="0"/>
              <a:t> </a:t>
            </a:r>
            <a:r>
              <a:rPr lang="en-US" dirty="0" err="1"/>
              <a:t>Suplementario</a:t>
            </a:r>
            <a:r>
              <a:rPr lang="en-US" dirty="0"/>
              <a:t> Federal</a:t>
            </a:r>
          </a:p>
          <a:p>
            <a:pPr marL="1371600" indent="-457200"/>
            <a:r>
              <a:rPr lang="en-US" dirty="0" err="1"/>
              <a:t>Beca</a:t>
            </a:r>
            <a:r>
              <a:rPr lang="en-US" dirty="0"/>
              <a:t> de ENSENANSA</a:t>
            </a:r>
          </a:p>
          <a:p>
            <a:pPr marL="1371600" indent="-457200"/>
            <a:r>
              <a:rPr lang="en-US" dirty="0" err="1"/>
              <a:t>Trabajo-Estudio</a:t>
            </a:r>
            <a:r>
              <a:rPr lang="en-US" dirty="0"/>
              <a:t> Federal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Programas</a:t>
            </a:r>
            <a:r>
              <a:rPr lang="en-US" dirty="0"/>
              <a:t> de </a:t>
            </a:r>
            <a:r>
              <a:rPr lang="en-US" dirty="0" err="1"/>
              <a:t>Ayuda</a:t>
            </a:r>
            <a:r>
              <a:rPr lang="en-US" dirty="0"/>
              <a:t> Federal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63963"/>
          </a:xfrm>
        </p:spPr>
        <p:txBody>
          <a:bodyPr/>
          <a:lstStyle/>
          <a:p>
            <a:pPr marL="741363" indent="-346075"/>
            <a:r>
              <a:rPr lang="en-US" sz="2800" dirty="0" err="1"/>
              <a:t>Prestamos</a:t>
            </a:r>
            <a:r>
              <a:rPr lang="en-US" sz="2800" dirty="0"/>
              <a:t> </a:t>
            </a:r>
            <a:r>
              <a:rPr lang="en-US" sz="2800" dirty="0" err="1"/>
              <a:t>Directo</a:t>
            </a:r>
            <a:r>
              <a:rPr lang="en-US" sz="2800" dirty="0"/>
              <a:t> para </a:t>
            </a:r>
            <a:r>
              <a:rPr lang="en-US" sz="2800" dirty="0" err="1"/>
              <a:t>Estudiantes</a:t>
            </a:r>
            <a:endParaRPr lang="en-US" sz="2800" dirty="0"/>
          </a:p>
          <a:p>
            <a:pPr marL="741363" indent="-395288"/>
            <a:r>
              <a:rPr lang="en-US" sz="2800" dirty="0" err="1"/>
              <a:t>Subsidiados</a:t>
            </a:r>
            <a:r>
              <a:rPr lang="en-US" sz="2800" dirty="0"/>
              <a:t> </a:t>
            </a:r>
            <a:r>
              <a:rPr lang="es-ES" sz="2800" dirty="0">
                <a:effectLst/>
              </a:rPr>
              <a:t>(tasas de interés pagadas por gobierno federal durante el tiempo que el estudiante asiste a clases en universidad)</a:t>
            </a:r>
            <a:endParaRPr lang="en-US" sz="2800" dirty="0">
              <a:effectLst/>
            </a:endParaRPr>
          </a:p>
          <a:p>
            <a:pPr marL="741363" indent="-395288"/>
            <a:r>
              <a:rPr lang="en-US" sz="2800" dirty="0"/>
              <a:t>Sin </a:t>
            </a:r>
            <a:r>
              <a:rPr lang="en-US" sz="2800" dirty="0" err="1"/>
              <a:t>subsidiado</a:t>
            </a:r>
            <a:r>
              <a:rPr lang="en-US" sz="2800" dirty="0"/>
              <a:t> </a:t>
            </a:r>
            <a:r>
              <a:rPr lang="es-ES" sz="2800" dirty="0">
                <a:effectLst/>
              </a:rPr>
              <a:t>(tasas de interés no pagadas por gobierno federal, responsabilidad de estudiante)</a:t>
            </a:r>
            <a:endParaRPr lang="en-US" sz="2800" dirty="0">
              <a:effectLst/>
            </a:endParaRPr>
          </a:p>
          <a:p>
            <a:pPr marL="741363" indent="-346075"/>
            <a:r>
              <a:rPr lang="en-US" sz="2800" dirty="0" err="1"/>
              <a:t>Prestamo</a:t>
            </a:r>
            <a:r>
              <a:rPr lang="en-US" sz="2800" dirty="0"/>
              <a:t> Federal para Padres de </a:t>
            </a:r>
            <a:r>
              <a:rPr lang="en-US" sz="2800" dirty="0" err="1"/>
              <a:t>Famila</a:t>
            </a:r>
            <a:r>
              <a:rPr lang="en-US" sz="2800" dirty="0"/>
              <a:t> PLUS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Programas</a:t>
            </a:r>
            <a:r>
              <a:rPr lang="en-US" dirty="0"/>
              <a:t> de </a:t>
            </a:r>
            <a:r>
              <a:rPr lang="en-US" dirty="0" err="1"/>
              <a:t>Ayuda</a:t>
            </a:r>
            <a:r>
              <a:rPr lang="en-US" dirty="0"/>
              <a:t> </a:t>
            </a:r>
            <a:r>
              <a:rPr lang="en-US" dirty="0" err="1"/>
              <a:t>Estatal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687763"/>
          </a:xfrm>
        </p:spPr>
        <p:txBody>
          <a:bodyPr/>
          <a:lstStyle/>
          <a:p>
            <a:pPr marL="741363" indent="-506413"/>
            <a:r>
              <a:rPr lang="en-US" dirty="0" err="1"/>
              <a:t>Beca</a:t>
            </a:r>
            <a:r>
              <a:rPr lang="en-US" dirty="0"/>
              <a:t> del Estado de California (Cal Grant)</a:t>
            </a:r>
          </a:p>
          <a:p>
            <a:pPr marL="741363" indent="-506413"/>
            <a:r>
              <a:rPr lang="en-US" dirty="0" err="1"/>
              <a:t>Beca</a:t>
            </a:r>
            <a:r>
              <a:rPr lang="en-US" dirty="0"/>
              <a:t> del </a:t>
            </a:r>
            <a:r>
              <a:rPr lang="en-US" dirty="0" err="1"/>
              <a:t>Systema</a:t>
            </a:r>
            <a:r>
              <a:rPr lang="en-US" dirty="0"/>
              <a:t> Cal State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Beca</a:t>
            </a:r>
            <a:r>
              <a:rPr lang="en-US" dirty="0"/>
              <a:t> Institutional (SUG)</a:t>
            </a:r>
          </a:p>
          <a:p>
            <a:pPr marL="741363" indent="-506413"/>
            <a:r>
              <a:rPr lang="en-US" dirty="0" err="1"/>
              <a:t>Beca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/>
              <a:t> Media</a:t>
            </a:r>
          </a:p>
          <a:p>
            <a:pPr marL="741363" indent="-506413"/>
            <a:r>
              <a:rPr lang="en-US" dirty="0" err="1"/>
              <a:t>Beca</a:t>
            </a:r>
            <a:r>
              <a:rPr lang="en-US" dirty="0"/>
              <a:t> de Chafee (</a:t>
            </a:r>
            <a:r>
              <a:rPr lang="es-ES" dirty="0">
                <a:effectLst/>
              </a:rPr>
              <a:t>jóvenes de crianza)</a:t>
            </a:r>
            <a:endParaRPr lang="en-US" dirty="0">
              <a:effectLst/>
            </a:endParaRPr>
          </a:p>
          <a:p>
            <a:pPr marL="741363" indent="-506413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Programas</a:t>
            </a:r>
            <a:r>
              <a:rPr lang="en-US" dirty="0"/>
              <a:t> de </a:t>
            </a:r>
            <a:r>
              <a:rPr lang="en-US" dirty="0" err="1"/>
              <a:t>Ayuda</a:t>
            </a:r>
            <a:r>
              <a:rPr lang="en-US" dirty="0"/>
              <a:t> </a:t>
            </a:r>
            <a:r>
              <a:rPr lang="en-US" dirty="0" err="1"/>
              <a:t>Institucionales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1371600" indent="-457200"/>
            <a:r>
              <a:rPr lang="en-US" dirty="0"/>
              <a:t>EOP</a:t>
            </a:r>
          </a:p>
          <a:p>
            <a:pPr marL="1371600" indent="-457200"/>
            <a:r>
              <a:rPr lang="en-US" dirty="0" err="1"/>
              <a:t>Becas</a:t>
            </a:r>
            <a:r>
              <a:rPr lang="en-US" dirty="0"/>
              <a:t> </a:t>
            </a:r>
            <a:r>
              <a:rPr lang="en-US" dirty="0" err="1"/>
              <a:t>Atletas</a:t>
            </a:r>
            <a:endParaRPr lang="en-US" dirty="0"/>
          </a:p>
          <a:p>
            <a:pPr marL="1371600" indent="-457200"/>
            <a:r>
              <a:rPr lang="en-US" dirty="0" err="1"/>
              <a:t>Prestamos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banca</a:t>
            </a:r>
            <a:r>
              <a:rPr lang="en-US" dirty="0"/>
              <a:t> </a:t>
            </a:r>
            <a:r>
              <a:rPr lang="en-US" dirty="0" err="1"/>
              <a:t>privada</a:t>
            </a:r>
            <a:endParaRPr lang="en-US" dirty="0"/>
          </a:p>
          <a:p>
            <a:pPr marL="1371600" indent="-457200"/>
            <a:r>
              <a:rPr lang="en-US" dirty="0" err="1"/>
              <a:t>Prestamos</a:t>
            </a:r>
            <a:r>
              <a:rPr lang="en-US" dirty="0"/>
              <a:t> de </a:t>
            </a:r>
            <a:r>
              <a:rPr lang="en-US" dirty="0" err="1"/>
              <a:t>Emergencia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685801"/>
            <a:ext cx="7772400" cy="838199"/>
          </a:xfrm>
        </p:spPr>
        <p:txBody>
          <a:bodyPr/>
          <a:lstStyle/>
          <a:p>
            <a:r>
              <a:rPr lang="es-ES" dirty="0">
                <a:effectLst/>
              </a:rPr>
              <a:t>Los próximos pasos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838200" y="1828800"/>
            <a:ext cx="7620000" cy="44196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El </a:t>
            </a:r>
            <a:r>
              <a:rPr lang="en-US" dirty="0" err="1"/>
              <a:t>estudiante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leer </a:t>
            </a:r>
            <a:r>
              <a:rPr lang="en-US" dirty="0" err="1"/>
              <a:t>informacion</a:t>
            </a:r>
            <a:r>
              <a:rPr lang="en-US" dirty="0"/>
              <a:t> </a:t>
            </a:r>
            <a:r>
              <a:rPr lang="en-US" dirty="0" err="1"/>
              <a:t>incluido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MyCoyote</a:t>
            </a:r>
            <a:endParaRPr lang="en-US" dirty="0"/>
          </a:p>
          <a:p>
            <a:pPr marL="457200" indent="-457200" algn="l"/>
            <a:r>
              <a:rPr lang="en-US" dirty="0"/>
              <a:t>    - </a:t>
            </a:r>
            <a:r>
              <a:rPr lang="es-ES" dirty="0">
                <a:effectLst/>
              </a:rPr>
              <a:t>Tiene que leer todos los correos electrónico y la información de ayuda financiera</a:t>
            </a:r>
            <a:r>
              <a:rPr lang="en-US" dirty="0"/>
              <a:t>    </a:t>
            </a:r>
            <a:endParaRPr lang="en-US" sz="2000" dirty="0">
              <a:effectLst/>
            </a:endParaRPr>
          </a:p>
          <a:p>
            <a:pPr marL="914400" algn="l"/>
            <a:endParaRPr lang="en-US" dirty="0"/>
          </a:p>
          <a:p>
            <a:pPr marL="13716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46336"/>
      </p:ext>
    </p:extLst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1944</TotalTime>
  <Words>617</Words>
  <Application>Microsoft Office PowerPoint</Application>
  <PresentationFormat>On-screen Show (4:3)</PresentationFormat>
  <Paragraphs>89</Paragraphs>
  <Slides>13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Ripple</vt:lpstr>
      <vt:lpstr>Clip</vt:lpstr>
      <vt:lpstr>Bienvenidos  Padres de Familia  </vt:lpstr>
      <vt:lpstr>Tipos de Ayuda</vt:lpstr>
      <vt:lpstr>Solicitudes Para Ayuda Financiera</vt:lpstr>
      <vt:lpstr>Acción Diferida para los  Llegados en la Infancia  ( DACA ) </vt:lpstr>
      <vt:lpstr>Programas de Ayuda Federal</vt:lpstr>
      <vt:lpstr>Programas de Ayuda Federal </vt:lpstr>
      <vt:lpstr>Programas de Ayuda Estatal</vt:lpstr>
      <vt:lpstr>Otra Programas de Ayuda Institucionales </vt:lpstr>
      <vt:lpstr>Los próximos pasos</vt:lpstr>
      <vt:lpstr>Prestamos Federales</vt:lpstr>
      <vt:lpstr>El desembolso de ayuda</vt:lpstr>
      <vt:lpstr>Recursos</vt:lpstr>
      <vt:lpstr>Información del contacto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FINANCING EDUCATION BEYOND HIGH SCHOOL</dc:title>
  <dc:creator>lperez</dc:creator>
  <cp:lastModifiedBy>Veronica Pena</cp:lastModifiedBy>
  <cp:revision>65</cp:revision>
  <cp:lastPrinted>2016-07-16T15:15:43Z</cp:lastPrinted>
  <dcterms:created xsi:type="dcterms:W3CDTF">2004-09-30T00:20:31Z</dcterms:created>
  <dcterms:modified xsi:type="dcterms:W3CDTF">2020-07-14T21:09:09Z</dcterms:modified>
</cp:coreProperties>
</file>