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7" r:id="rId8"/>
    <p:sldId id="269" r:id="rId9"/>
    <p:sldId id="270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e.csusb.edu/doctorate-educational-leadership/program-overview" TargetMode="External"/><Relationship Id="rId2" Type="http://schemas.openxmlformats.org/officeDocument/2006/relationships/hyperlink" Target="https://coe.csusb.edu/doctorate-educational-leadersh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e.csusb.edu/doctorate-educational-leadership/courses" TargetMode="External"/><Relationship Id="rId5" Type="http://schemas.openxmlformats.org/officeDocument/2006/relationships/hyperlink" Target="https://coe.csusb.edu/doctorate-educational-leadership/requirements" TargetMode="External"/><Relationship Id="rId4" Type="http://schemas.openxmlformats.org/officeDocument/2006/relationships/hyperlink" Target="https://coe.csusb.edu/doctorate-educational-leadership/program-overview/faculty-alumn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schnorr@csusb.edu" TargetMode="External"/><Relationship Id="rId2" Type="http://schemas.openxmlformats.org/officeDocument/2006/relationships/hyperlink" Target="mailto:csnow@csusb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capousd.ca.schoolloop.com/news/view?id=14547472711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653310"/>
            <a:ext cx="8915399" cy="312407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CSU</a:t>
            </a:r>
            <a:r>
              <a:rPr lang="en-US" dirty="0"/>
              <a:t>, San Bernardino </a:t>
            </a:r>
            <a:r>
              <a:rPr lang="en-US" dirty="0" err="1"/>
              <a:t>Ed.D</a:t>
            </a:r>
            <a:r>
              <a:rPr lang="en-US" dirty="0"/>
              <a:t>. Program in Educational Leadership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Equity, Social Justice, Transformation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9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8581"/>
            <a:ext cx="8915400" cy="3777622"/>
          </a:xfrm>
        </p:spPr>
        <p:txBody>
          <a:bodyPr>
            <a:noAutofit/>
          </a:bodyPr>
          <a:lstStyle/>
          <a:p>
            <a:r>
              <a:rPr lang="en-US" sz="2800" dirty="0"/>
              <a:t>This 3-year cohort-based program meets the needs of full-time professionals in the field. </a:t>
            </a:r>
            <a:endParaRPr lang="en-US" sz="2800" dirty="0" smtClean="0"/>
          </a:p>
          <a:p>
            <a:r>
              <a:rPr lang="en-US" sz="2800" dirty="0" smtClean="0"/>
              <a:t>Courses </a:t>
            </a:r>
            <a:r>
              <a:rPr lang="en-US" sz="2800" dirty="0"/>
              <a:t>are conveniently offered twice per week (one week night at CSUSB and PDC through video streaming and one Saturday at CSUSB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Students </a:t>
            </a:r>
            <a:r>
              <a:rPr lang="en-US" sz="2800" dirty="0"/>
              <a:t>are encouraged to identify a field-based problem of practice for their dissertation that is relevant to their institution or community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78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90254"/>
            <a:ext cx="8915400" cy="47013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u="sng" dirty="0" smtClean="0"/>
              <a:t>PK-12</a:t>
            </a:r>
          </a:p>
          <a:p>
            <a:pPr marL="0" indent="0">
              <a:buNone/>
            </a:pPr>
            <a:r>
              <a:rPr lang="en-US" sz="2800" dirty="0" smtClean="0"/>
              <a:t>Organization </a:t>
            </a:r>
            <a:r>
              <a:rPr lang="en-US" sz="2800" dirty="0"/>
              <a:t>and </a:t>
            </a:r>
            <a:r>
              <a:rPr lang="en-US" sz="2800" dirty="0" smtClean="0"/>
              <a:t>Administration of School Systems; </a:t>
            </a:r>
            <a:r>
              <a:rPr lang="en-US" sz="2800" dirty="0"/>
              <a:t>Instructional Leadership and Learning </a:t>
            </a:r>
            <a:r>
              <a:rPr lang="en-US" sz="2800" dirty="0" smtClean="0"/>
              <a:t>Strategies; </a:t>
            </a:r>
            <a:r>
              <a:rPr lang="en-US" sz="2800" dirty="0"/>
              <a:t>Strategic Planning, Accountability and </a:t>
            </a:r>
            <a:r>
              <a:rPr lang="en-US" sz="2800" dirty="0" smtClean="0"/>
              <a:t>Change; </a:t>
            </a:r>
            <a:r>
              <a:rPr lang="en-US" sz="2800" dirty="0"/>
              <a:t>Politics, Legislative Action, and Educational </a:t>
            </a:r>
            <a:r>
              <a:rPr lang="en-US" sz="2800" dirty="0" smtClean="0"/>
              <a:t>Change; </a:t>
            </a:r>
            <a:r>
              <a:rPr lang="en-US" sz="2800" dirty="0"/>
              <a:t>Assessment and </a:t>
            </a:r>
            <a:r>
              <a:rPr lang="en-US" sz="2800" dirty="0" smtClean="0"/>
              <a:t>Evaluation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u="sng" dirty="0" smtClean="0"/>
              <a:t>Community </a:t>
            </a:r>
            <a:r>
              <a:rPr lang="en-US" sz="2800" b="1" u="sng" dirty="0"/>
              <a:t>College/Higher </a:t>
            </a:r>
            <a:r>
              <a:rPr lang="en-US" sz="2800" b="1" u="sng" dirty="0" smtClean="0"/>
              <a:t>Education</a:t>
            </a:r>
            <a:endParaRPr lang="en-US" sz="2800" b="1" u="sng" dirty="0"/>
          </a:p>
          <a:p>
            <a:pPr marL="0" indent="0">
              <a:buNone/>
            </a:pPr>
            <a:r>
              <a:rPr lang="en-US" sz="2800" dirty="0"/>
              <a:t>Foundations of Community Colleges and Higher Education </a:t>
            </a:r>
            <a:r>
              <a:rPr lang="en-US" sz="2800" dirty="0" smtClean="0"/>
              <a:t>Systems; </a:t>
            </a:r>
            <a:r>
              <a:rPr lang="en-US" sz="2800" dirty="0"/>
              <a:t>Fostering Student Learning and </a:t>
            </a:r>
            <a:r>
              <a:rPr lang="en-US" sz="2800" dirty="0" smtClean="0"/>
              <a:t>Success; </a:t>
            </a:r>
            <a:r>
              <a:rPr lang="en-US" sz="2800" dirty="0"/>
              <a:t>Higher Education Strategic Planning, Accountability and </a:t>
            </a:r>
            <a:r>
              <a:rPr lang="en-US" sz="2800" dirty="0" smtClean="0"/>
              <a:t>Change; </a:t>
            </a:r>
            <a:r>
              <a:rPr lang="en-US" sz="2800" dirty="0"/>
              <a:t>Higher Education Governance and </a:t>
            </a:r>
            <a:r>
              <a:rPr lang="en-US" sz="2800" dirty="0" smtClean="0"/>
              <a:t>Policy; </a:t>
            </a:r>
            <a:r>
              <a:rPr lang="en-US" sz="2800" dirty="0"/>
              <a:t>Assessment and Evaluation in Higher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1017"/>
            <a:ext cx="8915400" cy="505229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CSUSB </a:t>
            </a:r>
            <a:r>
              <a:rPr lang="en-US" sz="2200" dirty="0" err="1" smtClean="0"/>
              <a:t>Ed.D</a:t>
            </a:r>
            <a:r>
              <a:rPr lang="en-US" sz="2200" dirty="0" smtClean="0"/>
              <a:t>. Site</a:t>
            </a:r>
          </a:p>
          <a:p>
            <a:pPr lvl="1"/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coe.csusb.edu/doctorate-educational-leadership</a:t>
            </a:r>
            <a:endParaRPr lang="en-US" sz="2200" dirty="0" smtClean="0"/>
          </a:p>
          <a:p>
            <a:r>
              <a:rPr lang="en-US" sz="2200" dirty="0" smtClean="0"/>
              <a:t>Program Overview including tuition</a:t>
            </a:r>
          </a:p>
          <a:p>
            <a:pPr lvl="1"/>
            <a:r>
              <a:rPr lang="en-US" sz="2200" dirty="0">
                <a:hlinkClick r:id="rId3"/>
              </a:rPr>
              <a:t>https://</a:t>
            </a:r>
            <a:r>
              <a:rPr lang="en-US" sz="2200" dirty="0" smtClean="0">
                <a:hlinkClick r:id="rId3"/>
              </a:rPr>
              <a:t>coe.csusb.edu/doctorate-educational-leadership/program-overview</a:t>
            </a:r>
            <a:endParaRPr lang="en-US" sz="2200" dirty="0" smtClean="0"/>
          </a:p>
          <a:p>
            <a:r>
              <a:rPr lang="en-US" sz="2200" dirty="0" smtClean="0"/>
              <a:t>Program Faculty </a:t>
            </a:r>
          </a:p>
          <a:p>
            <a:pPr lvl="1"/>
            <a:r>
              <a:rPr lang="en-US" sz="2200" dirty="0">
                <a:hlinkClick r:id="rId4"/>
              </a:rPr>
              <a:t>https://</a:t>
            </a:r>
            <a:r>
              <a:rPr lang="en-US" sz="2200" dirty="0" smtClean="0">
                <a:hlinkClick r:id="rId4"/>
              </a:rPr>
              <a:t>coe.csusb.edu/doctorate-educational-leadership/program-overview/faculty-alumni</a:t>
            </a:r>
            <a:endParaRPr lang="en-US" sz="2200" dirty="0" smtClean="0"/>
          </a:p>
          <a:p>
            <a:r>
              <a:rPr lang="en-US" sz="2200" dirty="0" smtClean="0"/>
              <a:t>Admissions Requirements</a:t>
            </a:r>
          </a:p>
          <a:p>
            <a:pPr lvl="1"/>
            <a:r>
              <a:rPr lang="en-US" sz="2200" dirty="0">
                <a:hlinkClick r:id="rId5"/>
              </a:rPr>
              <a:t>https://</a:t>
            </a:r>
            <a:r>
              <a:rPr lang="en-US" sz="2200" dirty="0" smtClean="0">
                <a:hlinkClick r:id="rId5"/>
              </a:rPr>
              <a:t>coe.csusb.edu/doctorate-educational-leadership/requirements</a:t>
            </a:r>
            <a:endParaRPr lang="en-US" sz="2200" dirty="0"/>
          </a:p>
          <a:p>
            <a:r>
              <a:rPr lang="en-US" sz="2200" dirty="0" smtClean="0"/>
              <a:t>Courses</a:t>
            </a:r>
          </a:p>
          <a:p>
            <a:pPr lvl="1"/>
            <a:r>
              <a:rPr lang="en-US" sz="2200" dirty="0">
                <a:hlinkClick r:id="rId6"/>
              </a:rPr>
              <a:t>https://</a:t>
            </a:r>
            <a:r>
              <a:rPr lang="en-US" sz="2200" dirty="0" smtClean="0">
                <a:hlinkClick r:id="rId6"/>
              </a:rPr>
              <a:t>coe.csusb.edu/doctorate-educational-leadership/courses</a:t>
            </a:r>
            <a:endParaRPr lang="en-US" sz="22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0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Mrs</a:t>
            </a:r>
            <a:r>
              <a:rPr lang="en-US" sz="2800" dirty="0"/>
              <a:t>. Catherine Snow, Administrative Support Coordinator:  909-537-5651 </a:t>
            </a:r>
            <a:r>
              <a:rPr lang="en-US" sz="2800" dirty="0" smtClean="0"/>
              <a:t>or  </a:t>
            </a:r>
            <a:r>
              <a:rPr lang="en-US" sz="2800" dirty="0" smtClean="0">
                <a:hlinkClick r:id="rId2"/>
              </a:rPr>
              <a:t>csnow@csusb.edu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Dr. Donna Schnorr, Director of </a:t>
            </a:r>
            <a:r>
              <a:rPr lang="en-US" sz="2800" dirty="0"/>
              <a:t>the Doctoral Program:  </a:t>
            </a:r>
            <a:r>
              <a:rPr lang="en-US" sz="2800" dirty="0" smtClean="0"/>
              <a:t>909-537-7313 or </a:t>
            </a:r>
            <a:r>
              <a:rPr lang="en-US" sz="2800" dirty="0" smtClean="0">
                <a:hlinkClick r:id="rId3"/>
              </a:rPr>
              <a:t>dschnorr@csusb.edu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mission of the CSU, San Bernardino </a:t>
            </a:r>
            <a:r>
              <a:rPr lang="en-US" sz="2800" dirty="0" err="1"/>
              <a:t>Ed.D</a:t>
            </a:r>
            <a:r>
              <a:rPr lang="en-US" sz="2800" dirty="0"/>
              <a:t>. Program in Educational Leadership is to develop </a:t>
            </a:r>
            <a:r>
              <a:rPr lang="en-US" sz="2800" dirty="0" smtClean="0"/>
              <a:t>scholar-practitioner-leaders </a:t>
            </a:r>
            <a:r>
              <a:rPr lang="en-US" sz="2800" dirty="0"/>
              <a:t>who respond to 21st century challenges by promoting practices, policies, and programs committed to equity, social justice, and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17684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Based Practitioner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doctoral program in Educational Leadership is a rigorous, research-based program which prepares PreK-12 and Community </a:t>
            </a:r>
            <a:r>
              <a:rPr lang="en-US" sz="2800" dirty="0" smtClean="0"/>
              <a:t>College/Higher Education leaders </a:t>
            </a:r>
            <a:r>
              <a:rPr lang="en-US" sz="2800" dirty="0"/>
              <a:t>who can apply their knowledge base with the critical skills of analysis, inquiry, research and evaluation to contribute to the study, development, and implementation of educational reforms.</a:t>
            </a:r>
          </a:p>
        </p:txBody>
      </p:sp>
    </p:spTree>
    <p:extLst>
      <p:ext uri="{BB962C8B-B14F-4D97-AF65-F5344CB8AC3E}">
        <p14:creationId xmlns:p14="http://schemas.microsoft.com/office/powerpoint/2010/main" val="22291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Doctorate in the CSU?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Significant </a:t>
            </a:r>
            <a:r>
              <a:rPr lang="en-US" sz="2800" dirty="0"/>
              <a:t>numbers of leaders retiring in next 10 years </a:t>
            </a:r>
          </a:p>
          <a:p>
            <a:r>
              <a:rPr lang="en-US" sz="2800" dirty="0" smtClean="0"/>
              <a:t>Major </a:t>
            </a:r>
            <a:r>
              <a:rPr lang="en-US" sz="2800" dirty="0"/>
              <a:t>void in the pool of educational leaders, particularly in areas that haven’t historically offered the doctorate </a:t>
            </a:r>
          </a:p>
          <a:p>
            <a:r>
              <a:rPr lang="en-US" sz="2800" dirty="0" smtClean="0"/>
              <a:t>Respond </a:t>
            </a:r>
            <a:r>
              <a:rPr lang="en-US" sz="2800" dirty="0"/>
              <a:t>to the unique needs of regions such as the Inland Empire</a:t>
            </a:r>
          </a:p>
        </p:txBody>
      </p:sp>
    </p:spTree>
    <p:extLst>
      <p:ext uri="{BB962C8B-B14F-4D97-AF65-F5344CB8AC3E}">
        <p14:creationId xmlns:p14="http://schemas.microsoft.com/office/powerpoint/2010/main" val="3399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Inland Empire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Faces </a:t>
            </a:r>
            <a:r>
              <a:rPr lang="en-US" sz="2800" dirty="0"/>
              <a:t>considerable social, political, educational, and economic </a:t>
            </a:r>
            <a:r>
              <a:rPr lang="en-US" sz="2800" dirty="0" smtClean="0"/>
              <a:t>challenges </a:t>
            </a:r>
            <a:endParaRPr lang="en-US" sz="2800" dirty="0"/>
          </a:p>
          <a:p>
            <a:r>
              <a:rPr lang="en-US" sz="2800" dirty="0" smtClean="0"/>
              <a:t>Disparities </a:t>
            </a:r>
            <a:r>
              <a:rPr lang="en-US" sz="2800" dirty="0"/>
              <a:t>by race, income, gender, language, ability impacting opportunities to learn, resulting in achievement/opportunity </a:t>
            </a:r>
            <a:r>
              <a:rPr lang="en-US" sz="2800" dirty="0" smtClean="0"/>
              <a:t>gaps </a:t>
            </a:r>
            <a:endParaRPr lang="en-US" sz="2800" dirty="0"/>
          </a:p>
          <a:p>
            <a:r>
              <a:rPr lang="en-US" sz="2800" dirty="0" smtClean="0"/>
              <a:t>Aiming </a:t>
            </a:r>
            <a:r>
              <a:rPr lang="en-US" sz="2800" dirty="0"/>
              <a:t>for leaders committed to responding to 21st century challenges in education</a:t>
            </a:r>
          </a:p>
        </p:txBody>
      </p:sp>
    </p:spTree>
    <p:extLst>
      <p:ext uri="{BB962C8B-B14F-4D97-AF65-F5344CB8AC3E}">
        <p14:creationId xmlns:p14="http://schemas.microsoft.com/office/powerpoint/2010/main" val="23417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Attends Our Program?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321" y="1690254"/>
            <a:ext cx="8915400" cy="3777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PK-12 </a:t>
            </a:r>
            <a:r>
              <a:rPr lang="en-US" sz="2000" dirty="0"/>
              <a:t>educational leaders </a:t>
            </a:r>
          </a:p>
          <a:p>
            <a:pPr lvl="1"/>
            <a:r>
              <a:rPr lang="en-US" sz="2000" dirty="0" smtClean="0"/>
              <a:t>Administrators/Coordinators/Directors/Program Managers</a:t>
            </a:r>
          </a:p>
          <a:p>
            <a:pPr lvl="1"/>
            <a:r>
              <a:rPr lang="en-US" sz="2000" dirty="0" smtClean="0"/>
              <a:t>Counselors</a:t>
            </a:r>
          </a:p>
          <a:p>
            <a:pPr lvl="1"/>
            <a:r>
              <a:rPr lang="en-US" sz="2000" dirty="0" smtClean="0"/>
              <a:t>Health Educators</a:t>
            </a:r>
          </a:p>
          <a:p>
            <a:pPr lvl="1"/>
            <a:r>
              <a:rPr lang="en-US" sz="2000" dirty="0" smtClean="0"/>
              <a:t>Psychologists</a:t>
            </a:r>
          </a:p>
          <a:p>
            <a:pPr lvl="1"/>
            <a:r>
              <a:rPr lang="en-US" sz="2000" dirty="0" smtClean="0"/>
              <a:t>Social </a:t>
            </a:r>
            <a:r>
              <a:rPr lang="en-US" sz="2000" dirty="0" smtClean="0"/>
              <a:t>Workers</a:t>
            </a:r>
          </a:p>
          <a:p>
            <a:pPr lvl="1"/>
            <a:r>
              <a:rPr lang="en-US" sz="2000" dirty="0" smtClean="0"/>
              <a:t>Teachers</a:t>
            </a:r>
            <a:endParaRPr lang="en-US" sz="2000" dirty="0"/>
          </a:p>
          <a:p>
            <a:r>
              <a:rPr lang="en-US" sz="2000" dirty="0" smtClean="0"/>
              <a:t>Community College and Higher Education leaders</a:t>
            </a:r>
          </a:p>
          <a:p>
            <a:pPr lvl="1"/>
            <a:r>
              <a:rPr lang="en-US" sz="2000" dirty="0" smtClean="0"/>
              <a:t>Administrators/Coordinators/Directors/Program Managers</a:t>
            </a:r>
          </a:p>
          <a:p>
            <a:pPr lvl="1"/>
            <a:r>
              <a:rPr lang="en-US" sz="2000" dirty="0"/>
              <a:t>Educational Policy </a:t>
            </a:r>
            <a:r>
              <a:rPr lang="en-US" sz="2000" dirty="0" smtClean="0"/>
              <a:t>Makers</a:t>
            </a:r>
          </a:p>
          <a:p>
            <a:pPr lvl="1"/>
            <a:r>
              <a:rPr lang="en-US" sz="2000" dirty="0" smtClean="0"/>
              <a:t>Faculty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7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58" y="702334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Pamela Buchanan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12" y="4234923"/>
            <a:ext cx="8915400" cy="26230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participating in the program Dr. Buchanan was promoted from Coordinator of Program Quality &amp; Learning Support to Director of Assessment &amp; Accountability, Snowline Joint Unified School District.</a:t>
            </a:r>
          </a:p>
          <a:p>
            <a:r>
              <a:rPr lang="en-US" dirty="0"/>
              <a:t>Outstanding CSUSB </a:t>
            </a:r>
            <a:r>
              <a:rPr lang="en-US" dirty="0" err="1"/>
              <a:t>Ed.D</a:t>
            </a:r>
            <a:r>
              <a:rPr lang="en-US" dirty="0"/>
              <a:t> doctoral student, 2015.</a:t>
            </a:r>
          </a:p>
          <a:p>
            <a:r>
              <a:rPr lang="en-US" dirty="0"/>
              <a:t>Second place in the 29th CSU Statewide Research Competition, 2015.</a:t>
            </a:r>
          </a:p>
          <a:p>
            <a:r>
              <a:rPr lang="en-US" dirty="0"/>
              <a:t>Manuscript accepted for publication.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925" y="504242"/>
            <a:ext cx="2219202" cy="22192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2582" y="3041503"/>
            <a:ext cx="117394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“Prior </a:t>
            </a:r>
            <a:r>
              <a:rPr lang="en-US" dirty="0"/>
              <a:t>to being accepted in the Doctoral Program in Educational Leadership, I felt off course in the leadership role that I held. I felt a need to learn more about leadership and myself, so that I could do quality work in my current position and perhaps build a bridge to future opportunities. The doctoral journey was just that, a journey filled with discovery. The journey was even more empowering than I ever imagined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052" y="680071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Courtney </a:t>
            </a:r>
            <a:r>
              <a:rPr lang="en-US" dirty="0" err="1" smtClean="0"/>
              <a:t>Doussett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12" y="3985541"/>
            <a:ext cx="8915400" cy="26230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While participating in the program Dr. </a:t>
            </a:r>
            <a:r>
              <a:rPr lang="en-US" dirty="0" err="1" smtClean="0"/>
              <a:t>Doussett</a:t>
            </a:r>
            <a:r>
              <a:rPr lang="en-US" dirty="0" smtClean="0"/>
              <a:t> was promoted from adjunct faculty at both CSUSB and College of the Desert to full time tenure-track faculty at College of the Desert.</a:t>
            </a:r>
          </a:p>
          <a:p>
            <a:r>
              <a:rPr lang="en-US" dirty="0" smtClean="0"/>
              <a:t>Outstanding CSUSB </a:t>
            </a:r>
            <a:r>
              <a:rPr lang="en-US" dirty="0" err="1" smtClean="0"/>
              <a:t>Ed.D</a:t>
            </a:r>
            <a:r>
              <a:rPr lang="en-US" dirty="0" smtClean="0"/>
              <a:t>. doctoral student, 2016.</a:t>
            </a:r>
          </a:p>
          <a:p>
            <a:r>
              <a:rPr lang="en-US" dirty="0" smtClean="0"/>
              <a:t>First place in the 30th CSUSB Research Competition, 2016.</a:t>
            </a:r>
          </a:p>
          <a:p>
            <a:r>
              <a:rPr lang="en-US" dirty="0" smtClean="0"/>
              <a:t>Manuscript accepted for publication.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726" y="368015"/>
            <a:ext cx="2161637" cy="2161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491" y="2529653"/>
            <a:ext cx="115085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“I find myself relying heavily on the skillsets developed in the doctoral program: looking at situations, structures and organizations through a social justice lens; consciously evaluating diversity or the lack thereof; continuously assessing my own biases and motives; and, being reflective in all I do. Through the scope of the program, I came to realize how equity mindedness needs to be intentional. I learned to ask better questions and to discuss ideas openly; to share rather than withhold; to strengthen my sense of purpose and foster it in others around me.”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689" y="633958"/>
            <a:ext cx="8911687" cy="1280890"/>
          </a:xfrm>
        </p:spPr>
        <p:txBody>
          <a:bodyPr/>
          <a:lstStyle/>
          <a:p>
            <a:r>
              <a:rPr lang="en-US" dirty="0" smtClean="0"/>
              <a:t>Alumni </a:t>
            </a:r>
            <a:br>
              <a:rPr lang="en-US" dirty="0" smtClean="0"/>
            </a:br>
            <a:r>
              <a:rPr lang="en-US" dirty="0" smtClean="0"/>
              <a:t>Spotlight: Dr. Gordon </a:t>
            </a:r>
            <a:r>
              <a:rPr lang="en-US" dirty="0" err="1" smtClean="0"/>
              <a:t>Amerson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108" y="4234923"/>
            <a:ext cx="8915400" cy="262307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1900" dirty="0"/>
              <a:t>While participating in the program, Dr. </a:t>
            </a:r>
            <a:r>
              <a:rPr lang="en-US" sz="1900" dirty="0" err="1"/>
              <a:t>Amerson</a:t>
            </a:r>
            <a:r>
              <a:rPr lang="en-US" sz="1900" dirty="0"/>
              <a:t> was promoted from principal of Arroyo Valley High School to Director of Certificated Human Resources in San Bernardino City Unified in 2014.</a:t>
            </a:r>
          </a:p>
          <a:p>
            <a:r>
              <a:rPr lang="en-US" sz="1900" dirty="0"/>
              <a:t>Upon graduating from the doctoral program, he was promoted to the Associate Superintendent of Human Resources in Capistrano Unified School District in Orange County, CA in 2016.  Read the complete </a:t>
            </a:r>
            <a:r>
              <a:rPr lang="en-US" sz="1900" dirty="0">
                <a:hlinkClick r:id="rId2"/>
              </a:rPr>
              <a:t>Capistrano Unified School District News article</a:t>
            </a:r>
            <a:r>
              <a:rPr lang="en-US" sz="1900" dirty="0"/>
              <a:t>.</a:t>
            </a:r>
          </a:p>
          <a:p>
            <a:r>
              <a:rPr lang="en-US" sz="1900" dirty="0"/>
              <a:t>Manuscript accepted for publication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127" y="2941674"/>
            <a:ext cx="116008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“What </a:t>
            </a:r>
            <a:r>
              <a:rPr lang="en-US" dirty="0">
                <a:solidFill>
                  <a:srgbClr val="3B4447"/>
                </a:solidFill>
                <a:latin typeface="Century Gothic" panose="020B0502020202020204" pitchFamily="34" charset="0"/>
              </a:rPr>
              <a:t>the program has given me is a critical lens to see when marginalization or inequity exists within our school systems. With my Doctoral training, I am in a position to make significant contributions to the scholarly as well as practicum based conversation. Additionally, as a result of the program I have been afforded the opportunity to lead at a high level and clearly impact organizational practice and policy</a:t>
            </a:r>
            <a:r>
              <a:rPr lang="en-US" dirty="0" smtClean="0">
                <a:solidFill>
                  <a:srgbClr val="3B4447"/>
                </a:solidFill>
                <a:latin typeface="Century Gothic" panose="020B0502020202020204" pitchFamily="34" charset="0"/>
              </a:rPr>
              <a:t>.”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435" y="145230"/>
            <a:ext cx="2152073" cy="27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807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   CSU, San Bernardino Ed.D. Program in Educational Leadership </vt:lpstr>
      <vt:lpstr>Mission Statement</vt:lpstr>
      <vt:lpstr>Research Based Practitioner Emphasis</vt:lpstr>
      <vt:lpstr>Why the Doctorate in the CSU? </vt:lpstr>
      <vt:lpstr>Inland Empire Context</vt:lpstr>
      <vt:lpstr>Who Attends Our Program? </vt:lpstr>
      <vt:lpstr>Alumni  Spotlight: Dr. Pamela Buchanan</vt:lpstr>
      <vt:lpstr>Alumni  Spotlight: Dr. Courtney Doussett</vt:lpstr>
      <vt:lpstr>Alumni  Spotlight: Dr. Gordon Amerson</vt:lpstr>
      <vt:lpstr>Structure of Program</vt:lpstr>
      <vt:lpstr>Specialization Strands</vt:lpstr>
      <vt:lpstr>Additional Information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CSU, San Bernardino Ed.D. Program in Educational Leadership</dc:title>
  <dc:creator>Donna Schnorr</dc:creator>
  <cp:lastModifiedBy>Donna Schnorr</cp:lastModifiedBy>
  <cp:revision>11</cp:revision>
  <dcterms:created xsi:type="dcterms:W3CDTF">2016-12-03T07:02:01Z</dcterms:created>
  <dcterms:modified xsi:type="dcterms:W3CDTF">2018-01-09T06:27:03Z</dcterms:modified>
</cp:coreProperties>
</file>