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99ED41-EE70-4872-A5BE-65CED11DCBB9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855A10-BCC0-4323-902D-75566F7B8A3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Designated Subjects Credential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Dr. Ron Pendleton, Program Coordinator</a:t>
            </a:r>
            <a:br>
              <a:rPr lang="en-US" dirty="0" smtClean="0"/>
            </a:br>
            <a:r>
              <a:rPr lang="en-US" dirty="0" smtClean="0"/>
              <a:t>rpen@mac.com</a:t>
            </a:r>
          </a:p>
          <a:p>
            <a:r>
              <a:rPr lang="en-US" dirty="0" smtClean="0"/>
              <a:t>Donna Shea, Adviser</a:t>
            </a:r>
          </a:p>
          <a:p>
            <a:r>
              <a:rPr lang="en-US" dirty="0" smtClean="0"/>
              <a:t>evoc@verizon.net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csusb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91400" cy="3886200"/>
          </a:xfrm>
        </p:spPr>
        <p:txBody>
          <a:bodyPr>
            <a:noAutofit/>
          </a:bodyPr>
          <a:lstStyle/>
          <a:p>
            <a:r>
              <a:rPr lang="en-US" dirty="0" smtClean="0"/>
              <a:t>Accredited by:</a:t>
            </a:r>
            <a:endParaRPr lang="en-US" dirty="0"/>
          </a:p>
          <a:p>
            <a:pPr lvl="1"/>
            <a:r>
              <a:rPr lang="en-US" dirty="0"/>
              <a:t>California Commission on Teacher Credentialing (CCTC)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Council </a:t>
            </a:r>
            <a:r>
              <a:rPr lang="en-US" dirty="0" smtClean="0"/>
              <a:t>on Accreditation </a:t>
            </a:r>
            <a:r>
              <a:rPr lang="en-US" dirty="0"/>
              <a:t>of Teacher </a:t>
            </a:r>
            <a:r>
              <a:rPr lang="en-US" dirty="0" smtClean="0"/>
              <a:t>Education (</a:t>
            </a:r>
            <a:r>
              <a:rPr lang="en-US" dirty="0"/>
              <a:t>NCATE) </a:t>
            </a:r>
            <a:endParaRPr lang="en-US" dirty="0" smtClean="0"/>
          </a:p>
          <a:p>
            <a:pPr lvl="1"/>
            <a:r>
              <a:rPr lang="en-US" dirty="0" smtClean="0"/>
              <a:t>Western Association of Schools </a:t>
            </a:r>
            <a:r>
              <a:rPr lang="en-US" dirty="0"/>
              <a:t>and Colleges (WASC)</a:t>
            </a:r>
          </a:p>
          <a:p>
            <a:r>
              <a:rPr lang="en-US" dirty="0"/>
              <a:t>Apply credential courses toward a B.A</a:t>
            </a:r>
            <a:r>
              <a:rPr lang="en-US" dirty="0" smtClean="0"/>
              <a:t>., B.S</a:t>
            </a:r>
            <a:r>
              <a:rPr lang="en-US" dirty="0"/>
              <a:t>. or M.A. degree in </a:t>
            </a:r>
            <a:r>
              <a:rPr lang="en-US" dirty="0" smtClean="0"/>
              <a:t>Education, in Career and </a:t>
            </a:r>
            <a:r>
              <a:rPr lang="en-US" dirty="0"/>
              <a:t>Technical Studies.</a:t>
            </a:r>
          </a:p>
          <a:p>
            <a:r>
              <a:rPr lang="en-US" dirty="0"/>
              <a:t>Faculty have national </a:t>
            </a:r>
            <a:r>
              <a:rPr lang="en-US" dirty="0" smtClean="0"/>
              <a:t>&amp; international reputation </a:t>
            </a:r>
            <a:r>
              <a:rPr lang="en-US" dirty="0"/>
              <a:t>as leaders in </a:t>
            </a:r>
            <a:r>
              <a:rPr lang="en-US" dirty="0" smtClean="0"/>
              <a:t>education</a:t>
            </a:r>
            <a:r>
              <a:rPr lang="en-US" dirty="0"/>
              <a:t>.</a:t>
            </a:r>
          </a:p>
          <a:p>
            <a:r>
              <a:rPr lang="en-US" dirty="0"/>
              <a:t>Save thousands of dollars each </a:t>
            </a:r>
            <a:r>
              <a:rPr lang="en-US" dirty="0" smtClean="0"/>
              <a:t>year compared </a:t>
            </a:r>
            <a:r>
              <a:rPr lang="en-US" dirty="0"/>
              <a:t>to a private university.</a:t>
            </a:r>
          </a:p>
          <a:p>
            <a:r>
              <a:rPr lang="en-US" dirty="0"/>
              <a:t>Complete credential courses in </a:t>
            </a:r>
            <a:r>
              <a:rPr lang="en-US" dirty="0" smtClean="0"/>
              <a:t>two quarters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858000" cy="36576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/>
              <a:t>Preparation for teaching Career and Technical, occupational, and vocational subjects</a:t>
            </a:r>
          </a:p>
          <a:p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ROP</a:t>
            </a:r>
          </a:p>
          <a:p>
            <a:r>
              <a:rPr lang="en-US" dirty="0" smtClean="0"/>
              <a:t>Adult Education</a:t>
            </a:r>
            <a:endParaRPr lang="en-US" dirty="0"/>
          </a:p>
          <a:p>
            <a:r>
              <a:rPr lang="en-US" dirty="0"/>
              <a:t>Correctional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Community College</a:t>
            </a:r>
          </a:p>
          <a:p>
            <a:r>
              <a:rPr lang="en-US" dirty="0" smtClean="0"/>
              <a:t> </a:t>
            </a:r>
            <a:r>
              <a:rPr lang="en-US" dirty="0"/>
              <a:t>Private Post-Secondary </a:t>
            </a:r>
            <a:r>
              <a:rPr lang="en-US" dirty="0" smtClean="0"/>
              <a:t>Career and Technical</a:t>
            </a:r>
          </a:p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Arial" charset="0"/>
                <a:cs typeface="Arial" charset="0"/>
              </a:rPr>
              <a:t>Employer Education </a:t>
            </a:r>
            <a:r>
              <a:rPr lang="en-US" dirty="0" smtClean="0">
                <a:latin typeface="Arial" charset="0"/>
                <a:cs typeface="Arial" charset="0"/>
              </a:rPr>
              <a:t>Departments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9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Credential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37338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dirty="0" smtClean="0"/>
              <a:t>PRELIMINARY CREDENTIAL</a:t>
            </a:r>
          </a:p>
          <a:p>
            <a:r>
              <a:rPr lang="en-US" dirty="0" smtClean="0"/>
              <a:t>High </a:t>
            </a:r>
            <a:r>
              <a:rPr lang="en-US" dirty="0"/>
              <a:t>school diploma or GED</a:t>
            </a:r>
          </a:p>
          <a:p>
            <a:r>
              <a:rPr lang="en-US" dirty="0"/>
              <a:t>Minimum of three years </a:t>
            </a:r>
            <a:r>
              <a:rPr lang="en-US" dirty="0" smtClean="0"/>
              <a:t>occupational work </a:t>
            </a:r>
            <a:r>
              <a:rPr lang="en-US" dirty="0"/>
              <a:t>experience related to </a:t>
            </a:r>
            <a:r>
              <a:rPr lang="en-US" dirty="0" smtClean="0"/>
              <a:t>each industry </a:t>
            </a:r>
            <a:r>
              <a:rPr lang="en-US" dirty="0"/>
              <a:t>sector named on </a:t>
            </a:r>
            <a:r>
              <a:rPr lang="en-US" dirty="0" smtClean="0"/>
              <a:t>the credential </a:t>
            </a:r>
          </a:p>
          <a:p>
            <a:r>
              <a:rPr lang="en-US" dirty="0" smtClean="0"/>
              <a:t>Recency = One </a:t>
            </a:r>
            <a:r>
              <a:rPr lang="en-US" dirty="0"/>
              <a:t>year in the last </a:t>
            </a:r>
            <a:r>
              <a:rPr lang="en-US" dirty="0" smtClean="0"/>
              <a:t>five years </a:t>
            </a:r>
            <a:r>
              <a:rPr lang="en-US" dirty="0"/>
              <a:t>or two years in the last </a:t>
            </a:r>
            <a:r>
              <a:rPr lang="en-US" dirty="0" smtClean="0"/>
              <a:t>ten years</a:t>
            </a:r>
            <a:r>
              <a:rPr lang="en-US" dirty="0"/>
              <a:t>. </a:t>
            </a:r>
            <a:r>
              <a:rPr lang="en-US" dirty="0" smtClean="0"/>
              <a:t>(One </a:t>
            </a:r>
            <a:r>
              <a:rPr lang="en-US" dirty="0"/>
              <a:t>year equals 1,000 </a:t>
            </a:r>
            <a:r>
              <a:rPr lang="en-US" dirty="0" smtClean="0"/>
              <a:t>hours)</a:t>
            </a:r>
          </a:p>
          <a:p>
            <a:r>
              <a:rPr lang="en-US" dirty="0" smtClean="0"/>
              <a:t>Career </a:t>
            </a:r>
            <a:r>
              <a:rPr lang="en-US" dirty="0"/>
              <a:t>and </a:t>
            </a:r>
            <a:r>
              <a:rPr lang="en-US" dirty="0" smtClean="0"/>
              <a:t>Technical </a:t>
            </a:r>
            <a:r>
              <a:rPr lang="en-US" dirty="0"/>
              <a:t>courses </a:t>
            </a:r>
            <a:r>
              <a:rPr lang="en-US" dirty="0" smtClean="0"/>
              <a:t>may count </a:t>
            </a:r>
            <a:r>
              <a:rPr lang="en-US" dirty="0"/>
              <a:t>for one year of </a:t>
            </a:r>
            <a:r>
              <a:rPr lang="en-US" dirty="0" smtClean="0"/>
              <a:t>experience. Early </a:t>
            </a:r>
            <a:r>
              <a:rPr lang="en-US" dirty="0"/>
              <a:t>orientation (2 units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Credential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TO CLEAR THE CREDENTIAL</a:t>
            </a:r>
          </a:p>
          <a:p>
            <a:r>
              <a:rPr lang="en-US" dirty="0" smtClean="0"/>
              <a:t>Six </a:t>
            </a:r>
            <a:r>
              <a:rPr lang="en-US" dirty="0"/>
              <a:t>teacher preparation courses (24 units)</a:t>
            </a:r>
          </a:p>
          <a:p>
            <a:r>
              <a:rPr lang="en-US" dirty="0"/>
              <a:t>Health science for educators (4 units)</a:t>
            </a:r>
          </a:p>
          <a:p>
            <a:r>
              <a:rPr lang="en-US" dirty="0"/>
              <a:t>U.S. Constitution (may be satisfied </a:t>
            </a:r>
            <a:r>
              <a:rPr lang="en-US" dirty="0" smtClean="0"/>
              <a:t>by coursework </a:t>
            </a:r>
            <a:r>
              <a:rPr lang="en-US" dirty="0"/>
              <a:t>or taking exam)</a:t>
            </a:r>
          </a:p>
          <a:p>
            <a:r>
              <a:rPr lang="en-US" dirty="0"/>
              <a:t>Adult/child/infant </a:t>
            </a:r>
            <a:r>
              <a:rPr lang="en-US" dirty="0" smtClean="0"/>
              <a:t>CPR</a:t>
            </a:r>
          </a:p>
          <a:p>
            <a:r>
              <a:rPr lang="en-US" dirty="0" smtClean="0"/>
              <a:t>Two years of teaching experience under a preliminary credential </a:t>
            </a:r>
            <a:r>
              <a:rPr lang="en-US" dirty="0"/>
              <a:t>(One year equals 1,000 hours)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courses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696200" cy="3505200"/>
          </a:xfrm>
        </p:spPr>
        <p:txBody>
          <a:bodyPr>
            <a:noAutofit/>
          </a:bodyPr>
          <a:lstStyle/>
          <a:p>
            <a:r>
              <a:rPr lang="en-US" dirty="0"/>
              <a:t>ECTS 501. Principles and Methods </a:t>
            </a:r>
            <a:r>
              <a:rPr lang="en-US" dirty="0" smtClean="0"/>
              <a:t>for Teaching </a:t>
            </a:r>
            <a:r>
              <a:rPr lang="en-US" dirty="0"/>
              <a:t>Designated </a:t>
            </a:r>
            <a:r>
              <a:rPr lang="en-US" dirty="0" smtClean="0"/>
              <a:t>Subjects (</a:t>
            </a:r>
            <a:r>
              <a:rPr lang="en-US" dirty="0"/>
              <a:t>4 Units)</a:t>
            </a:r>
          </a:p>
          <a:p>
            <a:r>
              <a:rPr lang="en-US" dirty="0"/>
              <a:t>ECTS 502. Instructional Support </a:t>
            </a:r>
            <a:r>
              <a:rPr lang="en-US" dirty="0" smtClean="0"/>
              <a:t>for Teaching </a:t>
            </a:r>
            <a:r>
              <a:rPr lang="en-US" dirty="0"/>
              <a:t>Designated </a:t>
            </a:r>
            <a:r>
              <a:rPr lang="en-US" dirty="0" smtClean="0"/>
              <a:t>Subjects (</a:t>
            </a:r>
            <a:r>
              <a:rPr lang="en-US" dirty="0"/>
              <a:t>4 Units)</a:t>
            </a:r>
          </a:p>
          <a:p>
            <a:r>
              <a:rPr lang="en-US" dirty="0"/>
              <a:t>ECTS 503. Contemporary Issues </a:t>
            </a:r>
            <a:r>
              <a:rPr lang="en-US" dirty="0" smtClean="0"/>
              <a:t>in Teaching Designated Subjects </a:t>
            </a:r>
            <a:r>
              <a:rPr lang="en-US" dirty="0"/>
              <a:t>(4 Units)</a:t>
            </a:r>
          </a:p>
          <a:p>
            <a:r>
              <a:rPr lang="en-US" dirty="0"/>
              <a:t>ECTS 504. Principles of </a:t>
            </a:r>
            <a:r>
              <a:rPr lang="en-US" dirty="0" smtClean="0"/>
              <a:t>Education (</a:t>
            </a:r>
            <a:r>
              <a:rPr lang="en-US" dirty="0"/>
              <a:t>4 Units)</a:t>
            </a:r>
          </a:p>
          <a:p>
            <a:r>
              <a:rPr lang="en-US" dirty="0"/>
              <a:t>ECTS 518. Field Work in </a:t>
            </a:r>
            <a:r>
              <a:rPr lang="en-US" dirty="0" smtClean="0"/>
              <a:t>Designated Subjects </a:t>
            </a:r>
            <a:r>
              <a:rPr lang="en-US" dirty="0"/>
              <a:t>(4 Units)</a:t>
            </a:r>
          </a:p>
          <a:p>
            <a:r>
              <a:rPr lang="en-US" dirty="0"/>
              <a:t>ECTS 519. Computer Applications </a:t>
            </a:r>
            <a:r>
              <a:rPr lang="en-US" dirty="0" smtClean="0"/>
              <a:t>for Career </a:t>
            </a:r>
            <a:r>
              <a:rPr lang="en-US" dirty="0"/>
              <a:t>and </a:t>
            </a:r>
            <a:r>
              <a:rPr lang="en-US" dirty="0" smtClean="0"/>
              <a:t>Technical Educators </a:t>
            </a:r>
            <a:r>
              <a:rPr lang="en-US" dirty="0"/>
              <a:t>(4 Units)</a:t>
            </a:r>
          </a:p>
          <a:p>
            <a:r>
              <a:rPr lang="en-US" dirty="0"/>
              <a:t>HSCI 540. Family Health Issues </a:t>
            </a:r>
            <a:r>
              <a:rPr lang="en-US" dirty="0" smtClean="0"/>
              <a:t>for Educators </a:t>
            </a:r>
            <a:r>
              <a:rPr lang="en-US" dirty="0"/>
              <a:t>(4 units)</a:t>
            </a:r>
          </a:p>
        </p:txBody>
      </p:sp>
    </p:spTree>
    <p:extLst>
      <p:ext uri="{BB962C8B-B14F-4D97-AF65-F5344CB8AC3E}">
        <p14:creationId xmlns:p14="http://schemas.microsoft.com/office/powerpoint/2010/main" val="133255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time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620000" cy="3657600"/>
          </a:xfrm>
        </p:spPr>
        <p:txBody>
          <a:bodyPr>
            <a:normAutofit/>
          </a:bodyPr>
          <a:lstStyle/>
          <a:p>
            <a:r>
              <a:rPr lang="en-US" dirty="0"/>
              <a:t>ECTS 1000. Early Orientation</a:t>
            </a:r>
          </a:p>
          <a:p>
            <a:r>
              <a:rPr lang="en-US" dirty="0" smtClean="0"/>
              <a:t>Required </a:t>
            </a:r>
            <a:r>
              <a:rPr lang="en-US" dirty="0"/>
              <a:t>prior to or within </a:t>
            </a:r>
            <a:r>
              <a:rPr lang="en-US" dirty="0" smtClean="0"/>
              <a:t>30 </a:t>
            </a:r>
            <a:r>
              <a:rPr lang="en-US" dirty="0"/>
              <a:t>days of entering the </a:t>
            </a:r>
            <a:r>
              <a:rPr lang="en-US" dirty="0" smtClean="0"/>
              <a:t>classroom if </a:t>
            </a:r>
            <a:r>
              <a:rPr lang="en-US" dirty="0"/>
              <a:t>candidate </a:t>
            </a:r>
            <a:r>
              <a:rPr lang="en-US" dirty="0" smtClean="0"/>
              <a:t>has never </a:t>
            </a:r>
            <a:r>
              <a:rPr lang="en-US" dirty="0"/>
              <a:t>taught </a:t>
            </a:r>
            <a:r>
              <a:rPr lang="en-US" dirty="0" smtClean="0"/>
              <a:t>under a </a:t>
            </a:r>
            <a:r>
              <a:rPr lang="en-US" dirty="0"/>
              <a:t>valid California teaching credential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Open entrance/open exit through College of Extended Learning (CEL).</a:t>
            </a:r>
            <a:endParaRPr lang="en-US" dirty="0"/>
          </a:p>
          <a:p>
            <a:r>
              <a:rPr lang="en-US" dirty="0"/>
              <a:t>Not degree applicable. </a:t>
            </a:r>
            <a:endParaRPr lang="en-US" dirty="0" smtClean="0"/>
          </a:p>
          <a:p>
            <a:r>
              <a:rPr lang="en-US" dirty="0" smtClean="0"/>
              <a:t>Please contact Donna Shea, evoc@verizon.net, for more information.</a:t>
            </a:r>
          </a:p>
          <a:p>
            <a:r>
              <a:rPr lang="en-US" dirty="0" smtClean="0"/>
              <a:t>Contact Angela Garcia</a:t>
            </a:r>
            <a:r>
              <a:rPr lang="en-US" dirty="0"/>
              <a:t>, </a:t>
            </a:r>
            <a:r>
              <a:rPr lang="en-US" dirty="0" smtClean="0"/>
              <a:t>garciaa5@coyote.csusb.edu, to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9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Admission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67000"/>
            <a:ext cx="6400800" cy="281940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File </a:t>
            </a:r>
            <a:r>
              <a:rPr lang="en-US" dirty="0"/>
              <a:t>a Visiting Student </a:t>
            </a:r>
            <a:r>
              <a:rPr lang="en-US" dirty="0" smtClean="0"/>
              <a:t>Transitory application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Include </a:t>
            </a:r>
            <a:r>
              <a:rPr lang="en-US" dirty="0"/>
              <a:t>a non-refundable $</a:t>
            </a:r>
            <a:r>
              <a:rPr lang="en-US" dirty="0" smtClean="0"/>
              <a:t>55 application </a:t>
            </a:r>
            <a:r>
              <a:rPr lang="en-US" dirty="0"/>
              <a:t>fee (check, </a:t>
            </a:r>
            <a:r>
              <a:rPr lang="en-US" dirty="0" smtClean="0"/>
              <a:t>money order</a:t>
            </a:r>
            <a:r>
              <a:rPr lang="en-US" dirty="0"/>
              <a:t>, credit card or </a:t>
            </a:r>
            <a:r>
              <a:rPr lang="en-US" dirty="0" smtClean="0"/>
              <a:t>atm)</a:t>
            </a:r>
          </a:p>
          <a:p>
            <a:pPr marL="342900" indent="-342900">
              <a:buAutoNum type="arabicPeriod"/>
            </a:pPr>
            <a:r>
              <a:rPr lang="en-US" dirty="0" smtClean="0"/>
              <a:t>Contact </a:t>
            </a:r>
            <a:r>
              <a:rPr lang="en-US" dirty="0"/>
              <a:t>program coordinator </a:t>
            </a:r>
            <a:r>
              <a:rPr lang="en-US" dirty="0" smtClean="0"/>
              <a:t>for advising </a:t>
            </a:r>
            <a:r>
              <a:rPr lang="en-US" dirty="0"/>
              <a:t>and program plan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39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124199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n-US" dirty="0" smtClean="0"/>
              <a:t>CONTACT</a:t>
            </a:r>
            <a:endParaRPr lang="en-US" dirty="0"/>
          </a:p>
          <a:p>
            <a:pPr indent="0" algn="ctr">
              <a:buNone/>
            </a:pPr>
            <a:r>
              <a:rPr lang="en-US" dirty="0" smtClean="0"/>
              <a:t>Donna </a:t>
            </a:r>
            <a:r>
              <a:rPr lang="en-US" dirty="0"/>
              <a:t>Shea, Program Coordinator</a:t>
            </a:r>
          </a:p>
          <a:p>
            <a:pPr indent="0" algn="ctr">
              <a:buNone/>
            </a:pPr>
            <a:r>
              <a:rPr lang="en-US" dirty="0"/>
              <a:t>(909) 537-5679</a:t>
            </a:r>
          </a:p>
          <a:p>
            <a:pPr indent="0" algn="ctr">
              <a:buNone/>
            </a:pPr>
            <a:r>
              <a:rPr lang="en-US" dirty="0"/>
              <a:t>E-mail</a:t>
            </a:r>
            <a:r>
              <a:rPr lang="en-US" dirty="0" smtClean="0"/>
              <a:t>: evoc@verizon.net</a:t>
            </a:r>
            <a:endParaRPr lang="en-US" dirty="0"/>
          </a:p>
          <a:p>
            <a:pPr indent="0" algn="ctr">
              <a:buNone/>
            </a:pPr>
            <a:r>
              <a:rPr lang="en-US" dirty="0" smtClean="0"/>
              <a:t>Web site</a:t>
            </a:r>
            <a:r>
              <a:rPr lang="en-US"/>
              <a:t>: </a:t>
            </a:r>
            <a:r>
              <a:rPr lang="en-US" smtClean="0"/>
              <a:t>cte-ects.info</a:t>
            </a:r>
            <a:endParaRPr lang="en-US" dirty="0" smtClean="0"/>
          </a:p>
          <a:p>
            <a:pPr indent="0" algn="ctr">
              <a:buNone/>
            </a:pPr>
            <a:r>
              <a:rPr lang="en-US" dirty="0" smtClean="0"/>
              <a:t>CTE </a:t>
            </a:r>
            <a:r>
              <a:rPr lang="en-US" dirty="0"/>
              <a:t>Web site:  http://coe.csusb.edu/programs/careerTechEd/index.html</a:t>
            </a:r>
          </a:p>
        </p:txBody>
      </p:sp>
    </p:spTree>
    <p:extLst>
      <p:ext uri="{BB962C8B-B14F-4D97-AF65-F5344CB8AC3E}">
        <p14:creationId xmlns:p14="http://schemas.microsoft.com/office/powerpoint/2010/main" val="272089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</TotalTime>
  <Words>465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Designated Subjects Credential</vt:lpstr>
      <vt:lpstr>Why csusb</vt:lpstr>
      <vt:lpstr>Teaching opportunities</vt:lpstr>
      <vt:lpstr>Credential requirements</vt:lpstr>
      <vt:lpstr>Credential requirements</vt:lpstr>
      <vt:lpstr> courses required</vt:lpstr>
      <vt:lpstr>First time teachers</vt:lpstr>
      <vt:lpstr>Admission process</vt:lpstr>
      <vt:lpstr>For more information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Designated Subjects Credential</dc:title>
  <dc:creator>Donna Shea</dc:creator>
  <cp:lastModifiedBy>Donna Shea</cp:lastModifiedBy>
  <cp:revision>11</cp:revision>
  <dcterms:created xsi:type="dcterms:W3CDTF">2013-02-17T17:54:07Z</dcterms:created>
  <dcterms:modified xsi:type="dcterms:W3CDTF">2013-02-17T20:34:42Z</dcterms:modified>
</cp:coreProperties>
</file>