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390" r:id="rId2"/>
    <p:sldId id="395" r:id="rId3"/>
    <p:sldId id="268" r:id="rId4"/>
    <p:sldId id="264" r:id="rId5"/>
    <p:sldId id="263" r:id="rId6"/>
    <p:sldId id="277" r:id="rId7"/>
    <p:sldId id="282" r:id="rId8"/>
    <p:sldId id="400" r:id="rId9"/>
    <p:sldId id="401" r:id="rId10"/>
    <p:sldId id="283" r:id="rId11"/>
    <p:sldId id="275" r:id="rId12"/>
    <p:sldId id="269" r:id="rId13"/>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12</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10229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entering your estimated expenses be sure to save after each entry. When all estimated expenses have been entered you will see a summary on the top left corner and the Estimated Total at the right bottom corner. The cash advance amount will also show up, you are now ready to submit your request</a:t>
            </a:r>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08CD57-267C-D5EF-7621-ECF2A40A966B}"/>
              </a:ext>
            </a:extLst>
          </p:cNvPr>
          <p:cNvPicPr>
            <a:picLocks noChangeAspect="1"/>
          </p:cNvPicPr>
          <p:nvPr/>
        </p:nvPicPr>
        <p:blipFill>
          <a:blip r:embed="rId2"/>
          <a:stretch>
            <a:fillRect/>
          </a:stretch>
        </p:blipFill>
        <p:spPr>
          <a:xfrm>
            <a:off x="152400" y="1295400"/>
            <a:ext cx="8915400" cy="4562138"/>
          </a:xfrm>
          <a:prstGeom prst="rect">
            <a:avLst/>
          </a:prstGeom>
        </p:spPr>
      </p:pic>
    </p:spTree>
    <p:extLst>
      <p:ext uri="{BB962C8B-B14F-4D97-AF65-F5344CB8AC3E}">
        <p14:creationId xmlns:p14="http://schemas.microsoft.com/office/powerpoint/2010/main" val="326246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473489"/>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b="1" dirty="0">
                <a:effectLst>
                  <a:outerShdw blurRad="38100" dist="38100" dir="2700000" algn="tl">
                    <a:srgbClr val="000000">
                      <a:alpha val="43137"/>
                    </a:srgbClr>
                  </a:outerShdw>
                </a:effectLst>
              </a:rPr>
              <a:t>Travel Request Workflow Steps </a:t>
            </a:r>
            <a:br>
              <a:rPr lang="en-US" sz="2000" dirty="0"/>
            </a:br>
            <a:r>
              <a:rPr lang="en-US" sz="2000" dirty="0">
                <a:effectLst>
                  <a:outerShdw blurRad="38100" dist="38100" dir="2700000" algn="tl">
                    <a:srgbClr val="000000">
                      <a:alpha val="43137"/>
                    </a:srgbClr>
                  </a:outerShdw>
                </a:effectLst>
              </a:rPr>
              <a:t>Approval Flow is now called </a:t>
            </a:r>
            <a:r>
              <a:rPr lang="en-US" sz="2000" u="sng" dirty="0">
                <a:effectLst>
                  <a:outerShdw blurRad="38100" dist="38100" dir="2700000" algn="tl">
                    <a:srgbClr val="000000">
                      <a:alpha val="43137"/>
                    </a:srgbClr>
                  </a:outerShdw>
                </a:effectLst>
              </a:rPr>
              <a:t>Request Timeline</a:t>
            </a:r>
            <a:br>
              <a:rPr lang="en-US" sz="2000" dirty="0"/>
            </a:br>
            <a:r>
              <a:rPr lang="en-US" sz="2000" dirty="0">
                <a:solidFill>
                  <a:schemeClr val="bg1"/>
                </a:solidFill>
                <a:effectLst>
                  <a:outerShdw blurRad="38100" dist="38100" dir="2700000" algn="tl">
                    <a:srgbClr val="000000">
                      <a:alpha val="43137"/>
                    </a:srgbClr>
                  </a:outerShdw>
                </a:effectLst>
              </a:rPr>
              <a:t>Please note: each approvers have 9 days to approve a Request, failing which the Request gets timed out, and the user will have to resubmit the Request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BD2FDE94-8633-2A38-EBF5-3874F653F2D6}"/>
              </a:ext>
            </a:extLst>
          </p:cNvPr>
          <p:cNvPicPr>
            <a:picLocks noChangeAspect="1"/>
          </p:cNvPicPr>
          <p:nvPr/>
        </p:nvPicPr>
        <p:blipFill>
          <a:blip r:embed="rId2"/>
          <a:stretch>
            <a:fillRect/>
          </a:stretch>
        </p:blipFill>
        <p:spPr>
          <a:xfrm>
            <a:off x="76201" y="1761096"/>
            <a:ext cx="8961905" cy="4182504"/>
          </a:xfrm>
          <a:prstGeom prst="rect">
            <a:avLst/>
          </a:prstGeom>
        </p:spPr>
      </p:pic>
    </p:spTree>
    <p:extLst>
      <p:ext uri="{BB962C8B-B14F-4D97-AF65-F5344CB8AC3E}">
        <p14:creationId xmlns:p14="http://schemas.microsoft.com/office/powerpoint/2010/main" val="188388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0480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bg1"/>
                </a:solidFill>
                <a:effectLst>
                  <a:outerShdw blurRad="38100" dist="38100" dir="2700000" algn="tl">
                    <a:srgbClr val="000000">
                      <a:alpha val="43137"/>
                    </a:srgbClr>
                  </a:outerShdw>
                </a:effectLst>
              </a:rPr>
              <a:t>My Employment </a:t>
            </a:r>
            <a:r>
              <a:rPr lang="en-US" sz="1800" dirty="0">
                <a:solidFill>
                  <a:schemeClr val="bg1"/>
                </a:solidFill>
                <a:effectLst>
                  <a:outerShdw blurRad="38100" dist="38100" dir="2700000" algn="tl">
                    <a:srgbClr val="000000">
                      <a:alpha val="43137"/>
                    </a:srgbClr>
                  </a:outerShdw>
                </a:effectLst>
              </a:rPr>
              <a:t>or, </a:t>
            </a:r>
            <a:r>
              <a:rPr lang="en-US" sz="1800" u="sng" dirty="0">
                <a:solidFill>
                  <a:schemeClr val="bg1"/>
                </a:solidFill>
                <a:effectLst>
                  <a:outerShdw blurRad="38100" dist="38100" dir="2700000" algn="tl">
                    <a:srgbClr val="000000">
                      <a:alpha val="43137"/>
                    </a:srgbClr>
                  </a:outerShdw>
                </a:effectLst>
              </a:rPr>
              <a:t>Administrative Systems</a:t>
            </a:r>
            <a:r>
              <a:rPr lang="en-US" sz="1800" dirty="0">
                <a:solidFill>
                  <a:schemeClr val="bg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2145003" y="1378702"/>
            <a:ext cx="1071847" cy="7185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A4C5D865-38EC-4F8C-A34A-298FFA17A825}"/>
              </a:ext>
            </a:extLst>
          </p:cNvPr>
          <p:cNvSpPr>
            <a:spLocks noGrp="1"/>
          </p:cNvSpPr>
          <p:nvPr>
            <p:ph idx="1"/>
          </p:nvPr>
        </p:nvSpPr>
        <p:spPr/>
        <p:txBody>
          <a:bodyPr/>
          <a:lstStyle/>
          <a:p>
            <a:endParaRPr lang="en-US"/>
          </a:p>
        </p:txBody>
      </p:sp>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To begin a Travel Request, click on </a:t>
            </a:r>
            <a:r>
              <a:rPr lang="en-US" dirty="0">
                <a:effectLst>
                  <a:outerShdw blurRad="38100" dist="38100" dir="2700000" algn="tl">
                    <a:srgbClr val="000000">
                      <a:alpha val="43137"/>
                    </a:srgbClr>
                  </a:outerShdw>
                </a:effectLst>
              </a:rPr>
              <a:t>Home and select Requests</a:t>
            </a:r>
            <a:r>
              <a:rPr lang="en-US" sz="3200" dirty="0">
                <a:effectLst>
                  <a:outerShdw blurRad="38100" dist="38100" dir="2700000" algn="tl">
                    <a:srgbClr val="000000">
                      <a:alpha val="43137"/>
                    </a:srgbClr>
                  </a:outerShdw>
                </a:effectLst>
              </a:rPr>
              <a:t> as shown below</a:t>
            </a:r>
          </a:p>
        </p:txBody>
      </p:sp>
      <p:pic>
        <p:nvPicPr>
          <p:cNvPr id="3" name="Picture 2">
            <a:extLst>
              <a:ext uri="{FF2B5EF4-FFF2-40B4-BE49-F238E27FC236}">
                <a16:creationId xmlns:a16="http://schemas.microsoft.com/office/drawing/2014/main" id="{E11C2490-C262-B2E0-4057-9E35A61C3CAC}"/>
              </a:ext>
            </a:extLst>
          </p:cNvPr>
          <p:cNvPicPr>
            <a:picLocks noChangeAspect="1"/>
          </p:cNvPicPr>
          <p:nvPr/>
        </p:nvPicPr>
        <p:blipFill>
          <a:blip r:embed="rId3"/>
          <a:stretch>
            <a:fillRect/>
          </a:stretch>
        </p:blipFill>
        <p:spPr>
          <a:xfrm>
            <a:off x="64656" y="1295400"/>
            <a:ext cx="9014688" cy="4724400"/>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4" y="274638"/>
            <a:ext cx="8853056" cy="715962"/>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effectLst>
                  <a:outerShdw blurRad="38100" dist="38100" dir="2700000" algn="tl">
                    <a:srgbClr val="000000">
                      <a:alpha val="43137"/>
                    </a:srgbClr>
                  </a:outerShdw>
                </a:effectLst>
              </a:rPr>
              <a:t>Click on  Create New Request</a:t>
            </a:r>
          </a:p>
        </p:txBody>
      </p:sp>
      <p:sp>
        <p:nvSpPr>
          <p:cNvPr id="12" name="Donut 11"/>
          <p:cNvSpPr/>
          <p:nvPr/>
        </p:nvSpPr>
        <p:spPr>
          <a:xfrm>
            <a:off x="2523347" y="2868397"/>
            <a:ext cx="1211541" cy="914400"/>
          </a:xfrm>
          <a:prstGeom prst="donut">
            <a:avLst>
              <a:gd name="adj" fmla="val 3638"/>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3927063" y="2983012"/>
            <a:ext cx="159589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3436BFC-0CCF-A9F7-E8A3-47D96DECEE9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403469D-4839-5EE1-F15F-6D83DE151E4B}"/>
              </a:ext>
            </a:extLst>
          </p:cNvPr>
          <p:cNvPicPr>
            <a:picLocks noChangeAspect="1"/>
          </p:cNvPicPr>
          <p:nvPr/>
        </p:nvPicPr>
        <p:blipFill>
          <a:blip r:embed="rId2"/>
          <a:stretch>
            <a:fillRect/>
          </a:stretch>
        </p:blipFill>
        <p:spPr>
          <a:xfrm>
            <a:off x="138544" y="1143000"/>
            <a:ext cx="8853056" cy="4779302"/>
          </a:xfrm>
          <a:prstGeom prst="rect">
            <a:avLst/>
          </a:prstGeom>
        </p:spPr>
      </p:pic>
    </p:spTree>
    <p:extLst>
      <p:ext uri="{BB962C8B-B14F-4D97-AF65-F5344CB8AC3E}">
        <p14:creationId xmlns:p14="http://schemas.microsoft.com/office/powerpoint/2010/main" val="20779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3366817295"/>
              </p:ext>
            </p:extLst>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8387C5-F0E2-32D2-42D9-502C8E166C52}"/>
              </a:ext>
            </a:extLst>
          </p:cNvPr>
          <p:cNvPicPr>
            <a:picLocks noChangeAspect="1"/>
          </p:cNvPicPr>
          <p:nvPr/>
        </p:nvPicPr>
        <p:blipFill>
          <a:blip r:embed="rId7"/>
          <a:stretch>
            <a:fillRect/>
          </a:stretch>
        </p:blipFill>
        <p:spPr>
          <a:xfrm>
            <a:off x="76200" y="2133600"/>
            <a:ext cx="9027268" cy="3886200"/>
          </a:xfrm>
          <a:prstGeom prst="rect">
            <a:avLst/>
          </a:prstGeom>
          <a:noFill/>
        </p:spPr>
      </p:pic>
    </p:spTree>
    <p:extLst>
      <p:ext uri="{BB962C8B-B14F-4D97-AF65-F5344CB8AC3E}">
        <p14:creationId xmlns:p14="http://schemas.microsoft.com/office/powerpoint/2010/main" val="119174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Emerg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The project code is </a:t>
            </a:r>
            <a:r>
              <a:rPr lang="en-US" sz="1000" b="1" dirty="0">
                <a:solidFill>
                  <a:schemeClr val="tx2"/>
                </a:solidFill>
              </a:rPr>
              <a:t>NONE</a:t>
            </a:r>
            <a:r>
              <a:rPr lang="en-US" sz="1000" dirty="0"/>
              <a:t> for Stateside.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8" name="Content Placeholder 7">
            <a:extLst>
              <a:ext uri="{FF2B5EF4-FFF2-40B4-BE49-F238E27FC236}">
                <a16:creationId xmlns:a16="http://schemas.microsoft.com/office/drawing/2014/main" id="{D7A9D89F-DA4A-27DF-E524-5EBFD664F876}"/>
              </a:ext>
            </a:extLst>
          </p:cNvPr>
          <p:cNvPicPr>
            <a:picLocks noGrp="1" noChangeAspect="1"/>
          </p:cNvPicPr>
          <p:nvPr>
            <p:ph idx="1"/>
          </p:nvPr>
        </p:nvPicPr>
        <p:blipFill>
          <a:blip r:embed="rId2"/>
          <a:stretch>
            <a:fillRect/>
          </a:stretch>
        </p:blipFill>
        <p:spPr>
          <a:xfrm>
            <a:off x="76200" y="990600"/>
            <a:ext cx="8915400" cy="4648200"/>
          </a:xfrm>
        </p:spPr>
      </p:pic>
    </p:spTree>
    <p:extLst>
      <p:ext uri="{BB962C8B-B14F-4D97-AF65-F5344CB8AC3E}">
        <p14:creationId xmlns:p14="http://schemas.microsoft.com/office/powerpoint/2010/main" val="60649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r>
              <a:rPr lang="en-US" sz="2000" dirty="0">
                <a:effectLst>
                  <a:outerShdw blurRad="38100" dist="38100" dir="2700000" algn="tl">
                    <a:srgbClr val="000000">
                      <a:alpha val="43137"/>
                    </a:srgbClr>
                  </a:outerShdw>
                </a:effectLst>
              </a:rPr>
              <a:t>Alerts: Alerts with the red exclamation </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needs to be cleared. The triangle alerts are notifications and won't restrict from submitting the Request</a:t>
            </a:r>
            <a:br>
              <a:rPr lang="en-US" sz="2000" b="1" dirty="0">
                <a:latin typeface="+mn-lt"/>
              </a:rPr>
            </a:br>
            <a:endParaRPr lang="en-US" sz="2000" b="1" dirty="0">
              <a:latin typeface="+mn-lt"/>
            </a:endParaRPr>
          </a:p>
        </p:txBody>
      </p:sp>
      <p:pic>
        <p:nvPicPr>
          <p:cNvPr id="8" name="Content Placeholder 7">
            <a:extLst>
              <a:ext uri="{FF2B5EF4-FFF2-40B4-BE49-F238E27FC236}">
                <a16:creationId xmlns:a16="http://schemas.microsoft.com/office/drawing/2014/main" id="{BD54849F-0BFA-9CCE-69B5-A17D515BD653}"/>
              </a:ext>
            </a:extLst>
          </p:cNvPr>
          <p:cNvPicPr>
            <a:picLocks noGrp="1" noChangeAspect="1"/>
          </p:cNvPicPr>
          <p:nvPr>
            <p:ph idx="1"/>
          </p:nvPr>
        </p:nvPicPr>
        <p:blipFill>
          <a:blip r:embed="rId2"/>
          <a:stretch>
            <a:fillRect/>
          </a:stretch>
        </p:blipFill>
        <p:spPr>
          <a:xfrm>
            <a:off x="138545" y="1524000"/>
            <a:ext cx="8853055" cy="4419600"/>
          </a:xfrm>
        </p:spPr>
      </p:pic>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4"/>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5"/>
          <a:stretch>
            <a:fillRect/>
          </a:stretch>
        </p:blipFill>
        <p:spPr>
          <a:xfrm>
            <a:off x="4467238" y="3262333"/>
            <a:ext cx="209524" cy="333333"/>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18F8-7B28-4606-13B5-7877198C565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6F43DE9-9383-FB7F-ABED-AB6349CE4D0D}"/>
              </a:ext>
            </a:extLst>
          </p:cNvPr>
          <p:cNvSpPr>
            <a:spLocks noGrp="1"/>
          </p:cNvSpPr>
          <p:nvPr>
            <p:ph type="body" idx="1"/>
          </p:nvPr>
        </p:nvSpPr>
        <p:spPr>
          <a:xfrm>
            <a:off x="150813" y="76201"/>
            <a:ext cx="8915400" cy="838200"/>
          </a:xfrm>
        </p:spPr>
        <p:style>
          <a:lnRef idx="0">
            <a:schemeClr val="accent1"/>
          </a:lnRef>
          <a:fillRef idx="3">
            <a:schemeClr val="accent1"/>
          </a:fillRef>
          <a:effectRef idx="3">
            <a:schemeClr val="accent1"/>
          </a:effectRef>
          <a:fontRef idx="minor">
            <a:schemeClr val="lt1"/>
          </a:fontRef>
        </p:style>
        <p:txBody>
          <a:bodyPr/>
          <a:lstStyle/>
          <a:p>
            <a:r>
              <a:rPr lang="en-US" dirty="0">
                <a:latin typeface="Calibri" panose="020F0502020204030204" pitchFamily="34" charset="0"/>
                <a:cs typeface="Calibri" panose="020F0502020204030204" pitchFamily="34" charset="0"/>
              </a:rPr>
              <a:t>Once all the estimated expenses are entered, click on Request Details &gt; add Cash Advance</a:t>
            </a:r>
          </a:p>
        </p:txBody>
      </p:sp>
      <p:pic>
        <p:nvPicPr>
          <p:cNvPr id="7" name="Picture 6">
            <a:extLst>
              <a:ext uri="{FF2B5EF4-FFF2-40B4-BE49-F238E27FC236}">
                <a16:creationId xmlns:a16="http://schemas.microsoft.com/office/drawing/2014/main" id="{687A94F8-1E62-DF84-0020-B71D40036C78}"/>
              </a:ext>
            </a:extLst>
          </p:cNvPr>
          <p:cNvPicPr>
            <a:picLocks noChangeAspect="1"/>
          </p:cNvPicPr>
          <p:nvPr/>
        </p:nvPicPr>
        <p:blipFill>
          <a:blip r:embed="rId2"/>
          <a:stretch>
            <a:fillRect/>
          </a:stretch>
        </p:blipFill>
        <p:spPr>
          <a:xfrm>
            <a:off x="76200" y="1143000"/>
            <a:ext cx="8991600" cy="4800600"/>
          </a:xfrm>
          <a:prstGeom prst="rect">
            <a:avLst/>
          </a:prstGeom>
        </p:spPr>
      </p:pic>
    </p:spTree>
    <p:extLst>
      <p:ext uri="{BB962C8B-B14F-4D97-AF65-F5344CB8AC3E}">
        <p14:creationId xmlns:p14="http://schemas.microsoft.com/office/powerpoint/2010/main" val="370303100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9652</TotalTime>
  <Words>665</Words>
  <Application>Microsoft Office PowerPoint</Application>
  <PresentationFormat>On-screen Show (4:3)</PresentationFormat>
  <Paragraphs>37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Webdings</vt:lpstr>
      <vt:lpstr>Wingdings</vt:lpstr>
      <vt:lpstr>Blank Presentation</vt:lpstr>
      <vt:lpstr>Create a domestic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Home and select Requests as shown below</vt:lpstr>
      <vt:lpstr>Click on  Create New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Expenses- Click on Add and scroll down to add all the estimated Travel expenses for the trip   </vt:lpstr>
      <vt:lpstr>Alerts: Alerts with the red exclamation ! needs to be cleared. The triangle alerts are notifications and won't restrict from submitting the Request </vt:lpstr>
      <vt:lpstr>PowerPoint Presentation</vt:lpstr>
      <vt:lpstr>  When entering your estimated expenses be sure to save after each entry. When all estimated expenses have been entered you will see a summary on the top left corner and the Estimated Total at the right bottom corner. The cash advance amount will also show up, you are now ready to submit your request!   </vt:lpstr>
      <vt:lpstr>Travel Request Workflow Steps  Approval Flow is now called Request Timeline Please note: each approvers have 9 days to approve a Request, failing which the Request gets timed out, and the user will have to resubmit the Request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408</cp:revision>
  <cp:lastPrinted>2018-01-23T22:52:57Z</cp:lastPrinted>
  <dcterms:created xsi:type="dcterms:W3CDTF">2014-01-06T17:52:42Z</dcterms:created>
  <dcterms:modified xsi:type="dcterms:W3CDTF">2023-09-21T21:19:59Z</dcterms:modified>
</cp:coreProperties>
</file>