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handoutMasterIdLst>
    <p:handoutMasterId r:id="rId18"/>
  </p:handoutMasterIdLst>
  <p:sldIdLst>
    <p:sldId id="390" r:id="rId2"/>
    <p:sldId id="402" r:id="rId3"/>
    <p:sldId id="396" r:id="rId4"/>
    <p:sldId id="397" r:id="rId5"/>
    <p:sldId id="284" r:id="rId6"/>
    <p:sldId id="282" r:id="rId7"/>
    <p:sldId id="285" r:id="rId8"/>
    <p:sldId id="289" r:id="rId9"/>
    <p:sldId id="288" r:id="rId10"/>
    <p:sldId id="290" r:id="rId11"/>
    <p:sldId id="291" r:id="rId12"/>
    <p:sldId id="398" r:id="rId13"/>
    <p:sldId id="262" r:id="rId14"/>
    <p:sldId id="400" r:id="rId15"/>
    <p:sldId id="401" r:id="rId16"/>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4" d="100"/>
          <a:sy n="114" d="100"/>
        </p:scale>
        <p:origin x="1506" y="102"/>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5</a:t>
            </a:fld>
            <a:endParaRPr lang="en-US"/>
          </a:p>
        </p:txBody>
      </p:sp>
    </p:spTree>
    <p:extLst>
      <p:ext uri="{BB962C8B-B14F-4D97-AF65-F5344CB8AC3E}">
        <p14:creationId xmlns:p14="http://schemas.microsoft.com/office/powerpoint/2010/main" val="33055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219764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8</a:t>
            </a:fld>
            <a:endParaRPr lang="en-US"/>
          </a:p>
        </p:txBody>
      </p:sp>
    </p:spTree>
    <p:extLst>
      <p:ext uri="{BB962C8B-B14F-4D97-AF65-F5344CB8AC3E}">
        <p14:creationId xmlns:p14="http://schemas.microsoft.com/office/powerpoint/2010/main" val="127707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9</a:t>
            </a:fld>
            <a:endParaRPr lang="en-US"/>
          </a:p>
        </p:txBody>
      </p:sp>
    </p:spTree>
    <p:extLst>
      <p:ext uri="{BB962C8B-B14F-4D97-AF65-F5344CB8AC3E}">
        <p14:creationId xmlns:p14="http://schemas.microsoft.com/office/powerpoint/2010/main" val="377714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974568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12</a:t>
            </a:fld>
            <a:endParaRPr lang="en-US"/>
          </a:p>
        </p:txBody>
      </p:sp>
    </p:spTree>
    <p:extLst>
      <p:ext uri="{BB962C8B-B14F-4D97-AF65-F5344CB8AC3E}">
        <p14:creationId xmlns:p14="http://schemas.microsoft.com/office/powerpoint/2010/main" val="342923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13</a:t>
            </a:fld>
            <a:endParaRPr lang="en-US"/>
          </a:p>
        </p:txBody>
      </p:sp>
    </p:spTree>
    <p:extLst>
      <p:ext uri="{BB962C8B-B14F-4D97-AF65-F5344CB8AC3E}">
        <p14:creationId xmlns:p14="http://schemas.microsoft.com/office/powerpoint/2010/main" val="2439933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14</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15</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305800" cy="2057400"/>
          </a:xfrm>
        </p:spPr>
        <p:txBody>
          <a:bodyPr/>
          <a:lstStyle/>
          <a:p>
            <a:r>
              <a:rPr lang="en-US" sz="4000" dirty="0"/>
              <a:t>Create an international expense report</a:t>
            </a:r>
            <a:br>
              <a:rPr lang="en-US" dirty="0"/>
            </a:b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A2F74-BE4D-4B0D-9F6A-DA5DF85941A5}"/>
              </a:ext>
            </a:extLst>
          </p:cNvPr>
          <p:cNvSpPr>
            <a:spLocks noGrp="1"/>
          </p:cNvSpPr>
          <p:nvPr>
            <p:ph type="title"/>
          </p:nvPr>
        </p:nvSpPr>
        <p:spPr>
          <a:xfrm>
            <a:off x="203199" y="203200"/>
            <a:ext cx="8839199" cy="1311564"/>
          </a:xfrm>
          <a:ln>
            <a:solidFill>
              <a:srgbClr val="FF0000"/>
            </a:solidFill>
          </a:ln>
        </p:spPr>
        <p:txBody>
          <a:bodyPr>
            <a:noAutofit/>
          </a:bodyPr>
          <a:lstStyle/>
          <a:p>
            <a:pPr algn="l"/>
            <a:r>
              <a:rPr lang="en-US" sz="1600" dirty="0">
                <a:effectLst>
                  <a:outerShdw blurRad="38100" dist="38100" dir="2700000" algn="tl">
                    <a:srgbClr val="000000">
                      <a:alpha val="43137"/>
                    </a:srgbClr>
                  </a:outerShdw>
                </a:effectLst>
              </a:rPr>
              <a:t>This is the Expenses &amp; Adjustments grid.  The amount listed on the right is the allowance that includes lodging and meals/incidentals.  If a meal is provided, click the box and that amount will be deducted from the daily allowance.  If you want to exclude an entire day’s allowance, click the box to the left under exclude . When finished click on </a:t>
            </a:r>
            <a:r>
              <a:rPr lang="en-US" sz="1600" u="sng" dirty="0">
                <a:solidFill>
                  <a:schemeClr val="accent1"/>
                </a:solidFill>
                <a:effectLst>
                  <a:outerShdw blurRad="38100" dist="38100" dir="2700000" algn="tl">
                    <a:srgbClr val="000000">
                      <a:alpha val="43137"/>
                    </a:srgbClr>
                  </a:outerShdw>
                </a:effectLst>
              </a:rPr>
              <a:t>Create Expenses. </a:t>
            </a:r>
          </a:p>
        </p:txBody>
      </p:sp>
      <p:pic>
        <p:nvPicPr>
          <p:cNvPr id="4" name="Content Placeholder 3">
            <a:extLst>
              <a:ext uri="{FF2B5EF4-FFF2-40B4-BE49-F238E27FC236}">
                <a16:creationId xmlns:a16="http://schemas.microsoft.com/office/drawing/2014/main" id="{7F522C45-5EA3-41BD-B3E4-FF4ECC7028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 y="1775691"/>
            <a:ext cx="8839200" cy="4167909"/>
          </a:xfrm>
          <a:ln>
            <a:solidFill>
              <a:srgbClr val="FF0000"/>
            </a:solidFill>
          </a:ln>
        </p:spPr>
      </p:pic>
    </p:spTree>
    <p:extLst>
      <p:ext uri="{BB962C8B-B14F-4D97-AF65-F5344CB8AC3E}">
        <p14:creationId xmlns:p14="http://schemas.microsoft.com/office/powerpoint/2010/main" val="30797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3B4BB-6EDE-4E6B-86F2-87E144B6E529}"/>
              </a:ext>
            </a:extLst>
          </p:cNvPr>
          <p:cNvSpPr>
            <a:spLocks noGrp="1"/>
          </p:cNvSpPr>
          <p:nvPr>
            <p:ph type="title"/>
          </p:nvPr>
        </p:nvSpPr>
        <p:spPr>
          <a:xfrm>
            <a:off x="166255" y="152400"/>
            <a:ext cx="8857671" cy="1265238"/>
          </a:xfrm>
          <a:ln>
            <a:solidFill>
              <a:srgbClr val="FF0000"/>
            </a:solidFill>
          </a:ln>
        </p:spPr>
        <p:txBody>
          <a:bodyPr>
            <a:noAutofit/>
          </a:bodyPr>
          <a:lstStyle/>
          <a:p>
            <a:pPr algn="l"/>
            <a:r>
              <a:rPr lang="en-US" sz="1400" dirty="0">
                <a:effectLst>
                  <a:outerShdw blurRad="38100" dist="38100" dir="2700000" algn="tl">
                    <a:srgbClr val="000000">
                      <a:alpha val="43137"/>
                    </a:srgbClr>
                  </a:outerShdw>
                </a:effectLst>
              </a:rPr>
              <a:t>The expense report is populated with the daily meal allowance (includes incidentals) and the lodging allowance for the days included in your itinerary.  If you need to delete EITHER a lodging allowance OR meal allowance for a specific day you can delete the row by clicking in the box to the left of the date and click the blue delete button that will illuminate.  No receipts are needed for lodging or meals per diem.  Now, you can enter your other expenses as needed.</a:t>
            </a:r>
          </a:p>
        </p:txBody>
      </p:sp>
      <p:pic>
        <p:nvPicPr>
          <p:cNvPr id="4" name="Content Placeholder 3">
            <a:extLst>
              <a:ext uri="{FF2B5EF4-FFF2-40B4-BE49-F238E27FC236}">
                <a16:creationId xmlns:a16="http://schemas.microsoft.com/office/drawing/2014/main" id="{EF80E685-A9CF-458D-9A7E-0975CFFB76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6255" y="1699491"/>
            <a:ext cx="8857671" cy="4244110"/>
          </a:xfrm>
          <a:ln>
            <a:solidFill>
              <a:srgbClr val="FF0000"/>
            </a:solidFill>
          </a:ln>
        </p:spPr>
      </p:pic>
    </p:spTree>
    <p:extLst>
      <p:ext uri="{BB962C8B-B14F-4D97-AF65-F5344CB8AC3E}">
        <p14:creationId xmlns:p14="http://schemas.microsoft.com/office/powerpoint/2010/main" val="4180909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F6C67-ADEF-48CD-B42D-F9AF8A3736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141D09-2E97-4519-BF64-AEB2ABB6797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D2A4CDB-64C5-4DCE-B432-FFC741503F5F}"/>
              </a:ext>
            </a:extLst>
          </p:cNvPr>
          <p:cNvPicPr>
            <a:picLocks noChangeAspect="1"/>
          </p:cNvPicPr>
          <p:nvPr/>
        </p:nvPicPr>
        <p:blipFill>
          <a:blip r:embed="rId3"/>
          <a:stretch>
            <a:fillRect/>
          </a:stretch>
        </p:blipFill>
        <p:spPr>
          <a:xfrm>
            <a:off x="76200" y="76200"/>
            <a:ext cx="8991600" cy="5943600"/>
          </a:xfrm>
          <a:prstGeom prst="rect">
            <a:avLst/>
          </a:prstGeom>
        </p:spPr>
      </p:pic>
    </p:spTree>
    <p:extLst>
      <p:ext uri="{BB962C8B-B14F-4D97-AF65-F5344CB8AC3E}">
        <p14:creationId xmlns:p14="http://schemas.microsoft.com/office/powerpoint/2010/main" val="412678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36" y="106217"/>
            <a:ext cx="8950036" cy="945546"/>
          </a:xfrm>
          <a:ln/>
        </p:spPr>
        <p:style>
          <a:lnRef idx="2">
            <a:schemeClr val="accent2"/>
          </a:lnRef>
          <a:fillRef idx="1">
            <a:schemeClr val="lt1"/>
          </a:fillRef>
          <a:effectRef idx="0">
            <a:schemeClr val="accent2"/>
          </a:effectRef>
          <a:fontRef idx="minor">
            <a:schemeClr val="dk1"/>
          </a:fontRef>
        </p:style>
        <p:txBody>
          <a:bodyPr>
            <a:normAutofit/>
          </a:bodyPr>
          <a:lstStyle/>
          <a:p>
            <a:pPr algn="l"/>
            <a:r>
              <a:rPr lang="en-US" sz="2000" b="1" dirty="0">
                <a:effectLst>
                  <a:outerShdw blurRad="38100" dist="38100" dir="2700000" algn="tl">
                    <a:srgbClr val="000000">
                      <a:alpha val="43137"/>
                    </a:srgbClr>
                  </a:outerShdw>
                </a:effectLst>
                <a:latin typeface="+mn-lt"/>
              </a:rPr>
              <a:t>When all expenses have been entered and all the red alerts are cleared, you are now ready to submit the report! </a:t>
            </a:r>
            <a:endParaRPr lang="en-US" sz="2000" b="1" dirty="0">
              <a:latin typeface="+mn-lt"/>
            </a:endParaRPr>
          </a:p>
        </p:txBody>
      </p:sp>
      <p:sp>
        <p:nvSpPr>
          <p:cNvPr id="6" name="Down Arrow 5"/>
          <p:cNvSpPr/>
          <p:nvPr/>
        </p:nvSpPr>
        <p:spPr>
          <a:xfrm>
            <a:off x="3595998" y="4658237"/>
            <a:ext cx="484632" cy="978408"/>
          </a:xfrm>
          <a:prstGeom prst="downArrow">
            <a:avLst/>
          </a:prstGeom>
          <a:solidFill>
            <a:srgbClr val="C0504D"/>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41023" y="4378000"/>
            <a:ext cx="2422688" cy="938719"/>
          </a:xfrm>
          <a:prstGeom prst="rect">
            <a:avLst/>
          </a:prstGeom>
          <a:solidFill>
            <a:schemeClr val="accent6">
              <a:lumMod val="40000"/>
              <a:lumOff val="60000"/>
            </a:schemeClr>
          </a:solidFill>
          <a:ln>
            <a:solidFill>
              <a:srgbClr val="FF0000"/>
            </a:solidFill>
          </a:ln>
        </p:spPr>
        <p:txBody>
          <a:bodyPr wrap="square" rtlCol="0">
            <a:spAutoFit/>
          </a:bodyPr>
          <a:lstStyle/>
          <a:p>
            <a:r>
              <a:rPr lang="en-US" sz="1100" dirty="0"/>
              <a:t>The amounts entered in segments for airfare, domestic hotel and rental car will appear here as estimated expenses in addition to the ones entered from the expenses tab.</a:t>
            </a:r>
          </a:p>
        </p:txBody>
      </p:sp>
      <p:cxnSp>
        <p:nvCxnSpPr>
          <p:cNvPr id="8" name="Straight Arrow Connector 7"/>
          <p:cNvCxnSpPr/>
          <p:nvPr/>
        </p:nvCxnSpPr>
        <p:spPr>
          <a:xfrm>
            <a:off x="1696825" y="3751868"/>
            <a:ext cx="9427" cy="588425"/>
          </a:xfrm>
          <a:prstGeom prst="straightConnector1">
            <a:avLst/>
          </a:prstGeom>
          <a:ln>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8">
            <a:extLst>
              <a:ext uri="{FF2B5EF4-FFF2-40B4-BE49-F238E27FC236}">
                <a16:creationId xmlns:a16="http://schemas.microsoft.com/office/drawing/2014/main" id="{098DFD74-9D0A-40F9-A211-ABCE8299C095}"/>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14257C14-0AFA-421F-A271-739CE4CDDFA1}"/>
              </a:ext>
            </a:extLst>
          </p:cNvPr>
          <p:cNvPicPr>
            <a:picLocks noChangeAspect="1"/>
          </p:cNvPicPr>
          <p:nvPr/>
        </p:nvPicPr>
        <p:blipFill>
          <a:blip r:embed="rId3"/>
          <a:stretch>
            <a:fillRect/>
          </a:stretch>
        </p:blipFill>
        <p:spPr>
          <a:xfrm>
            <a:off x="110836" y="1221355"/>
            <a:ext cx="8950036" cy="4722246"/>
          </a:xfrm>
          <a:prstGeom prst="rect">
            <a:avLst/>
          </a:prstGeom>
        </p:spPr>
      </p:pic>
    </p:spTree>
    <p:extLst>
      <p:ext uri="{BB962C8B-B14F-4D97-AF65-F5344CB8AC3E}">
        <p14:creationId xmlns:p14="http://schemas.microsoft.com/office/powerpoint/2010/main" val="209021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879C9FA-906D-4F2F-982F-2BFF21957598}"/>
              </a:ext>
            </a:extLst>
          </p:cNvPr>
          <p:cNvSpPr>
            <a:spLocks noGrp="1"/>
          </p:cNvSpPr>
          <p:nvPr>
            <p:ph type="title"/>
          </p:nvPr>
        </p:nvSpPr>
        <p:spPr>
          <a:xfrm>
            <a:off x="252288" y="303591"/>
            <a:ext cx="3250692" cy="1044917"/>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br>
              <a:rPr lang="en-US" sz="2000" dirty="0">
                <a:solidFill>
                  <a:schemeClr val="bg1"/>
                </a:solidFill>
              </a:rPr>
            </a:br>
            <a:r>
              <a:rPr lang="en-US" sz="18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Expense Report Workflow Steps</a:t>
            </a:r>
            <a:br>
              <a:rPr lang="en-US" sz="1000" b="1" kern="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000" dirty="0">
                <a:solidFill>
                  <a:schemeClr val="bg1"/>
                </a:solidFill>
              </a:rPr>
            </a:br>
            <a:br>
              <a:rPr lang="en-US" sz="1000" b="1" dirty="0">
                <a:solidFill>
                  <a:schemeClr val="bg1"/>
                </a:solidFill>
                <a:latin typeface="+mn-lt"/>
              </a:rPr>
            </a:br>
            <a:endParaRPr lang="en-US" sz="1000" b="1" dirty="0">
              <a:solidFill>
                <a:schemeClr val="bg1"/>
              </a:solidFill>
              <a:latin typeface="+mn-lt"/>
            </a:endParaRPr>
          </a:p>
        </p:txBody>
      </p:sp>
      <p:sp>
        <p:nvSpPr>
          <p:cNvPr id="2" name="Content Placeholder 1">
            <a:extLst>
              <a:ext uri="{FF2B5EF4-FFF2-40B4-BE49-F238E27FC236}">
                <a16:creationId xmlns:a16="http://schemas.microsoft.com/office/drawing/2014/main" id="{9A0B3848-F3C5-4D72-8D1C-8BEEEA294B62}"/>
              </a:ext>
            </a:extLst>
          </p:cNvPr>
          <p:cNvSpPr>
            <a:spLocks noGrp="1"/>
          </p:cNvSpPr>
          <p:nvPr>
            <p:ph idx="1"/>
          </p:nvPr>
        </p:nvSpPr>
        <p:spPr>
          <a:xfrm>
            <a:off x="445207" y="2050687"/>
            <a:ext cx="2866644" cy="3844086"/>
          </a:xfrm>
          <a:solidFill>
            <a:schemeClr val="bg1"/>
          </a:solidFill>
        </p:spPr>
        <p:txBody>
          <a:bodyPr>
            <a:normAutofit/>
          </a:bodyPr>
          <a:lstStyle/>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Travel/Supervisor Approval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This approver is the employee’s default manager</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Cost Object Approval </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The</a:t>
            </a:r>
            <a:r>
              <a:rPr lang="en-US" sz="14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budget approver, or the approver listed in DACS for that department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nSpc>
                <a:spcPct val="90000"/>
              </a:lnSpc>
              <a:spcBef>
                <a:spcPts val="200"/>
              </a:spcBef>
              <a:spcAft>
                <a:spcPts val="0"/>
              </a:spcAft>
              <a:buFont typeface="Symbol" panose="05050102010706020507" pitchFamily="18" charset="2"/>
              <a:buBlip>
                <a:blip r:embed="rId3"/>
              </a:buBlip>
            </a:pPr>
            <a:r>
              <a:rPr lang="en-US" sz="14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Accounts Payable Review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The accounts payable travel processor</a:t>
            </a:r>
            <a:br>
              <a:rPr lang="en-US" sz="1400" b="1" dirty="0">
                <a:effectLst/>
                <a:latin typeface="Calibri" panose="020F0502020204030204" pitchFamily="34" charset="0"/>
                <a:ea typeface="Calibri" panose="020F0502020204030204" pitchFamily="34" charset="0"/>
                <a:cs typeface="Times New Roman" panose="02020603050405020304" pitchFamily="18" charset="0"/>
              </a:rPr>
            </a:b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90000"/>
              </a:lnSpc>
              <a:spcBef>
                <a:spcPts val="200"/>
              </a:spcBef>
              <a:spcAft>
                <a:spcPts val="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Please note: each approvers have 9 days to approve a Report, failing which the Report gets timed out, and the user will have to resubmit the Report</a:t>
            </a:r>
            <a:endParaRPr lang="en-US" sz="1400" b="1" dirty="0">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90000"/>
              </a:lnSpc>
            </a:pPr>
            <a:endParaRPr lang="en-US" sz="1400" dirty="0">
              <a:solidFill>
                <a:schemeClr val="bg1"/>
              </a:solidFill>
            </a:endParaRPr>
          </a:p>
        </p:txBody>
      </p:sp>
      <p:pic>
        <p:nvPicPr>
          <p:cNvPr id="6" name="Picture 5" descr="Graphical user interface, application&#10;&#10;Description automatically generated">
            <a:extLst>
              <a:ext uri="{FF2B5EF4-FFF2-40B4-BE49-F238E27FC236}">
                <a16:creationId xmlns:a16="http://schemas.microsoft.com/office/drawing/2014/main" id="{69974C91-5B12-4C58-A34B-E6756E5CE0C2}"/>
              </a:ext>
            </a:extLst>
          </p:cNvPr>
          <p:cNvPicPr>
            <a:picLocks noChangeAspect="1"/>
          </p:cNvPicPr>
          <p:nvPr/>
        </p:nvPicPr>
        <p:blipFill>
          <a:blip r:embed="rId4"/>
          <a:stretch>
            <a:fillRect/>
          </a:stretch>
        </p:blipFill>
        <p:spPr>
          <a:xfrm>
            <a:off x="3695899" y="184727"/>
            <a:ext cx="5300318" cy="4234873"/>
          </a:xfrm>
          <a:prstGeom prst="rect">
            <a:avLst/>
          </a:prstGeom>
          <a:ln>
            <a:solidFill>
              <a:srgbClr val="FFFFFF"/>
            </a:solidFill>
          </a:ln>
        </p:spPr>
        <p:style>
          <a:lnRef idx="2">
            <a:schemeClr val="accent2"/>
          </a:lnRef>
          <a:fillRef idx="1">
            <a:schemeClr val="lt1"/>
          </a:fillRef>
          <a:effectRef idx="0">
            <a:schemeClr val="accent2"/>
          </a:effectRef>
          <a:fontRef idx="minor">
            <a:schemeClr val="dk1"/>
          </a:fontRef>
        </p:style>
      </p:pic>
      <p:sp>
        <p:nvSpPr>
          <p:cNvPr id="19" name="TextBox 18">
            <a:extLst>
              <a:ext uri="{FF2B5EF4-FFF2-40B4-BE49-F238E27FC236}">
                <a16:creationId xmlns:a16="http://schemas.microsoft.com/office/drawing/2014/main" id="{E9533A34-4DE7-45FF-BF96-CBE3603796EA}"/>
              </a:ext>
            </a:extLst>
          </p:cNvPr>
          <p:cNvSpPr txBox="1"/>
          <p:nvPr/>
        </p:nvSpPr>
        <p:spPr>
          <a:xfrm>
            <a:off x="3695899" y="4536815"/>
            <a:ext cx="5300319" cy="107721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l"/>
            <a:r>
              <a:rPr lang="en-US" sz="1600" dirty="0">
                <a:effectLst>
                  <a:outerShdw blurRad="38100" dist="38100" dir="2700000" algn="tl">
                    <a:srgbClr val="000000">
                      <a:alpha val="43137"/>
                    </a:srgbClr>
                  </a:outerShdw>
                </a:effectLst>
              </a:rPr>
              <a:t>The employee can also add additional approvers by clicking on the Edit option next to Approval Flow and add a comment as well. All these changes can be done, only before the report is submitted. </a:t>
            </a:r>
          </a:p>
        </p:txBody>
      </p:sp>
      <p:sp>
        <p:nvSpPr>
          <p:cNvPr id="3" name="Arrow: Right 2">
            <a:extLst>
              <a:ext uri="{FF2B5EF4-FFF2-40B4-BE49-F238E27FC236}">
                <a16:creationId xmlns:a16="http://schemas.microsoft.com/office/drawing/2014/main" id="{65736240-4A10-4C1A-8BF9-0737F8F3E61C}"/>
              </a:ext>
            </a:extLst>
          </p:cNvPr>
          <p:cNvSpPr/>
          <p:nvPr/>
        </p:nvSpPr>
        <p:spPr>
          <a:xfrm>
            <a:off x="3796469" y="468884"/>
            <a:ext cx="302920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355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6555" y="2551837"/>
            <a:ext cx="5422690" cy="461665"/>
          </a:xfrm>
          <a:prstGeom prst="rect">
            <a:avLst/>
          </a:prstGeom>
          <a:solidFill>
            <a:schemeClr val="accent3">
              <a:lumMod val="40000"/>
              <a:lumOff val="60000"/>
            </a:schemeClr>
          </a:solidFill>
          <a:ln>
            <a:solidFill>
              <a:srgbClr val="FF0000"/>
            </a:solidFill>
          </a:ln>
        </p:spPr>
        <p:txBody>
          <a:bodyPr wrap="square">
            <a:spAutoFit/>
          </a:bodyPr>
          <a:lstStyle/>
          <a:p>
            <a:pPr algn="l"/>
            <a:r>
              <a:rPr lang="en-US" dirty="0">
                <a:solidFill>
                  <a:srgbClr val="FF0000"/>
                </a:solidFill>
                <a:effectLst>
                  <a:outerShdw blurRad="38100" dist="38100" dir="2700000" algn="tl">
                    <a:srgbClr val="000000">
                      <a:alpha val="43137"/>
                    </a:srgbClr>
                  </a:outerShdw>
                </a:effectLst>
                <a:latin typeface="Arial"/>
                <a:cs typeface="Arial"/>
              </a:rPr>
              <a:t>If further information or assistance is needed, please do not hesitate to contact Accounts Payable/Travel at 909-537-3158</a:t>
            </a:r>
          </a:p>
        </p:txBody>
      </p:sp>
      <p:sp>
        <p:nvSpPr>
          <p:cNvPr id="2" name="TextBox 1"/>
          <p:cNvSpPr txBox="1"/>
          <p:nvPr/>
        </p:nvSpPr>
        <p:spPr>
          <a:xfrm>
            <a:off x="3429000" y="1253067"/>
            <a:ext cx="2463800" cy="523220"/>
          </a:xfrm>
          <a:prstGeom prst="rect">
            <a:avLst/>
          </a:prstGeom>
          <a:noFill/>
        </p:spPr>
        <p:txBody>
          <a:bodyPr wrap="square" rtlCol="0">
            <a:spAutoFit/>
          </a:bodyPr>
          <a:lstStyle/>
          <a:p>
            <a:pPr algn="ctr"/>
            <a:r>
              <a:rPr lang="en-US" sz="2800" dirty="0">
                <a:solidFill>
                  <a:schemeClr val="accent1"/>
                </a:solidFill>
                <a:effectLst>
                  <a:outerShdw blurRad="38100" dist="38100" dir="2700000" algn="tl">
                    <a:srgbClr val="000000">
                      <a:alpha val="43137"/>
                    </a:srgbClr>
                  </a:outerShdw>
                </a:effectLst>
              </a:rPr>
              <a:t>THANK YOU!</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59555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198C-7333-4D00-A66F-E7E5590A2D76}"/>
              </a:ext>
            </a:extLst>
          </p:cNvPr>
          <p:cNvSpPr>
            <a:spLocks noGrp="1"/>
          </p:cNvSpPr>
          <p:nvPr>
            <p:ph type="ctrTitle"/>
          </p:nvPr>
        </p:nvSpPr>
        <p:spPr>
          <a:xfrm>
            <a:off x="685800" y="381001"/>
            <a:ext cx="7772400" cy="1600199"/>
          </a:xfrm>
        </p:spPr>
        <p:txBody>
          <a:bodyPr/>
          <a:lstStyle/>
          <a:p>
            <a:endParaRPr lang="en-US" dirty="0"/>
          </a:p>
        </p:txBody>
      </p:sp>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7172E755-DBE2-4E33-951F-E093D919A1F5}"/>
              </a:ext>
            </a:extLst>
          </p:cNvPr>
          <p:cNvPicPr>
            <a:picLocks noChangeAspect="1"/>
          </p:cNvPicPr>
          <p:nvPr/>
        </p:nvPicPr>
        <p:blipFill>
          <a:blip r:embed="rId2"/>
          <a:stretch>
            <a:fillRect/>
          </a:stretch>
        </p:blipFill>
        <p:spPr>
          <a:xfrm>
            <a:off x="152400" y="152400"/>
            <a:ext cx="8839200" cy="5715000"/>
          </a:xfrm>
          <a:prstGeom prst="rect">
            <a:avLst/>
          </a:prstGeom>
        </p:spPr>
        <p:style>
          <a:lnRef idx="2">
            <a:schemeClr val="accent2"/>
          </a:lnRef>
          <a:fillRef idx="1">
            <a:schemeClr val="lt1"/>
          </a:fillRef>
          <a:effectRef idx="0">
            <a:schemeClr val="accent2"/>
          </a:effectRef>
          <a:fontRef idx="minor">
            <a:schemeClr val="dk1"/>
          </a:fontRef>
        </p:style>
      </p:pic>
    </p:spTree>
    <p:extLst>
      <p:ext uri="{BB962C8B-B14F-4D97-AF65-F5344CB8AC3E}">
        <p14:creationId xmlns:p14="http://schemas.microsoft.com/office/powerpoint/2010/main" val="2241427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BC818-1EED-4E7E-92E1-C032FEE36FDC}"/>
              </a:ext>
            </a:extLst>
          </p:cNvPr>
          <p:cNvSpPr>
            <a:spLocks noGrp="1"/>
          </p:cNvSpPr>
          <p:nvPr>
            <p:ph type="ctrTitle"/>
          </p:nvPr>
        </p:nvSpPr>
        <p:spPr>
          <a:xfrm>
            <a:off x="685800" y="381001"/>
            <a:ext cx="7772400" cy="1066799"/>
          </a:xfrm>
        </p:spPr>
        <p:txBody>
          <a:bodyPr/>
          <a:lstStyle/>
          <a:p>
            <a:endParaRPr lang="en-US" dirty="0"/>
          </a:p>
        </p:txBody>
      </p:sp>
      <p:sp>
        <p:nvSpPr>
          <p:cNvPr id="3" name="Subtitle 2">
            <a:extLst>
              <a:ext uri="{FF2B5EF4-FFF2-40B4-BE49-F238E27FC236}">
                <a16:creationId xmlns:a16="http://schemas.microsoft.com/office/drawing/2014/main" id="{84F971BC-26E1-4A93-A316-3AAB2908EF04}"/>
              </a:ext>
            </a:extLst>
          </p:cNvPr>
          <p:cNvSpPr>
            <a:spLocks noGrp="1"/>
          </p:cNvSpPr>
          <p:nvPr>
            <p:ph type="subTitle" idx="1"/>
          </p:nvPr>
        </p:nvSpPr>
        <p:spPr>
          <a:xfrm>
            <a:off x="152400" y="1676400"/>
            <a:ext cx="8763000" cy="4267200"/>
          </a:xfrm>
        </p:spPr>
        <p:txBody>
          <a:bodyPr/>
          <a:lstStyle/>
          <a:p>
            <a:endParaRPr lang="en-US" dirty="0"/>
          </a:p>
        </p:txBody>
      </p:sp>
      <p:pic>
        <p:nvPicPr>
          <p:cNvPr id="4" name="Picture 2">
            <a:extLst>
              <a:ext uri="{FF2B5EF4-FFF2-40B4-BE49-F238E27FC236}">
                <a16:creationId xmlns:a16="http://schemas.microsoft.com/office/drawing/2014/main" id="{1DDFD39D-6F57-47D2-AFF4-7D72A8D0E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 y="152400"/>
            <a:ext cx="8839201"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80DAE6-39BC-4080-BA31-5A4D5B298BA7}"/>
              </a:ext>
            </a:extLst>
          </p:cNvPr>
          <p:cNvPicPr>
            <a:picLocks noChangeAspect="1"/>
          </p:cNvPicPr>
          <p:nvPr/>
        </p:nvPicPr>
        <p:blipFill>
          <a:blip r:embed="rId3"/>
          <a:stretch>
            <a:fillRect/>
          </a:stretch>
        </p:blipFill>
        <p:spPr>
          <a:xfrm>
            <a:off x="76200" y="76200"/>
            <a:ext cx="8991600" cy="5867400"/>
          </a:xfrm>
          <a:prstGeom prst="rect">
            <a:avLst/>
          </a:prstGeom>
        </p:spPr>
      </p:pic>
    </p:spTree>
    <p:extLst>
      <p:ext uri="{BB962C8B-B14F-4D97-AF65-F5344CB8AC3E}">
        <p14:creationId xmlns:p14="http://schemas.microsoft.com/office/powerpoint/2010/main" val="1702311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3E88-8408-4141-A4EE-2A678A35A2B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B40FFF-DA54-4C30-9ED0-8418A5450B42}"/>
              </a:ext>
            </a:extLst>
          </p:cNvPr>
          <p:cNvSpPr>
            <a:spLocks noGrp="1"/>
          </p:cNvSpPr>
          <p:nvPr>
            <p:ph idx="1"/>
          </p:nvPr>
        </p:nvSpPr>
        <p:spPr/>
        <p:txBody>
          <a:bodyPr/>
          <a:lstStyle/>
          <a:p>
            <a:endParaRPr lang="en-US"/>
          </a:p>
        </p:txBody>
      </p:sp>
      <p:pic>
        <p:nvPicPr>
          <p:cNvPr id="2050" name="Picture 2">
            <a:extLst>
              <a:ext uri="{FF2B5EF4-FFF2-40B4-BE49-F238E27FC236}">
                <a16:creationId xmlns:a16="http://schemas.microsoft.com/office/drawing/2014/main" id="{1309CE6B-1AC9-4658-88EA-C56E72D43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556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6B9160-8917-48AB-90DC-1E3026D31F96}"/>
              </a:ext>
            </a:extLst>
          </p:cNvPr>
          <p:cNvPicPr>
            <a:picLocks noChangeAspect="1"/>
          </p:cNvPicPr>
          <p:nvPr/>
        </p:nvPicPr>
        <p:blipFill>
          <a:blip r:embed="rId3"/>
          <a:stretch>
            <a:fillRect/>
          </a:stretch>
        </p:blipFill>
        <p:spPr>
          <a:xfrm>
            <a:off x="76200" y="152400"/>
            <a:ext cx="8991600" cy="5867400"/>
          </a:xfrm>
          <a:prstGeom prst="rect">
            <a:avLst/>
          </a:prstGeom>
        </p:spPr>
      </p:pic>
    </p:spTree>
    <p:extLst>
      <p:ext uri="{BB962C8B-B14F-4D97-AF65-F5344CB8AC3E}">
        <p14:creationId xmlns:p14="http://schemas.microsoft.com/office/powerpoint/2010/main" val="203961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6F49-0C81-415E-91AD-066B8DB02782}"/>
              </a:ext>
            </a:extLst>
          </p:cNvPr>
          <p:cNvSpPr>
            <a:spLocks noGrp="1"/>
          </p:cNvSpPr>
          <p:nvPr>
            <p:ph type="title"/>
          </p:nvPr>
        </p:nvSpPr>
        <p:spPr>
          <a:xfrm>
            <a:off x="147783" y="932873"/>
            <a:ext cx="3713018" cy="2596711"/>
          </a:xfrm>
        </p:spPr>
        <p:txBody>
          <a:bodyPr vert="horz" lIns="91440" tIns="45720" rIns="91440" bIns="45720" rtlCol="0" anchor="b">
            <a:normAutofit fontScale="90000"/>
          </a:bodyPr>
          <a:lstStyle/>
          <a:p>
            <a:pPr algn="l" defTabSz="914400">
              <a:lnSpc>
                <a:spcPct val="90000"/>
              </a:lnSpc>
            </a:pPr>
            <a:r>
              <a:rPr lang="en-US" sz="1900" dirty="0">
                <a:effectLst>
                  <a:outerShdw blurRad="38100" dist="38100" dir="2700000" algn="tl">
                    <a:srgbClr val="000000">
                      <a:alpha val="43137"/>
                    </a:srgbClr>
                  </a:outerShdw>
                </a:effectLst>
              </a:rPr>
              <a:t>All international trips will need an itinerary to be added – The itinerary is where you will add your departure city, date and time, and your arrival city, date and time. Click on </a:t>
            </a:r>
            <a:r>
              <a:rPr lang="en-US" sz="1900" u="sng" dirty="0">
                <a:solidFill>
                  <a:srgbClr val="FF0000"/>
                </a:solidFill>
                <a:effectLst>
                  <a:outerShdw blurRad="38100" dist="38100" dir="2700000" algn="tl">
                    <a:srgbClr val="000000">
                      <a:alpha val="43137"/>
                    </a:srgbClr>
                  </a:outerShdw>
                </a:effectLst>
              </a:rPr>
              <a:t>Travel Allowance</a:t>
            </a:r>
            <a:r>
              <a:rPr lang="en-US" sz="1900" dirty="0">
                <a:effectLst>
                  <a:outerShdw blurRad="38100" dist="38100" dir="2700000" algn="tl">
                    <a:srgbClr val="000000">
                      <a:alpha val="43137"/>
                    </a:srgbClr>
                  </a:outerShdw>
                </a:effectLst>
              </a:rPr>
              <a:t>&gt; </a:t>
            </a:r>
            <a:r>
              <a:rPr lang="en-US" sz="1900" u="sng" dirty="0">
                <a:solidFill>
                  <a:srgbClr val="FF0000"/>
                </a:solidFill>
                <a:effectLst>
                  <a:outerShdw blurRad="38100" dist="38100" dir="2700000" algn="tl">
                    <a:srgbClr val="000000">
                      <a:alpha val="43137"/>
                    </a:srgbClr>
                  </a:outerShdw>
                </a:effectLst>
              </a:rPr>
              <a:t>Manage Travel Allowance </a:t>
            </a:r>
            <a:r>
              <a:rPr lang="en-US" sz="1900" dirty="0">
                <a:effectLst>
                  <a:outerShdw blurRad="38100" dist="38100" dir="2700000" algn="tl">
                    <a:srgbClr val="000000">
                      <a:alpha val="43137"/>
                    </a:srgbClr>
                  </a:outerShdw>
                </a:effectLst>
              </a:rPr>
              <a:t>to start creating the itinerary. Then click on </a:t>
            </a:r>
            <a:r>
              <a:rPr lang="en-US" sz="1900" u="sng" dirty="0">
                <a:solidFill>
                  <a:srgbClr val="FF0000"/>
                </a:solidFill>
                <a:effectLst>
                  <a:outerShdw blurRad="38100" dist="38100" dir="2700000" algn="tl">
                    <a:srgbClr val="000000">
                      <a:alpha val="43137"/>
                    </a:srgbClr>
                  </a:outerShdw>
                </a:effectLst>
              </a:rPr>
              <a:t>Create New Itinerary </a:t>
            </a:r>
            <a:r>
              <a:rPr lang="en-US" sz="1900" dirty="0">
                <a:effectLst>
                  <a:outerShdw blurRad="38100" dist="38100" dir="2700000" algn="tl">
                    <a:srgbClr val="000000">
                      <a:alpha val="43137"/>
                    </a:srgbClr>
                  </a:outerShdw>
                </a:effectLst>
              </a:rPr>
              <a:t>as shown below. </a:t>
            </a:r>
          </a:p>
        </p:txBody>
      </p:sp>
      <p:pic>
        <p:nvPicPr>
          <p:cNvPr id="5" name="Picture 4">
            <a:extLst>
              <a:ext uri="{FF2B5EF4-FFF2-40B4-BE49-F238E27FC236}">
                <a16:creationId xmlns:a16="http://schemas.microsoft.com/office/drawing/2014/main" id="{F65914D7-025F-4E92-87CF-E780E9F9ECC6}"/>
              </a:ext>
            </a:extLst>
          </p:cNvPr>
          <p:cNvPicPr>
            <a:picLocks noChangeAspect="1"/>
          </p:cNvPicPr>
          <p:nvPr/>
        </p:nvPicPr>
        <p:blipFill>
          <a:blip r:embed="rId3"/>
          <a:stretch>
            <a:fillRect/>
          </a:stretch>
        </p:blipFill>
        <p:spPr>
          <a:xfrm>
            <a:off x="4273126" y="3200401"/>
            <a:ext cx="4723092" cy="2743200"/>
          </a:xfrm>
          <a:prstGeom prst="rect">
            <a:avLst/>
          </a:prstGeom>
        </p:spPr>
      </p:pic>
      <p:pic>
        <p:nvPicPr>
          <p:cNvPr id="3074" name="Picture 2">
            <a:extLst>
              <a:ext uri="{FF2B5EF4-FFF2-40B4-BE49-F238E27FC236}">
                <a16:creationId xmlns:a16="http://schemas.microsoft.com/office/drawing/2014/main" id="{5FE901C8-F0BC-41E2-8E15-CB42B8640ED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73127" y="76201"/>
            <a:ext cx="4723091"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73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36201-731B-40CC-9000-308A90D8660C}"/>
              </a:ext>
            </a:extLst>
          </p:cNvPr>
          <p:cNvSpPr>
            <a:spLocks noGrp="1"/>
          </p:cNvSpPr>
          <p:nvPr>
            <p:ph type="title"/>
          </p:nvPr>
        </p:nvSpPr>
        <p:spPr>
          <a:xfrm>
            <a:off x="152400" y="152400"/>
            <a:ext cx="8797636" cy="1265238"/>
          </a:xfrm>
          <a:ln>
            <a:solidFill>
              <a:srgbClr val="FF0000"/>
            </a:solidFill>
          </a:ln>
        </p:spPr>
        <p:txBody>
          <a:bodyPr>
            <a:normAutofit fontScale="90000"/>
          </a:bodyPr>
          <a:lstStyle/>
          <a:p>
            <a:pPr algn="l"/>
            <a:r>
              <a:rPr lang="en-US" sz="1800" dirty="0">
                <a:effectLst>
                  <a:outerShdw blurRad="38100" dist="38100" dir="2700000" algn="tl">
                    <a:srgbClr val="000000">
                      <a:alpha val="43137"/>
                    </a:srgbClr>
                  </a:outerShdw>
                </a:effectLst>
              </a:rPr>
              <a:t>Add your departure city, date and time and your arrival city, date and time, click save and then enter your return departure city, date and time and your return arrival city, date and time.  Then click </a:t>
            </a:r>
            <a:r>
              <a:rPr lang="en-US" sz="1800" u="sng" dirty="0">
                <a:solidFill>
                  <a:srgbClr val="FF0000"/>
                </a:solidFill>
                <a:effectLst>
                  <a:outerShdw blurRad="38100" dist="38100" dir="2700000" algn="tl">
                    <a:srgbClr val="000000">
                      <a:alpha val="43137"/>
                    </a:srgbClr>
                  </a:outerShdw>
                </a:effectLst>
              </a:rPr>
              <a:t>next</a:t>
            </a:r>
            <a:r>
              <a:rPr lang="en-US" sz="1800" dirty="0">
                <a:effectLst>
                  <a:outerShdw blurRad="38100" dist="38100" dir="2700000" algn="tl">
                    <a:srgbClr val="000000">
                      <a:alpha val="43137"/>
                    </a:srgbClr>
                  </a:outerShdw>
                </a:effectLst>
              </a:rPr>
              <a:t> and your itinerary will be assigned to your expense report.  Click </a:t>
            </a:r>
            <a:r>
              <a:rPr lang="en-US" sz="1800" u="sng" dirty="0">
                <a:solidFill>
                  <a:srgbClr val="FF0000"/>
                </a:solidFill>
                <a:effectLst>
                  <a:outerShdw blurRad="38100" dist="38100" dir="2700000" algn="tl">
                    <a:srgbClr val="000000">
                      <a:alpha val="43137"/>
                    </a:srgbClr>
                  </a:outerShdw>
                </a:effectLst>
              </a:rPr>
              <a:t>next</a:t>
            </a:r>
            <a:r>
              <a:rPr lang="en-US" sz="1800" dirty="0">
                <a:effectLst>
                  <a:outerShdw blurRad="38100" dist="38100" dir="2700000" algn="tl">
                    <a:srgbClr val="000000">
                      <a:alpha val="43137"/>
                    </a:srgbClr>
                  </a:outerShdw>
                </a:effectLst>
              </a:rPr>
              <a:t> again to move to “</a:t>
            </a:r>
            <a:r>
              <a:rPr lang="en-US" sz="1800" u="sng" dirty="0">
                <a:solidFill>
                  <a:srgbClr val="FF0000"/>
                </a:solidFill>
                <a:effectLst>
                  <a:outerShdw blurRad="38100" dist="38100" dir="2700000" algn="tl">
                    <a:srgbClr val="000000">
                      <a:alpha val="43137"/>
                    </a:srgbClr>
                  </a:outerShdw>
                </a:effectLst>
              </a:rPr>
              <a:t>Expenses &amp; Adjustments</a:t>
            </a:r>
            <a:r>
              <a:rPr lang="en-US" sz="1800" dirty="0">
                <a:effectLst>
                  <a:outerShdw blurRad="38100" dist="38100" dir="2700000" algn="tl">
                    <a:srgbClr val="000000">
                      <a:alpha val="43137"/>
                    </a:srgbClr>
                  </a:outerShdw>
                </a:effectLst>
              </a:rPr>
              <a:t>”.</a:t>
            </a:r>
          </a:p>
        </p:txBody>
      </p:sp>
      <p:pic>
        <p:nvPicPr>
          <p:cNvPr id="4" name="Content Placeholder 3">
            <a:extLst>
              <a:ext uri="{FF2B5EF4-FFF2-40B4-BE49-F238E27FC236}">
                <a16:creationId xmlns:a16="http://schemas.microsoft.com/office/drawing/2014/main" id="{A9E497DF-0965-4FBF-944B-1AFE76EE04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76401"/>
            <a:ext cx="8899236" cy="4267200"/>
          </a:xfrm>
          <a:ln>
            <a:solidFill>
              <a:srgbClr val="FF0000"/>
            </a:solidFill>
          </a:ln>
        </p:spPr>
      </p:pic>
    </p:spTree>
    <p:extLst>
      <p:ext uri="{BB962C8B-B14F-4D97-AF65-F5344CB8AC3E}">
        <p14:creationId xmlns:p14="http://schemas.microsoft.com/office/powerpoint/2010/main" val="2885628002"/>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5396</TotalTime>
  <Words>537</Words>
  <Application>Microsoft Office PowerPoint</Application>
  <PresentationFormat>On-screen Show (4:3)</PresentationFormat>
  <Paragraphs>26</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Webdings</vt:lpstr>
      <vt:lpstr>Blank Presentation</vt:lpstr>
      <vt:lpstr>Create an international expense report </vt:lpstr>
      <vt:lpstr> On the single sign on page, type in your mycoyote ID and password, hit  enter and then either choose My Employment or, Administrative Systems and click  on the Travel and Corporate card Icon  as shown below:  </vt:lpstr>
      <vt:lpstr>PowerPoint Presentation</vt:lpstr>
      <vt:lpstr>PowerPoint Presentation</vt:lpstr>
      <vt:lpstr>PowerPoint Presentation</vt:lpstr>
      <vt:lpstr>PowerPoint Presentation</vt:lpstr>
      <vt:lpstr>PowerPoint Presentation</vt:lpstr>
      <vt:lpstr>All international trips will need an itinerary to be added – The itinerary is where you will add your departure city, date and time, and your arrival city, date and time. Click on Travel Allowance&gt; Manage Travel Allowance to start creating the itinerary. Then click on Create New Itinerary as shown below. </vt:lpstr>
      <vt:lpstr>Add your departure city, date and time and your arrival city, date and time, click save and then enter your return departure city, date and time and your return arrival city, date and time.  Then click next and your itinerary will be assigned to your expense report.  Click next again to move to “Expenses &amp; Adjustments”.</vt:lpstr>
      <vt:lpstr>This is the Expenses &amp; Adjustments grid.  The amount listed on the right is the allowance that includes lodging and meals/incidentals.  If a meal is provided, click the box and that amount will be deducted from the daily allowance.  If you want to exclude an entire day’s allowance, click the box to the left under exclude . When finished click on Create Expenses. </vt:lpstr>
      <vt:lpstr>The expense report is populated with the daily meal allowance (includes incidentals) and the lodging allowance for the days included in your itinerary.  If you need to delete EITHER a lodging allowance OR meal allowance for a specific day you can delete the row by clicking in the box to the left of the date and click the blue delete button that will illuminate.  No receipts are needed for lodging or meals per diem.  Now, you can enter your other expenses as needed.</vt:lpstr>
      <vt:lpstr>PowerPoint Presentation</vt:lpstr>
      <vt:lpstr>When all expenses have been entered and all the red alerts are cleared, you are now ready to submit the report! </vt:lpstr>
      <vt:lpstr> Expense Report Workflow Steps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398</cp:revision>
  <cp:lastPrinted>2018-01-23T22:52:57Z</cp:lastPrinted>
  <dcterms:created xsi:type="dcterms:W3CDTF">2014-01-06T17:52:42Z</dcterms:created>
  <dcterms:modified xsi:type="dcterms:W3CDTF">2022-09-26T19:48:49Z</dcterms:modified>
</cp:coreProperties>
</file>