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396" r:id="rId4"/>
    <p:sldId id="397" r:id="rId5"/>
    <p:sldId id="282" r:id="rId6"/>
    <p:sldId id="398" r:id="rId7"/>
    <p:sldId id="405" r:id="rId8"/>
    <p:sldId id="406"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D535-F506-4F38-98AD-28C5A33E4CBC}"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3AD4FC21-CB9B-4B73-9EAD-14C9C81ADAAE}">
      <dgm:prSet/>
      <dgm:spPr/>
      <dgm:t>
        <a:bodyPr/>
        <a:lstStyle/>
        <a:p>
          <a:r>
            <a:rPr lang="en-US"/>
            <a:t>A pop up will appear add the business unit, fund, department id, program and project code, and hit save</a:t>
          </a:r>
        </a:p>
      </dgm:t>
    </dgm:pt>
    <dgm:pt modelId="{7E6EC324-4452-4D53-9342-F6E51683BA91}" type="parTrans" cxnId="{B9478B1A-C8EB-4828-9C6C-28A229D89435}">
      <dgm:prSet/>
      <dgm:spPr/>
      <dgm:t>
        <a:bodyPr/>
        <a:lstStyle/>
        <a:p>
          <a:endParaRPr lang="en-US"/>
        </a:p>
      </dgm:t>
    </dgm:pt>
    <dgm:pt modelId="{3BBD2F86-ECFD-4F89-8240-23377F781939}" type="sibTrans" cxnId="{B9478B1A-C8EB-4828-9C6C-28A229D89435}">
      <dgm:prSet/>
      <dgm:spPr/>
      <dgm:t>
        <a:bodyPr/>
        <a:lstStyle/>
        <a:p>
          <a:endParaRPr lang="en-US"/>
        </a:p>
      </dgm:t>
    </dgm:pt>
    <dgm:pt modelId="{B49C465F-C63B-414C-9F9B-67DAC6CAF39A}">
      <dgm:prSet/>
      <dgm:spPr/>
      <dgm:t>
        <a:bodyPr/>
        <a:lstStyle/>
        <a:p>
          <a:r>
            <a:rPr lang="en-US"/>
            <a:t>Once the chartfield is entered and saved, the allocations will appear, showing the account string</a:t>
          </a:r>
        </a:p>
      </dgm:t>
    </dgm:pt>
    <dgm:pt modelId="{2F0463AD-5E8D-4C6B-9C84-C625D13830A5}" type="parTrans" cxnId="{E654F98C-CBA0-4007-9A3A-5AC446C21691}">
      <dgm:prSet/>
      <dgm:spPr/>
      <dgm:t>
        <a:bodyPr/>
        <a:lstStyle/>
        <a:p>
          <a:endParaRPr lang="en-US"/>
        </a:p>
      </dgm:t>
    </dgm:pt>
    <dgm:pt modelId="{A1855758-7631-4067-95C1-32ECFCC8051A}" type="sibTrans" cxnId="{E654F98C-CBA0-4007-9A3A-5AC446C21691}">
      <dgm:prSet/>
      <dgm:spPr/>
      <dgm:t>
        <a:bodyPr/>
        <a:lstStyle/>
        <a:p>
          <a:endParaRPr lang="en-US"/>
        </a:p>
      </dgm:t>
    </dgm:pt>
    <dgm:pt modelId="{BC0F5A88-E2A1-4B3E-9510-E1983CCF7D73}">
      <dgm:prSet/>
      <dgm:spPr/>
      <dgm:t>
        <a:bodyPr/>
        <a:lstStyle/>
        <a:p>
          <a:r>
            <a:rPr lang="en-US"/>
            <a:t>Hit save at the bottom right corner, and then finally save expense</a:t>
          </a:r>
        </a:p>
      </dgm:t>
    </dgm:pt>
    <dgm:pt modelId="{35C57473-7372-4DB8-B2D3-8148A63370A9}" type="parTrans" cxnId="{A90DD959-07EF-44EE-8DBA-7EFC456AE520}">
      <dgm:prSet/>
      <dgm:spPr/>
      <dgm:t>
        <a:bodyPr/>
        <a:lstStyle/>
        <a:p>
          <a:endParaRPr lang="en-US"/>
        </a:p>
      </dgm:t>
    </dgm:pt>
    <dgm:pt modelId="{7F3FF9CB-04D6-473C-B865-56341D76B0EC}" type="sibTrans" cxnId="{A90DD959-07EF-44EE-8DBA-7EFC456AE520}">
      <dgm:prSet/>
      <dgm:spPr/>
      <dgm:t>
        <a:bodyPr/>
        <a:lstStyle/>
        <a:p>
          <a:endParaRPr lang="en-US"/>
        </a:p>
      </dgm:t>
    </dgm:pt>
    <dgm:pt modelId="{BEB17FC0-BBD6-4727-A894-8DBBAD0AC12D}">
      <dgm:prSet/>
      <dgm:spPr/>
      <dgm:t>
        <a:bodyPr/>
        <a:lstStyle/>
        <a:p>
          <a:r>
            <a:rPr lang="en-US"/>
            <a:t>The expense report is now ready with the allocations</a:t>
          </a:r>
        </a:p>
      </dgm:t>
    </dgm:pt>
    <dgm:pt modelId="{C8AD92B7-709C-49A5-BEB7-F0B1533D0995}" type="parTrans" cxnId="{C4578519-6D64-4628-907B-CF688A389DDD}">
      <dgm:prSet/>
      <dgm:spPr/>
      <dgm:t>
        <a:bodyPr/>
        <a:lstStyle/>
        <a:p>
          <a:endParaRPr lang="en-US"/>
        </a:p>
      </dgm:t>
    </dgm:pt>
    <dgm:pt modelId="{E2E58703-E490-4C89-B663-8616761C61E3}" type="sibTrans" cxnId="{C4578519-6D64-4628-907B-CF688A389DDD}">
      <dgm:prSet/>
      <dgm:spPr/>
      <dgm:t>
        <a:bodyPr/>
        <a:lstStyle/>
        <a:p>
          <a:endParaRPr lang="en-US"/>
        </a:p>
      </dgm:t>
    </dgm:pt>
    <dgm:pt modelId="{5AD919AB-60B3-4ACF-81C6-2160BA118EC3}" type="pres">
      <dgm:prSet presAssocID="{8AE8D535-F506-4F38-98AD-28C5A33E4CBC}" presName="linearFlow" presStyleCnt="0">
        <dgm:presLayoutVars>
          <dgm:resizeHandles val="exact"/>
        </dgm:presLayoutVars>
      </dgm:prSet>
      <dgm:spPr/>
    </dgm:pt>
    <dgm:pt modelId="{6D60E1B7-E946-48D7-8FBD-ADE9FD19FE64}" type="pres">
      <dgm:prSet presAssocID="{3AD4FC21-CB9B-4B73-9EAD-14C9C81ADAAE}" presName="node" presStyleLbl="node1" presStyleIdx="0" presStyleCnt="4">
        <dgm:presLayoutVars>
          <dgm:bulletEnabled val="1"/>
        </dgm:presLayoutVars>
      </dgm:prSet>
      <dgm:spPr/>
    </dgm:pt>
    <dgm:pt modelId="{F95C5AE5-1611-4CBE-B718-4DCA05CE56DD}" type="pres">
      <dgm:prSet presAssocID="{3BBD2F86-ECFD-4F89-8240-23377F781939}" presName="sibTrans" presStyleLbl="sibTrans2D1" presStyleIdx="0" presStyleCnt="3"/>
      <dgm:spPr/>
    </dgm:pt>
    <dgm:pt modelId="{E35A5E70-1270-49EF-BBC4-7C860762F358}" type="pres">
      <dgm:prSet presAssocID="{3BBD2F86-ECFD-4F89-8240-23377F781939}" presName="connectorText" presStyleLbl="sibTrans2D1" presStyleIdx="0" presStyleCnt="3"/>
      <dgm:spPr/>
    </dgm:pt>
    <dgm:pt modelId="{B6679DCA-1EB2-4DA2-8D6E-8B19744BD677}" type="pres">
      <dgm:prSet presAssocID="{B49C465F-C63B-414C-9F9B-67DAC6CAF39A}" presName="node" presStyleLbl="node1" presStyleIdx="1" presStyleCnt="4">
        <dgm:presLayoutVars>
          <dgm:bulletEnabled val="1"/>
        </dgm:presLayoutVars>
      </dgm:prSet>
      <dgm:spPr/>
    </dgm:pt>
    <dgm:pt modelId="{5F65CD9C-4547-47D1-9B92-76BA926B3FF9}" type="pres">
      <dgm:prSet presAssocID="{A1855758-7631-4067-95C1-32ECFCC8051A}" presName="sibTrans" presStyleLbl="sibTrans2D1" presStyleIdx="1" presStyleCnt="3"/>
      <dgm:spPr/>
    </dgm:pt>
    <dgm:pt modelId="{F0625C14-1131-4788-8DD2-8D286740DBD5}" type="pres">
      <dgm:prSet presAssocID="{A1855758-7631-4067-95C1-32ECFCC8051A}" presName="connectorText" presStyleLbl="sibTrans2D1" presStyleIdx="1" presStyleCnt="3"/>
      <dgm:spPr/>
    </dgm:pt>
    <dgm:pt modelId="{A6C39C5D-8AE0-4F2F-BB00-3ED4266893DC}" type="pres">
      <dgm:prSet presAssocID="{BC0F5A88-E2A1-4B3E-9510-E1983CCF7D73}" presName="node" presStyleLbl="node1" presStyleIdx="2" presStyleCnt="4">
        <dgm:presLayoutVars>
          <dgm:bulletEnabled val="1"/>
        </dgm:presLayoutVars>
      </dgm:prSet>
      <dgm:spPr/>
    </dgm:pt>
    <dgm:pt modelId="{70E4D7ED-9321-4CFF-8425-5FEDC5D390D6}" type="pres">
      <dgm:prSet presAssocID="{7F3FF9CB-04D6-473C-B865-56341D76B0EC}" presName="sibTrans" presStyleLbl="sibTrans2D1" presStyleIdx="2" presStyleCnt="3"/>
      <dgm:spPr/>
    </dgm:pt>
    <dgm:pt modelId="{92D94B3D-CC0C-46DB-978B-254A2F9BCD1E}" type="pres">
      <dgm:prSet presAssocID="{7F3FF9CB-04D6-473C-B865-56341D76B0EC}" presName="connectorText" presStyleLbl="sibTrans2D1" presStyleIdx="2" presStyleCnt="3"/>
      <dgm:spPr/>
    </dgm:pt>
    <dgm:pt modelId="{6C4442CE-2B36-4E17-8DF5-7C9F32AFE5C5}" type="pres">
      <dgm:prSet presAssocID="{BEB17FC0-BBD6-4727-A894-8DBBAD0AC12D}" presName="node" presStyleLbl="node1" presStyleIdx="3" presStyleCnt="4">
        <dgm:presLayoutVars>
          <dgm:bulletEnabled val="1"/>
        </dgm:presLayoutVars>
      </dgm:prSet>
      <dgm:spPr/>
    </dgm:pt>
  </dgm:ptLst>
  <dgm:cxnLst>
    <dgm:cxn modelId="{380DAD0B-D227-47EF-93D2-BDFC449B9E8D}" type="presOf" srcId="{A1855758-7631-4067-95C1-32ECFCC8051A}" destId="{F0625C14-1131-4788-8DD2-8D286740DBD5}" srcOrd="1" destOrd="0" presId="urn:microsoft.com/office/officeart/2005/8/layout/process2"/>
    <dgm:cxn modelId="{8731E50E-2336-415C-B1F0-A012B2F403EC}" type="presOf" srcId="{BC0F5A88-E2A1-4B3E-9510-E1983CCF7D73}" destId="{A6C39C5D-8AE0-4F2F-BB00-3ED4266893DC}" srcOrd="0" destOrd="0" presId="urn:microsoft.com/office/officeart/2005/8/layout/process2"/>
    <dgm:cxn modelId="{E9B92E12-8F06-4CB9-9597-C8D5DBADE08A}" type="presOf" srcId="{BEB17FC0-BBD6-4727-A894-8DBBAD0AC12D}" destId="{6C4442CE-2B36-4E17-8DF5-7C9F32AFE5C5}" srcOrd="0" destOrd="0" presId="urn:microsoft.com/office/officeart/2005/8/layout/process2"/>
    <dgm:cxn modelId="{C4578519-6D64-4628-907B-CF688A389DDD}" srcId="{8AE8D535-F506-4F38-98AD-28C5A33E4CBC}" destId="{BEB17FC0-BBD6-4727-A894-8DBBAD0AC12D}" srcOrd="3" destOrd="0" parTransId="{C8AD92B7-709C-49A5-BEB7-F0B1533D0995}" sibTransId="{E2E58703-E490-4C89-B663-8616761C61E3}"/>
    <dgm:cxn modelId="{B9478B1A-C8EB-4828-9C6C-28A229D89435}" srcId="{8AE8D535-F506-4F38-98AD-28C5A33E4CBC}" destId="{3AD4FC21-CB9B-4B73-9EAD-14C9C81ADAAE}" srcOrd="0" destOrd="0" parTransId="{7E6EC324-4452-4D53-9342-F6E51683BA91}" sibTransId="{3BBD2F86-ECFD-4F89-8240-23377F781939}"/>
    <dgm:cxn modelId="{81AB8C60-745E-4043-AAF2-1338709B295C}" type="presOf" srcId="{7F3FF9CB-04D6-473C-B865-56341D76B0EC}" destId="{92D94B3D-CC0C-46DB-978B-254A2F9BCD1E}" srcOrd="1" destOrd="0" presId="urn:microsoft.com/office/officeart/2005/8/layout/process2"/>
    <dgm:cxn modelId="{6569024F-530C-47F1-BDE7-4341078CEAFD}" type="presOf" srcId="{8AE8D535-F506-4F38-98AD-28C5A33E4CBC}" destId="{5AD919AB-60B3-4ACF-81C6-2160BA118EC3}" srcOrd="0" destOrd="0" presId="urn:microsoft.com/office/officeart/2005/8/layout/process2"/>
    <dgm:cxn modelId="{A90DD959-07EF-44EE-8DBA-7EFC456AE520}" srcId="{8AE8D535-F506-4F38-98AD-28C5A33E4CBC}" destId="{BC0F5A88-E2A1-4B3E-9510-E1983CCF7D73}" srcOrd="2" destOrd="0" parTransId="{35C57473-7372-4DB8-B2D3-8148A63370A9}" sibTransId="{7F3FF9CB-04D6-473C-B865-56341D76B0EC}"/>
    <dgm:cxn modelId="{E654F98C-CBA0-4007-9A3A-5AC446C21691}" srcId="{8AE8D535-F506-4F38-98AD-28C5A33E4CBC}" destId="{B49C465F-C63B-414C-9F9B-67DAC6CAF39A}" srcOrd="1" destOrd="0" parTransId="{2F0463AD-5E8D-4C6B-9C84-C625D13830A5}" sibTransId="{A1855758-7631-4067-95C1-32ECFCC8051A}"/>
    <dgm:cxn modelId="{8CC9F6A8-CAD6-45BE-85E0-0072905C14F6}" type="presOf" srcId="{3BBD2F86-ECFD-4F89-8240-23377F781939}" destId="{F95C5AE5-1611-4CBE-B718-4DCA05CE56DD}" srcOrd="0" destOrd="0" presId="urn:microsoft.com/office/officeart/2005/8/layout/process2"/>
    <dgm:cxn modelId="{5D90B4B0-54B5-4162-8729-FAC89C9F1E87}" type="presOf" srcId="{A1855758-7631-4067-95C1-32ECFCC8051A}" destId="{5F65CD9C-4547-47D1-9B92-76BA926B3FF9}" srcOrd="0" destOrd="0" presId="urn:microsoft.com/office/officeart/2005/8/layout/process2"/>
    <dgm:cxn modelId="{097D35D1-3E59-4589-8C9C-04D338265930}" type="presOf" srcId="{3BBD2F86-ECFD-4F89-8240-23377F781939}" destId="{E35A5E70-1270-49EF-BBC4-7C860762F358}" srcOrd="1" destOrd="0" presId="urn:microsoft.com/office/officeart/2005/8/layout/process2"/>
    <dgm:cxn modelId="{AF0E47DD-C957-4D3E-BBA3-41A675935A93}" type="presOf" srcId="{B49C465F-C63B-414C-9F9B-67DAC6CAF39A}" destId="{B6679DCA-1EB2-4DA2-8D6E-8B19744BD677}" srcOrd="0" destOrd="0" presId="urn:microsoft.com/office/officeart/2005/8/layout/process2"/>
    <dgm:cxn modelId="{D34F23E7-3BA8-46EA-BB28-2EF8975A5696}" type="presOf" srcId="{3AD4FC21-CB9B-4B73-9EAD-14C9C81ADAAE}" destId="{6D60E1B7-E946-48D7-8FBD-ADE9FD19FE64}" srcOrd="0" destOrd="0" presId="urn:microsoft.com/office/officeart/2005/8/layout/process2"/>
    <dgm:cxn modelId="{5492E9F8-02D3-4E36-BA06-8ACF143489CC}" type="presOf" srcId="{7F3FF9CB-04D6-473C-B865-56341D76B0EC}" destId="{70E4D7ED-9321-4CFF-8425-5FEDC5D390D6}" srcOrd="0" destOrd="0" presId="urn:microsoft.com/office/officeart/2005/8/layout/process2"/>
    <dgm:cxn modelId="{8770872B-C356-43BA-993D-A8DB6C6309D3}" type="presParOf" srcId="{5AD919AB-60B3-4ACF-81C6-2160BA118EC3}" destId="{6D60E1B7-E946-48D7-8FBD-ADE9FD19FE64}" srcOrd="0" destOrd="0" presId="urn:microsoft.com/office/officeart/2005/8/layout/process2"/>
    <dgm:cxn modelId="{75EB0C54-E0C4-4075-9E65-6A306B8834A2}" type="presParOf" srcId="{5AD919AB-60B3-4ACF-81C6-2160BA118EC3}" destId="{F95C5AE5-1611-4CBE-B718-4DCA05CE56DD}" srcOrd="1" destOrd="0" presId="urn:microsoft.com/office/officeart/2005/8/layout/process2"/>
    <dgm:cxn modelId="{21E75682-995C-4BF8-90D9-619BC8D812A1}" type="presParOf" srcId="{F95C5AE5-1611-4CBE-B718-4DCA05CE56DD}" destId="{E35A5E70-1270-49EF-BBC4-7C860762F358}" srcOrd="0" destOrd="0" presId="urn:microsoft.com/office/officeart/2005/8/layout/process2"/>
    <dgm:cxn modelId="{EBFCAE3E-5AE1-4C89-B43D-1895762151E4}" type="presParOf" srcId="{5AD919AB-60B3-4ACF-81C6-2160BA118EC3}" destId="{B6679DCA-1EB2-4DA2-8D6E-8B19744BD677}" srcOrd="2" destOrd="0" presId="urn:microsoft.com/office/officeart/2005/8/layout/process2"/>
    <dgm:cxn modelId="{DA7F98F7-AFAB-47C0-88A4-89C7A5F3728C}" type="presParOf" srcId="{5AD919AB-60B3-4ACF-81C6-2160BA118EC3}" destId="{5F65CD9C-4547-47D1-9B92-76BA926B3FF9}" srcOrd="3" destOrd="0" presId="urn:microsoft.com/office/officeart/2005/8/layout/process2"/>
    <dgm:cxn modelId="{7AD3C4A8-4354-4668-95EE-AC32FAB4FE32}" type="presParOf" srcId="{5F65CD9C-4547-47D1-9B92-76BA926B3FF9}" destId="{F0625C14-1131-4788-8DD2-8D286740DBD5}" srcOrd="0" destOrd="0" presId="urn:microsoft.com/office/officeart/2005/8/layout/process2"/>
    <dgm:cxn modelId="{70E86FA3-1CC7-4178-90D0-4C7B9F2676D3}" type="presParOf" srcId="{5AD919AB-60B3-4ACF-81C6-2160BA118EC3}" destId="{A6C39C5D-8AE0-4F2F-BB00-3ED4266893DC}" srcOrd="4" destOrd="0" presId="urn:microsoft.com/office/officeart/2005/8/layout/process2"/>
    <dgm:cxn modelId="{DD2F12AC-11FE-4E4A-BE7B-7D08281AD5F6}" type="presParOf" srcId="{5AD919AB-60B3-4ACF-81C6-2160BA118EC3}" destId="{70E4D7ED-9321-4CFF-8425-5FEDC5D390D6}" srcOrd="5" destOrd="0" presId="urn:microsoft.com/office/officeart/2005/8/layout/process2"/>
    <dgm:cxn modelId="{9C4D13BF-79D8-4B8D-A163-9A9C1B65E12F}" type="presParOf" srcId="{70E4D7ED-9321-4CFF-8425-5FEDC5D390D6}" destId="{92D94B3D-CC0C-46DB-978B-254A2F9BCD1E}" srcOrd="0" destOrd="0" presId="urn:microsoft.com/office/officeart/2005/8/layout/process2"/>
    <dgm:cxn modelId="{C7DE5D9D-8E6D-470A-B52F-7451C5C79B84}" type="presParOf" srcId="{5AD919AB-60B3-4ACF-81C6-2160BA118EC3}" destId="{6C4442CE-2B36-4E17-8DF5-7C9F32AFE5C5}"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0E1B7-E946-48D7-8FBD-ADE9FD19FE64}">
      <dsp:nvSpPr>
        <dsp:cNvPr id="0" name=""/>
        <dsp:cNvSpPr/>
      </dsp:nvSpPr>
      <dsp:spPr>
        <a:xfrm>
          <a:off x="402411" y="2381"/>
          <a:ext cx="2203490" cy="885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 pop up will appear add the business unit, fund, department id, program and project code, and hit save</a:t>
          </a:r>
        </a:p>
      </dsp:txBody>
      <dsp:txXfrm>
        <a:off x="428356" y="28326"/>
        <a:ext cx="2151600" cy="833935"/>
      </dsp:txXfrm>
    </dsp:sp>
    <dsp:sp modelId="{F95C5AE5-1611-4CBE-B718-4DCA05CE56DD}">
      <dsp:nvSpPr>
        <dsp:cNvPr id="0" name=""/>
        <dsp:cNvSpPr/>
      </dsp:nvSpPr>
      <dsp:spPr>
        <a:xfrm rot="5400000">
          <a:off x="1338064" y="910352"/>
          <a:ext cx="332184" cy="398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384570" y="943571"/>
        <a:ext cx="239173" cy="232529"/>
      </dsp:txXfrm>
    </dsp:sp>
    <dsp:sp modelId="{B6679DCA-1EB2-4DA2-8D6E-8B19744BD677}">
      <dsp:nvSpPr>
        <dsp:cNvPr id="0" name=""/>
        <dsp:cNvSpPr/>
      </dsp:nvSpPr>
      <dsp:spPr>
        <a:xfrm>
          <a:off x="402411" y="1331119"/>
          <a:ext cx="2203490" cy="885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Once the chartfield is entered and saved, the allocations will appear, showing the account string</a:t>
          </a:r>
        </a:p>
      </dsp:txBody>
      <dsp:txXfrm>
        <a:off x="428356" y="1357064"/>
        <a:ext cx="2151600" cy="833935"/>
      </dsp:txXfrm>
    </dsp:sp>
    <dsp:sp modelId="{5F65CD9C-4547-47D1-9B92-76BA926B3FF9}">
      <dsp:nvSpPr>
        <dsp:cNvPr id="0" name=""/>
        <dsp:cNvSpPr/>
      </dsp:nvSpPr>
      <dsp:spPr>
        <a:xfrm rot="5400000">
          <a:off x="1338064" y="2239089"/>
          <a:ext cx="332184" cy="398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384570" y="2272308"/>
        <a:ext cx="239173" cy="232529"/>
      </dsp:txXfrm>
    </dsp:sp>
    <dsp:sp modelId="{A6C39C5D-8AE0-4F2F-BB00-3ED4266893DC}">
      <dsp:nvSpPr>
        <dsp:cNvPr id="0" name=""/>
        <dsp:cNvSpPr/>
      </dsp:nvSpPr>
      <dsp:spPr>
        <a:xfrm>
          <a:off x="402411" y="2659856"/>
          <a:ext cx="2203490" cy="885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Hit save at the bottom right corner, and then finally save expense</a:t>
          </a:r>
        </a:p>
      </dsp:txBody>
      <dsp:txXfrm>
        <a:off x="428356" y="2685801"/>
        <a:ext cx="2151600" cy="833935"/>
      </dsp:txXfrm>
    </dsp:sp>
    <dsp:sp modelId="{70E4D7ED-9321-4CFF-8425-5FEDC5D390D6}">
      <dsp:nvSpPr>
        <dsp:cNvPr id="0" name=""/>
        <dsp:cNvSpPr/>
      </dsp:nvSpPr>
      <dsp:spPr>
        <a:xfrm rot="5400000">
          <a:off x="1338064" y="3567827"/>
          <a:ext cx="332184" cy="398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384570" y="3601046"/>
        <a:ext cx="239173" cy="232529"/>
      </dsp:txXfrm>
    </dsp:sp>
    <dsp:sp modelId="{6C4442CE-2B36-4E17-8DF5-7C9F32AFE5C5}">
      <dsp:nvSpPr>
        <dsp:cNvPr id="0" name=""/>
        <dsp:cNvSpPr/>
      </dsp:nvSpPr>
      <dsp:spPr>
        <a:xfrm>
          <a:off x="402411" y="3988594"/>
          <a:ext cx="2203490" cy="885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expense report is now ready with the allocations</a:t>
          </a:r>
        </a:p>
      </dsp:txBody>
      <dsp:txXfrm>
        <a:off x="428356" y="4014539"/>
        <a:ext cx="2151600" cy="8339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expense report with allocations</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New Report </a:t>
            </a:r>
          </a:p>
        </p:txBody>
      </p:sp>
      <p:pic>
        <p:nvPicPr>
          <p:cNvPr id="6" name="Picture 5">
            <a:extLst>
              <a:ext uri="{FF2B5EF4-FFF2-40B4-BE49-F238E27FC236}">
                <a16:creationId xmlns:a16="http://schemas.microsoft.com/office/drawing/2014/main" id="{0404308E-201F-D444-8E5D-26519A2F7941}"/>
              </a:ext>
            </a:extLst>
          </p:cNvPr>
          <p:cNvPicPr>
            <a:picLocks noChangeAspect="1"/>
          </p:cNvPicPr>
          <p:nvPr/>
        </p:nvPicPr>
        <p:blipFill>
          <a:blip r:embed="rId2"/>
          <a:stretch>
            <a:fillRect/>
          </a:stretch>
        </p:blipFill>
        <p:spPr>
          <a:xfrm>
            <a:off x="304800" y="1676400"/>
            <a:ext cx="8610599" cy="4191000"/>
          </a:xfrm>
          <a:prstGeom prst="rect">
            <a:avLst/>
          </a:prstGeom>
          <a:noFill/>
        </p:spPr>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pic>
        <p:nvPicPr>
          <p:cNvPr id="6" name="Picture 5">
            <a:extLst>
              <a:ext uri="{FF2B5EF4-FFF2-40B4-BE49-F238E27FC236}">
                <a16:creationId xmlns:a16="http://schemas.microsoft.com/office/drawing/2014/main" id="{9DB21E09-C619-0573-A9BB-EB344EA21EAC}"/>
              </a:ext>
            </a:extLst>
          </p:cNvPr>
          <p:cNvPicPr>
            <a:picLocks noChangeAspect="1"/>
          </p:cNvPicPr>
          <p:nvPr/>
        </p:nvPicPr>
        <p:blipFill>
          <a:blip r:embed="rId2"/>
          <a:stretch>
            <a:fillRect/>
          </a:stretch>
        </p:blipFill>
        <p:spPr>
          <a:xfrm rot="21600000">
            <a:off x="152400" y="990600"/>
            <a:ext cx="4344988" cy="485501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8" name="Picture 7">
            <a:extLst>
              <a:ext uri="{FF2B5EF4-FFF2-40B4-BE49-F238E27FC236}">
                <a16:creationId xmlns:a16="http://schemas.microsoft.com/office/drawing/2014/main" id="{C619FAE1-BEEA-3F5E-6A42-EF82D1C7C5F8}"/>
              </a:ext>
            </a:extLst>
          </p:cNvPr>
          <p:cNvPicPr>
            <a:picLocks noChangeAspect="1"/>
          </p:cNvPicPr>
          <p:nvPr/>
        </p:nvPicPr>
        <p:blipFill>
          <a:blip r:embed="rId3"/>
          <a:stretch>
            <a:fillRect/>
          </a:stretch>
        </p:blipFill>
        <p:spPr>
          <a:xfrm>
            <a:off x="4646613" y="1292095"/>
            <a:ext cx="4222213" cy="1666345"/>
          </a:xfrm>
          <a:prstGeom prst="rect">
            <a:avLst/>
          </a:prstGeom>
          <a:noFill/>
        </p:spPr>
      </p:pic>
      <p:pic>
        <p:nvPicPr>
          <p:cNvPr id="10" name="Picture 9">
            <a:extLst>
              <a:ext uri="{FF2B5EF4-FFF2-40B4-BE49-F238E27FC236}">
                <a16:creationId xmlns:a16="http://schemas.microsoft.com/office/drawing/2014/main" id="{A49E2A62-85A3-FA68-249B-1DC07550F2EA}"/>
              </a:ext>
            </a:extLst>
          </p:cNvPr>
          <p:cNvPicPr>
            <a:picLocks noChangeAspect="1"/>
          </p:cNvPicPr>
          <p:nvPr/>
        </p:nvPicPr>
        <p:blipFill>
          <a:blip r:embed="rId4"/>
          <a:stretch>
            <a:fillRect/>
          </a:stretch>
        </p:blipFill>
        <p:spPr>
          <a:xfrm>
            <a:off x="4646613" y="3418109"/>
            <a:ext cx="4222213" cy="1780952"/>
          </a:xfrm>
          <a:prstGeom prst="rect">
            <a:avLst/>
          </a:prstGeom>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pic>
        <p:nvPicPr>
          <p:cNvPr id="7" name="Content Placeholder 6">
            <a:extLst>
              <a:ext uri="{FF2B5EF4-FFF2-40B4-BE49-F238E27FC236}">
                <a16:creationId xmlns:a16="http://schemas.microsoft.com/office/drawing/2014/main" id="{0328FD98-9C8E-A75B-59FD-904F9769304C}"/>
              </a:ext>
            </a:extLst>
          </p:cNvPr>
          <p:cNvPicPr>
            <a:picLocks noGrp="1" noChangeAspect="1"/>
          </p:cNvPicPr>
          <p:nvPr>
            <p:ph idx="1"/>
          </p:nvPr>
        </p:nvPicPr>
        <p:blipFill>
          <a:blip r:embed="rId2"/>
          <a:stretch>
            <a:fillRect/>
          </a:stretch>
        </p:blipFill>
        <p:spPr>
          <a:xfrm>
            <a:off x="304800" y="1676400"/>
            <a:ext cx="8686800" cy="4114800"/>
          </a:xfrm>
          <a:noFill/>
        </p:spPr>
      </p:pic>
    </p:spTree>
    <p:extLst>
      <p:ext uri="{BB962C8B-B14F-4D97-AF65-F5344CB8AC3E}">
        <p14:creationId xmlns:p14="http://schemas.microsoft.com/office/powerpoint/2010/main" val="426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pic>
        <p:nvPicPr>
          <p:cNvPr id="6" name="Picture 5">
            <a:extLst>
              <a:ext uri="{FF2B5EF4-FFF2-40B4-BE49-F238E27FC236}">
                <a16:creationId xmlns:a16="http://schemas.microsoft.com/office/drawing/2014/main" id="{4B717F16-79B3-6F2A-37B4-F4244053A340}"/>
              </a:ext>
            </a:extLst>
          </p:cNvPr>
          <p:cNvPicPr>
            <a:picLocks noChangeAspect="1"/>
          </p:cNvPicPr>
          <p:nvPr/>
        </p:nvPicPr>
        <p:blipFill>
          <a:blip r:embed="rId3"/>
          <a:stretch>
            <a:fillRect/>
          </a:stretch>
        </p:blipFill>
        <p:spPr>
          <a:xfrm>
            <a:off x="3429000" y="76200"/>
            <a:ext cx="5638800" cy="3155950"/>
          </a:xfrm>
          <a:prstGeom prst="rect">
            <a:avLst/>
          </a:prstGeom>
          <a:noFill/>
        </p:spPr>
      </p:pic>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253707"/>
            <a:ext cx="3008313" cy="4724400"/>
          </a:xfrm>
        </p:spPr>
        <p:txBody>
          <a:bodyPr/>
          <a:lstStyle/>
          <a:p>
            <a:pPr marL="285750" indent="-285750">
              <a:buFont typeface="Wingdings" panose="05000000000000000000" pitchFamily="2" charset="2"/>
              <a:buChar char="q"/>
            </a:pPr>
            <a:r>
              <a:rPr lang="en-US" sz="1100" dirty="0"/>
              <a:t>In an expense report, there will always be an alert for adding the start time and end time, and adding the approver</a:t>
            </a:r>
          </a:p>
          <a:p>
            <a:pPr marL="285750" indent="-285750">
              <a:buFont typeface="Wingdings" panose="05000000000000000000" pitchFamily="2" charset="2"/>
              <a:buChar char="q"/>
            </a:pPr>
            <a:r>
              <a:rPr lang="en-US" sz="1100" dirty="0"/>
              <a:t>Please click on view and you will be directed to the header page, to update the time, and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enter separate meal expense entries</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8" name="Picture 7">
            <a:extLst>
              <a:ext uri="{FF2B5EF4-FFF2-40B4-BE49-F238E27FC236}">
                <a16:creationId xmlns:a16="http://schemas.microsoft.com/office/drawing/2014/main" id="{AC885286-FB1B-3414-6BB6-F5E416C8FA2C}"/>
              </a:ext>
            </a:extLst>
          </p:cNvPr>
          <p:cNvPicPr>
            <a:picLocks noChangeAspect="1"/>
          </p:cNvPicPr>
          <p:nvPr/>
        </p:nvPicPr>
        <p:blipFill>
          <a:blip r:embed="rId4"/>
          <a:stretch>
            <a:fillRect/>
          </a:stretch>
        </p:blipFill>
        <p:spPr>
          <a:xfrm>
            <a:off x="3429000" y="3352801"/>
            <a:ext cx="5638800" cy="2590800"/>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0A12-A94B-4EC1-8156-7ADE36606DC8}"/>
              </a:ext>
            </a:extLst>
          </p:cNvPr>
          <p:cNvSpPr>
            <a:spLocks noGrp="1"/>
          </p:cNvSpPr>
          <p:nvPr>
            <p:ph type="title"/>
          </p:nvPr>
        </p:nvSpPr>
        <p:spPr>
          <a:xfrm>
            <a:off x="304800" y="76200"/>
            <a:ext cx="2895601" cy="565150"/>
          </a:xfrm>
        </p:spPr>
        <p:txBody>
          <a:bodyPr wrap="square" anchor="b">
            <a:normAutofit/>
          </a:bodyPr>
          <a:lstStyle/>
          <a:p>
            <a:r>
              <a:rPr lang="en-US" dirty="0">
                <a:effectLst>
                  <a:outerShdw blurRad="38100" dist="38100" dir="2700000" algn="tl">
                    <a:srgbClr val="000000">
                      <a:alpha val="43137"/>
                    </a:srgbClr>
                  </a:outerShdw>
                </a:effectLst>
              </a:rPr>
              <a:t>Adding Allocation</a:t>
            </a:r>
          </a:p>
        </p:txBody>
      </p:sp>
      <p:sp>
        <p:nvSpPr>
          <p:cNvPr id="71" name="Content Placeholder 3">
            <a:extLst>
              <a:ext uri="{FF2B5EF4-FFF2-40B4-BE49-F238E27FC236}">
                <a16:creationId xmlns:a16="http://schemas.microsoft.com/office/drawing/2014/main" id="{58A240EA-14F7-4251-BB6F-7377F04E669B}"/>
              </a:ext>
            </a:extLst>
          </p:cNvPr>
          <p:cNvSpPr>
            <a:spLocks noGrp="1"/>
          </p:cNvSpPr>
          <p:nvPr>
            <p:ph type="body" sz="half" idx="2"/>
          </p:nvPr>
        </p:nvSpPr>
        <p:spPr>
          <a:xfrm>
            <a:off x="228600" y="990600"/>
            <a:ext cx="2819400" cy="4648200"/>
          </a:xfrm>
        </p:spPr>
        <p:txBody>
          <a:bodyPr wrap="square" anchor="t">
            <a:norm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To start creating the allocations, select the expenses and click on allocate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allocation can be done by percentage or by amount</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Once the option is selected, click on Add, to start adding the chart field string</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budget approver will have to be added at the end of the chart field string</a:t>
            </a:r>
          </a:p>
          <a:p>
            <a:pPr marL="285750" indent="-285750">
              <a:buFont typeface="Wingdings" panose="05000000000000000000" pitchFamily="2" charset="2"/>
              <a:buChar char="q"/>
            </a:pPr>
            <a:endParaRPr lang="en-US" dirty="0">
              <a:effectLst>
                <a:outerShdw blurRad="38100" dist="38100" dir="2700000" algn="tl">
                  <a:srgbClr val="000000">
                    <a:alpha val="43137"/>
                  </a:srgbClr>
                </a:outerShdw>
              </a:effectLst>
            </a:endParaRPr>
          </a:p>
          <a:p>
            <a:endParaRPr lang="en-US" sz="3600" dirty="0"/>
          </a:p>
        </p:txBody>
      </p:sp>
      <p:pic>
        <p:nvPicPr>
          <p:cNvPr id="4" name="Picture 3">
            <a:extLst>
              <a:ext uri="{FF2B5EF4-FFF2-40B4-BE49-F238E27FC236}">
                <a16:creationId xmlns:a16="http://schemas.microsoft.com/office/drawing/2014/main" id="{018D6BFE-1DAC-6DA9-0282-36F2F72F7EC4}"/>
              </a:ext>
            </a:extLst>
          </p:cNvPr>
          <p:cNvPicPr>
            <a:picLocks noChangeAspect="1"/>
          </p:cNvPicPr>
          <p:nvPr/>
        </p:nvPicPr>
        <p:blipFill>
          <a:blip r:embed="rId2"/>
          <a:stretch>
            <a:fillRect/>
          </a:stretch>
        </p:blipFill>
        <p:spPr>
          <a:xfrm>
            <a:off x="3200401" y="101854"/>
            <a:ext cx="5858776" cy="2871158"/>
          </a:xfrm>
          <a:prstGeom prst="rect">
            <a:avLst/>
          </a:prstGeom>
        </p:spPr>
      </p:pic>
      <p:pic>
        <p:nvPicPr>
          <p:cNvPr id="7" name="Picture 6">
            <a:extLst>
              <a:ext uri="{FF2B5EF4-FFF2-40B4-BE49-F238E27FC236}">
                <a16:creationId xmlns:a16="http://schemas.microsoft.com/office/drawing/2014/main" id="{A9D90D43-285D-0077-1F00-757F81D996CA}"/>
              </a:ext>
            </a:extLst>
          </p:cNvPr>
          <p:cNvPicPr>
            <a:picLocks noChangeAspect="1"/>
          </p:cNvPicPr>
          <p:nvPr/>
        </p:nvPicPr>
        <p:blipFill>
          <a:blip r:embed="rId3"/>
          <a:stretch>
            <a:fillRect/>
          </a:stretch>
        </p:blipFill>
        <p:spPr>
          <a:xfrm>
            <a:off x="3200400" y="3124200"/>
            <a:ext cx="5858777" cy="2871158"/>
          </a:xfrm>
          <a:prstGeom prst="rect">
            <a:avLst/>
          </a:prstGeom>
        </p:spPr>
      </p:pic>
    </p:spTree>
    <p:extLst>
      <p:ext uri="{BB962C8B-B14F-4D97-AF65-F5344CB8AC3E}">
        <p14:creationId xmlns:p14="http://schemas.microsoft.com/office/powerpoint/2010/main" val="28617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84C-CAA6-46C7-B23C-4DCFA91B15B2}"/>
              </a:ext>
            </a:extLst>
          </p:cNvPr>
          <p:cNvSpPr>
            <a:spLocks noGrp="1"/>
          </p:cNvSpPr>
          <p:nvPr>
            <p:ph type="title"/>
          </p:nvPr>
        </p:nvSpPr>
        <p:spPr>
          <a:xfrm>
            <a:off x="304800" y="63500"/>
            <a:ext cx="3160713" cy="774700"/>
          </a:xfrm>
        </p:spPr>
        <p:txBody>
          <a:bodyPr wrap="square" anchor="b">
            <a:normAutofit/>
          </a:bodyPr>
          <a:lstStyle/>
          <a:p>
            <a:r>
              <a:rPr lang="en-US" dirty="0">
                <a:effectLst>
                  <a:outerShdw blurRad="38100" dist="38100" dir="2700000" algn="tl">
                    <a:srgbClr val="000000">
                      <a:alpha val="43137"/>
                    </a:srgbClr>
                  </a:outerShdw>
                </a:effectLst>
              </a:rPr>
              <a:t>Adding the Chartfield String </a:t>
            </a:r>
          </a:p>
        </p:txBody>
      </p:sp>
      <p:pic>
        <p:nvPicPr>
          <p:cNvPr id="11" name="Content Placeholder 10">
            <a:extLst>
              <a:ext uri="{FF2B5EF4-FFF2-40B4-BE49-F238E27FC236}">
                <a16:creationId xmlns:a16="http://schemas.microsoft.com/office/drawing/2014/main" id="{D13F4878-CB30-4FA3-B982-012C1195F8B0}"/>
              </a:ext>
            </a:extLst>
          </p:cNvPr>
          <p:cNvPicPr>
            <a:picLocks noGrp="1" noChangeAspect="1"/>
          </p:cNvPicPr>
          <p:nvPr>
            <p:ph idx="1"/>
          </p:nvPr>
        </p:nvPicPr>
        <p:blipFill>
          <a:blip r:embed="rId2"/>
          <a:stretch>
            <a:fillRect/>
          </a:stretch>
        </p:blipFill>
        <p:spPr>
          <a:xfrm>
            <a:off x="3581400" y="2743200"/>
            <a:ext cx="5410200" cy="3124200"/>
          </a:xfrm>
        </p:spPr>
      </p:pic>
      <p:pic>
        <p:nvPicPr>
          <p:cNvPr id="5" name="Picture 4">
            <a:extLst>
              <a:ext uri="{FF2B5EF4-FFF2-40B4-BE49-F238E27FC236}">
                <a16:creationId xmlns:a16="http://schemas.microsoft.com/office/drawing/2014/main" id="{C3CC2EBB-F917-4595-A4D9-563C71140BCE}"/>
              </a:ext>
            </a:extLst>
          </p:cNvPr>
          <p:cNvPicPr>
            <a:picLocks noChangeAspect="1"/>
          </p:cNvPicPr>
          <p:nvPr/>
        </p:nvPicPr>
        <p:blipFill>
          <a:blip r:embed="rId3"/>
          <a:stretch>
            <a:fillRect/>
          </a:stretch>
        </p:blipFill>
        <p:spPr>
          <a:xfrm>
            <a:off x="3581400" y="63500"/>
            <a:ext cx="5340350" cy="2603500"/>
          </a:xfrm>
          <a:prstGeom prst="rect">
            <a:avLst/>
          </a:prstGeom>
        </p:spPr>
      </p:pic>
      <p:graphicFrame>
        <p:nvGraphicFramePr>
          <p:cNvPr id="19" name="Text Placeholder 3">
            <a:extLst>
              <a:ext uri="{FF2B5EF4-FFF2-40B4-BE49-F238E27FC236}">
                <a16:creationId xmlns:a16="http://schemas.microsoft.com/office/drawing/2014/main" id="{B12A7457-3A44-4B08-85EE-70C5F13DBDC4}"/>
              </a:ext>
            </a:extLst>
          </p:cNvPr>
          <p:cNvGraphicFramePr/>
          <p:nvPr/>
        </p:nvGraphicFramePr>
        <p:xfrm>
          <a:off x="457200" y="990600"/>
          <a:ext cx="3008313" cy="4876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950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FD206C-8365-4F7A-B498-0BC6F4A427B5}"/>
              </a:ext>
            </a:extLst>
          </p:cNvPr>
          <p:cNvSpPr>
            <a:spLocks noGrp="1"/>
          </p:cNvSpPr>
          <p:nvPr>
            <p:ph type="subTitle" idx="1"/>
          </p:nvPr>
        </p:nvSpPr>
        <p:spPr>
          <a:xfrm>
            <a:off x="685800" y="1524000"/>
            <a:ext cx="7086600" cy="4114800"/>
          </a:xfrm>
        </p:spPr>
        <p:txBody>
          <a:bodyPr/>
          <a:lstStyle/>
          <a:p>
            <a:endParaRPr lang="en-US" dirty="0"/>
          </a:p>
        </p:txBody>
      </p:sp>
      <p:pic>
        <p:nvPicPr>
          <p:cNvPr id="5" name="Picture 4">
            <a:extLst>
              <a:ext uri="{FF2B5EF4-FFF2-40B4-BE49-F238E27FC236}">
                <a16:creationId xmlns:a16="http://schemas.microsoft.com/office/drawing/2014/main" id="{373B7AA0-FC66-3FF1-4541-8FC13FD09738}"/>
              </a:ext>
            </a:extLst>
          </p:cNvPr>
          <p:cNvPicPr>
            <a:picLocks noChangeAspect="1"/>
          </p:cNvPicPr>
          <p:nvPr/>
        </p:nvPicPr>
        <p:blipFill>
          <a:blip r:embed="rId2"/>
          <a:stretch>
            <a:fillRect/>
          </a:stretch>
        </p:blipFill>
        <p:spPr>
          <a:xfrm>
            <a:off x="152400" y="1371600"/>
            <a:ext cx="8839200" cy="4650222"/>
          </a:xfrm>
          <a:prstGeom prst="rect">
            <a:avLst/>
          </a:prstGeom>
        </p:spPr>
      </p:pic>
      <p:sp>
        <p:nvSpPr>
          <p:cNvPr id="4" name="Title 1">
            <a:extLst>
              <a:ext uri="{FF2B5EF4-FFF2-40B4-BE49-F238E27FC236}">
                <a16:creationId xmlns:a16="http://schemas.microsoft.com/office/drawing/2014/main" id="{7A45C7AD-E1BE-D3F4-F031-7E9C0B693197}"/>
              </a:ext>
            </a:extLst>
          </p:cNvPr>
          <p:cNvSpPr txBox="1">
            <a:spLocks/>
          </p:cNvSpPr>
          <p:nvPr/>
        </p:nvSpPr>
        <p:spPr bwMode="auto">
          <a:xfrm>
            <a:off x="152400" y="92075"/>
            <a:ext cx="8839200" cy="1143000"/>
          </a:xfrm>
          <a:prstGeom prst="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ctr" rtl="0" fontAlgn="base">
              <a:spcBef>
                <a:spcPct val="0"/>
              </a:spcBef>
              <a:spcAft>
                <a:spcPct val="0"/>
              </a:spcAft>
              <a:defRPr sz="3200" b="1">
                <a:solidFill>
                  <a:schemeClr val="lt1"/>
                </a:solidFill>
                <a:latin typeface="+mn-lt"/>
                <a:ea typeface="+mn-ea"/>
                <a:cs typeface="+mn-cs"/>
              </a:defRPr>
            </a:lvl6pPr>
            <a:lvl7pPr marL="914400" algn="ctr" rtl="0" fontAlgn="base">
              <a:spcBef>
                <a:spcPct val="0"/>
              </a:spcBef>
              <a:spcAft>
                <a:spcPct val="0"/>
              </a:spcAft>
              <a:defRPr sz="3200" b="1">
                <a:solidFill>
                  <a:schemeClr val="lt1"/>
                </a:solidFill>
                <a:latin typeface="+mn-lt"/>
                <a:ea typeface="+mn-ea"/>
                <a:cs typeface="+mn-cs"/>
              </a:defRPr>
            </a:lvl7pPr>
            <a:lvl8pPr marL="1371600" algn="ctr" rtl="0" fontAlgn="base">
              <a:spcBef>
                <a:spcPct val="0"/>
              </a:spcBef>
              <a:spcAft>
                <a:spcPct val="0"/>
              </a:spcAft>
              <a:defRPr sz="3200" b="1">
                <a:solidFill>
                  <a:schemeClr val="lt1"/>
                </a:solidFill>
                <a:latin typeface="+mn-lt"/>
                <a:ea typeface="+mn-ea"/>
                <a:cs typeface="+mn-cs"/>
              </a:defRPr>
            </a:lvl8pPr>
            <a:lvl9pPr marL="1828800" algn="ctr" rtl="0" fontAlgn="base">
              <a:spcBef>
                <a:spcPct val="0"/>
              </a:spcBef>
              <a:spcAft>
                <a:spcPct val="0"/>
              </a:spcAft>
              <a:defRPr sz="3200" b="1">
                <a:solidFill>
                  <a:schemeClr val="lt1"/>
                </a:solidFill>
                <a:latin typeface="+mn-lt"/>
                <a:ea typeface="+mn-ea"/>
                <a:cs typeface="+mn-cs"/>
              </a:defRPr>
            </a:lvl9pPr>
          </a:lstStyle>
          <a:p>
            <a:pPr algn="l"/>
            <a:r>
              <a:rPr lang="en-US" sz="2000" b="0" dirty="0">
                <a:effectLst>
                  <a:outerShdw blurRad="38100" dist="38100" dir="2700000" algn="tl">
                    <a:srgbClr val="000000">
                      <a:alpha val="43137"/>
                    </a:srgbClr>
                  </a:outerShdw>
                </a:effectLst>
              </a:rPr>
              <a:t>Once the allocations are saved, the expense line item will show as Allocated on the right corner. Click on the </a:t>
            </a:r>
            <a:r>
              <a:rPr lang="en-US" sz="2000" b="0" u="sng" dirty="0">
                <a:solidFill>
                  <a:schemeClr val="accent1"/>
                </a:solidFill>
                <a:effectLst>
                  <a:outerShdw blurRad="38100" dist="38100" dir="2700000" algn="tl">
                    <a:srgbClr val="000000">
                      <a:alpha val="43137"/>
                    </a:srgbClr>
                  </a:outerShdw>
                </a:effectLst>
              </a:rPr>
              <a:t>Allocated</a:t>
            </a:r>
            <a:r>
              <a:rPr lang="en-US" sz="2000" b="0" dirty="0">
                <a:effectLst>
                  <a:outerShdw blurRad="38100" dist="38100" dir="2700000" algn="tl">
                    <a:srgbClr val="000000">
                      <a:alpha val="43137"/>
                    </a:srgbClr>
                  </a:outerShdw>
                </a:effectLst>
              </a:rPr>
              <a:t> button, to show the chart field strings on a small pop up. </a:t>
            </a:r>
            <a:endParaRPr lang="en-US" sz="2000" kern="0" dirty="0"/>
          </a:p>
        </p:txBody>
      </p:sp>
      <p:sp>
        <p:nvSpPr>
          <p:cNvPr id="7" name="Title 6">
            <a:extLst>
              <a:ext uri="{FF2B5EF4-FFF2-40B4-BE49-F238E27FC236}">
                <a16:creationId xmlns:a16="http://schemas.microsoft.com/office/drawing/2014/main" id="{6A0F9745-61E2-30C6-BE72-7ED0A190CAC0}"/>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04845019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5866</TotalTime>
  <Words>446</Words>
  <Application>Microsoft Office PowerPoint</Application>
  <PresentationFormat>On-screen Show (4:3)</PresentationFormat>
  <Paragraphs>32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an expense report with allocations </vt:lpstr>
      <vt:lpstr> On the single sign on page, type in your mycoyote ID and password, hit  enter and then either choose My Employment or, Administrative Systems and click  on the Travel and Corporate card Icon  as shown below:  </vt:lpstr>
      <vt:lpstr>To begin the expense report, click on Create New Report </vt:lpstr>
      <vt:lpstr>PowerPoint Presentation</vt:lpstr>
      <vt:lpstr>Once the report is created, there will be alerts. All the red alerts will have to be cleared. Click on the down arrow to view all the alerts </vt:lpstr>
      <vt:lpstr>Clearing Alerts </vt:lpstr>
      <vt:lpstr>Adding Allocation</vt:lpstr>
      <vt:lpstr>Adding the Chartfield String </vt:lpstr>
      <vt:lpstr>PowerPoint Presentation</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405</cp:revision>
  <cp:lastPrinted>2018-01-23T22:52:57Z</cp:lastPrinted>
  <dcterms:created xsi:type="dcterms:W3CDTF">2014-01-06T17:52:42Z</dcterms:created>
  <dcterms:modified xsi:type="dcterms:W3CDTF">2024-01-25T21:33:48Z</dcterms:modified>
</cp:coreProperties>
</file>