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4" r:id="rId3"/>
    <p:sldId id="396" r:id="rId4"/>
    <p:sldId id="402" r:id="rId5"/>
    <p:sldId id="403" r:id="rId6"/>
    <p:sldId id="282" r:id="rId7"/>
    <p:sldId id="398" r:id="rId8"/>
    <p:sldId id="399" r:id="rId9"/>
    <p:sldId id="400"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8</a:t>
            </a:fld>
            <a:endParaRPr lang="en-US"/>
          </a:p>
        </p:txBody>
      </p:sp>
    </p:spTree>
    <p:extLst>
      <p:ext uri="{BB962C8B-B14F-4D97-AF65-F5344CB8AC3E}">
        <p14:creationId xmlns:p14="http://schemas.microsoft.com/office/powerpoint/2010/main" val="243993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amended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89941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9724E5-675E-4A2F-8550-9BB523445E68}"/>
              </a:ext>
            </a:extLst>
          </p:cNvPr>
          <p:cNvSpPr>
            <a:spLocks noGrp="1"/>
          </p:cNvSpPr>
          <p:nvPr>
            <p:ph type="subTitle" idx="1"/>
          </p:nvPr>
        </p:nvSpPr>
        <p:spPr/>
        <p:txBody>
          <a:bodyPr/>
          <a:lstStyle/>
          <a:p>
            <a:endParaRPr lang="en-US" dirty="0"/>
          </a:p>
        </p:txBody>
      </p:sp>
      <p:sp>
        <p:nvSpPr>
          <p:cNvPr id="4" name="Title 1">
            <a:extLst>
              <a:ext uri="{FF2B5EF4-FFF2-40B4-BE49-F238E27FC236}">
                <a16:creationId xmlns:a16="http://schemas.microsoft.com/office/drawing/2014/main" id="{3D2B1198-76E8-4821-917E-1833255280B2}"/>
              </a:ext>
            </a:extLst>
          </p:cNvPr>
          <p:cNvSpPr>
            <a:spLocks noGrp="1"/>
          </p:cNvSpPr>
          <p:nvPr>
            <p:ph type="ctrTitle"/>
          </p:nvPr>
        </p:nvSpPr>
        <p:spPr>
          <a:xfrm>
            <a:off x="76200" y="76201"/>
            <a:ext cx="8991600" cy="1752600"/>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2000" b="1" kern="1200" dirty="0">
                <a:ln>
                  <a:noFill/>
                </a:ln>
                <a:effectLst>
                  <a:outerShdw blurRad="38100" dist="19050" dir="2700000" algn="tl">
                    <a:schemeClr val="dk1">
                      <a:alpha val="40000"/>
                    </a:schemeClr>
                  </a:outerShdw>
                </a:effectLst>
                <a:latin typeface="+mj-lt"/>
                <a:ea typeface="+mj-ea"/>
                <a:cs typeface="+mj-cs"/>
              </a:rPr>
              <a:t>Report Header </a:t>
            </a:r>
            <a:br>
              <a:rPr lang="en-US" sz="1600" b="1" kern="1200" dirty="0">
                <a:effectLst/>
                <a:latin typeface="+mj-lt"/>
                <a:ea typeface="+mj-ea"/>
                <a:cs typeface="+mj-cs"/>
              </a:rPr>
            </a:br>
            <a:br>
              <a:rPr lang="en-US" sz="16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The Travel Business Purpose must be number </a:t>
            </a:r>
            <a:r>
              <a:rPr lang="en-US" sz="1300" b="0" u="sng" kern="1200" dirty="0">
                <a:solidFill>
                  <a:schemeClr val="accent1"/>
                </a:solidFill>
                <a:effectLst>
                  <a:outerShdw blurRad="38100" dist="38100" dir="2700000" algn="tl">
                    <a:srgbClr val="000000">
                      <a:alpha val="43137"/>
                    </a:srgbClr>
                  </a:outerShdw>
                </a:effectLst>
                <a:latin typeface="+mj-lt"/>
                <a:ea typeface="+mj-ea"/>
                <a:cs typeface="+mj-cs"/>
              </a:rPr>
              <a:t>13. Amended Expense Report</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The Event Name/Benefit to the University, can be the same as the Report/Trip Name</a:t>
            </a:r>
            <a:br>
              <a:rPr lang="en-US" sz="1300" b="0" kern="1200" dirty="0">
                <a:effectLst>
                  <a:outerShdw blurRad="38100" dist="38100" dir="2700000" algn="tl">
                    <a:srgbClr val="000000">
                      <a:alpha val="43137"/>
                    </a:srgbClr>
                  </a:outerShdw>
                </a:effectLst>
                <a:latin typeface="+mj-lt"/>
                <a:ea typeface="+mj-ea"/>
                <a:cs typeface="+mj-cs"/>
              </a:rPr>
            </a:br>
            <a:br>
              <a:rPr lang="en-US" sz="1300" b="0" kern="1200" dirty="0">
                <a:effectLst>
                  <a:outerShdw blurRad="38100" dist="38100" dir="2700000" algn="tl">
                    <a:srgbClr val="000000">
                      <a:alpha val="43137"/>
                    </a:srgbClr>
                  </a:outerShdw>
                </a:effectLst>
                <a:latin typeface="+mj-lt"/>
                <a:ea typeface="+mj-ea"/>
                <a:cs typeface="+mj-cs"/>
              </a:rPr>
            </a:br>
            <a:r>
              <a:rPr lang="en-US" sz="1300" b="0" kern="1200" dirty="0">
                <a:effectLst>
                  <a:outerShdw blurRad="38100" dist="38100" dir="2700000" algn="tl">
                    <a:srgbClr val="000000">
                      <a:alpha val="43137"/>
                    </a:srgbClr>
                  </a:outerShdw>
                </a:effectLst>
                <a:latin typeface="+mj-lt"/>
                <a:ea typeface="+mj-ea"/>
                <a:cs typeface="+mj-cs"/>
              </a:rPr>
              <a:t>If you are not aware of the chart field string information and the approver, reach out to your department. Once all the information has been filled into the Report Header, click on </a:t>
            </a:r>
            <a:r>
              <a:rPr lang="en-US" sz="1300" b="0" kern="1200" dirty="0">
                <a:solidFill>
                  <a:schemeClr val="accent1"/>
                </a:solidFill>
                <a:effectLst>
                  <a:outerShdw blurRad="38100" dist="38100" dir="2700000" algn="tl">
                    <a:srgbClr val="000000">
                      <a:alpha val="43137"/>
                    </a:srgbClr>
                  </a:outerShdw>
                </a:effectLst>
                <a:latin typeface="+mj-lt"/>
                <a:ea typeface="+mj-ea"/>
                <a:cs typeface="+mj-cs"/>
              </a:rPr>
              <a:t>Create Report</a:t>
            </a:r>
            <a:br>
              <a:rPr lang="en-US" sz="1800" kern="1200" dirty="0">
                <a:effectLst>
                  <a:outerShdw blurRad="38100" dist="38100" dir="2700000" algn="tl">
                    <a:srgbClr val="000000">
                      <a:alpha val="43137"/>
                    </a:srgbClr>
                  </a:outerShdw>
                </a:effectLst>
                <a:latin typeface="+mj-lt"/>
                <a:ea typeface="+mj-ea"/>
                <a:cs typeface="+mj-cs"/>
              </a:rPr>
            </a:br>
            <a:endParaRPr lang="en-US" sz="1800" kern="1200" dirty="0">
              <a:effectLst>
                <a:outerShdw blurRad="38100" dist="38100" dir="2700000" algn="tl">
                  <a:srgbClr val="000000">
                    <a:alpha val="43137"/>
                  </a:srgbClr>
                </a:outerShdw>
              </a:effectLst>
              <a:latin typeface="+mj-lt"/>
              <a:ea typeface="+mj-ea"/>
              <a:cs typeface="+mj-cs"/>
            </a:endParaRPr>
          </a:p>
        </p:txBody>
      </p:sp>
      <p:pic>
        <p:nvPicPr>
          <p:cNvPr id="6" name="Picture 5">
            <a:extLst>
              <a:ext uri="{FF2B5EF4-FFF2-40B4-BE49-F238E27FC236}">
                <a16:creationId xmlns:a16="http://schemas.microsoft.com/office/drawing/2014/main" id="{4C680039-E618-469A-9EE4-9C4D5596A83B}"/>
              </a:ext>
            </a:extLst>
          </p:cNvPr>
          <p:cNvPicPr>
            <a:picLocks noChangeAspect="1"/>
          </p:cNvPicPr>
          <p:nvPr/>
        </p:nvPicPr>
        <p:blipFill>
          <a:blip r:embed="rId2"/>
          <a:stretch>
            <a:fillRect/>
          </a:stretch>
        </p:blipFill>
        <p:spPr>
          <a:xfrm>
            <a:off x="75501" y="1981200"/>
            <a:ext cx="8916099" cy="4038599"/>
          </a:xfrm>
          <a:prstGeom prst="rect">
            <a:avLst/>
          </a:prstGeom>
        </p:spPr>
      </p:pic>
    </p:spTree>
    <p:extLst>
      <p:ext uri="{BB962C8B-B14F-4D97-AF65-F5344CB8AC3E}">
        <p14:creationId xmlns:p14="http://schemas.microsoft.com/office/powerpoint/2010/main" val="24096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A4CA-CABF-41CE-8FF3-F7C6A2837430}"/>
              </a:ext>
            </a:extLst>
          </p:cNvPr>
          <p:cNvSpPr>
            <a:spLocks noGrp="1"/>
          </p:cNvSpPr>
          <p:nvPr>
            <p:ph type="ctrTitle"/>
          </p:nvPr>
        </p:nvSpPr>
        <p:spPr>
          <a:xfrm>
            <a:off x="76200" y="76201"/>
            <a:ext cx="8991600" cy="685799"/>
          </a:xfrm>
          <a:ln>
            <a:solidFill>
              <a:srgbClr val="FF0000"/>
            </a:solidFill>
          </a:ln>
        </p:spPr>
        <p:txBody>
          <a:bodyPr/>
          <a:lstStyle/>
          <a:p>
            <a:pPr algn="l"/>
            <a:r>
              <a:rPr lang="en-US" sz="1800" b="0" dirty="0">
                <a:effectLst>
                  <a:outerShdw blurRad="38100" dist="38100" dir="2700000" algn="tl">
                    <a:srgbClr val="000000">
                      <a:alpha val="43137"/>
                    </a:srgbClr>
                  </a:outerShdw>
                </a:effectLst>
              </a:rPr>
              <a:t>For Amended expense reports, the original Request ID number will have to be added in the comment box of the Report header</a:t>
            </a:r>
          </a:p>
        </p:txBody>
      </p:sp>
      <p:sp>
        <p:nvSpPr>
          <p:cNvPr id="3" name="Subtitle 2">
            <a:extLst>
              <a:ext uri="{FF2B5EF4-FFF2-40B4-BE49-F238E27FC236}">
                <a16:creationId xmlns:a16="http://schemas.microsoft.com/office/drawing/2014/main" id="{86AA9B96-ED8A-4A51-814E-771CD4970C0C}"/>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30BA8D87-1A81-4B79-8802-38FFC2F7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15068"/>
            <a:ext cx="8991600" cy="500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8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B40FFF-DA54-4C30-9ED0-8418A5450B42}"/>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309CE6B-1AC9-4658-88EA-C56E72D4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5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91600" cy="5867400"/>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76201"/>
            <a:ext cx="8950036" cy="838200"/>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0"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0"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1D42AAF-FE5E-4F89-A05D-9AB9329C9C14}"/>
              </a:ext>
            </a:extLst>
          </p:cNvPr>
          <p:cNvPicPr>
            <a:picLocks noChangeAspect="1"/>
          </p:cNvPicPr>
          <p:nvPr/>
        </p:nvPicPr>
        <p:blipFill>
          <a:blip r:embed="rId3"/>
          <a:stretch>
            <a:fillRect/>
          </a:stretch>
        </p:blipFill>
        <p:spPr>
          <a:xfrm>
            <a:off x="110836" y="1143000"/>
            <a:ext cx="8950036" cy="4876800"/>
          </a:xfrm>
          <a:prstGeom prst="rect">
            <a:avLst/>
          </a:prstGeom>
        </p:spPr>
      </p:pic>
    </p:spTree>
    <p:extLst>
      <p:ext uri="{BB962C8B-B14F-4D97-AF65-F5344CB8AC3E}">
        <p14:creationId xmlns:p14="http://schemas.microsoft.com/office/powerpoint/2010/main" val="382157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303591"/>
            <a:ext cx="3250692" cy="1044917"/>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44312" y="1600200"/>
            <a:ext cx="2866644" cy="3844086"/>
          </a:xfrm>
          <a:solidFill>
            <a:schemeClr val="bg1"/>
          </a:solidFill>
          <a:ln>
            <a:solidFill>
              <a:srgbClr val="FF0000"/>
            </a:solidFill>
          </a:ln>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184727"/>
            <a:ext cx="5300318" cy="4539673"/>
          </a:xfrm>
          <a:prstGeom prst="rect">
            <a:avLst/>
          </a:prstGeom>
          <a:ln>
            <a:solidFill>
              <a:srgbClr val="FFFFFF"/>
            </a:solidFill>
          </a:ln>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95898" y="4817555"/>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1600" dirty="0">
                <a:effectLst>
                  <a:outerShdw blurRad="38100" dist="38100" dir="2700000" algn="tl">
                    <a:srgbClr val="000000">
                      <a:alpha val="43137"/>
                    </a:srgbClr>
                  </a:outerShdw>
                </a:effectLst>
              </a:rPr>
              <a:t>The employee can also add additional approvers by clicking on the </a:t>
            </a:r>
            <a:r>
              <a:rPr lang="en-US" sz="1600" u="sng" dirty="0">
                <a:solidFill>
                  <a:schemeClr val="accent1"/>
                </a:solidFill>
                <a:effectLst>
                  <a:outerShdw blurRad="38100" dist="38100" dir="2700000" algn="tl">
                    <a:srgbClr val="000000">
                      <a:alpha val="43137"/>
                    </a:srgbClr>
                  </a:outerShdw>
                </a:effectLst>
              </a:rPr>
              <a:t>Edit</a:t>
            </a:r>
            <a:r>
              <a:rPr lang="en-US" sz="1600" dirty="0">
                <a:effectLst>
                  <a:outerShdw blurRad="38100" dist="38100" dir="2700000" algn="tl">
                    <a:srgbClr val="000000">
                      <a:alpha val="43137"/>
                    </a:srgbClr>
                  </a:outerShdw>
                </a:effectLst>
              </a:rPr>
              <a:t> option next to Approval Flow and add a comment as well. All these changes can be done, only before the report is submitted. </a:t>
            </a:r>
          </a:p>
        </p:txBody>
      </p:sp>
      <p:sp>
        <p:nvSpPr>
          <p:cNvPr id="3" name="Arrow: Right 2">
            <a:extLst>
              <a:ext uri="{FF2B5EF4-FFF2-40B4-BE49-F238E27FC236}">
                <a16:creationId xmlns:a16="http://schemas.microsoft.com/office/drawing/2014/main" id="{65736240-4A10-4C1A-8BF9-0737F8F3E61C}"/>
              </a:ext>
            </a:extLst>
          </p:cNvPr>
          <p:cNvSpPr/>
          <p:nvPr/>
        </p:nvSpPr>
        <p:spPr>
          <a:xfrm>
            <a:off x="3796469" y="468884"/>
            <a:ext cx="30292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55377"/>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5447</TotalTime>
  <Words>349</Words>
  <Application>Microsoft Office PowerPoint</Application>
  <PresentationFormat>On-screen Show (4:3)</PresentationFormat>
  <Paragraphs>19</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Webdings</vt:lpstr>
      <vt:lpstr>Blank Presentation</vt:lpstr>
      <vt:lpstr>Create an amended expense report </vt:lpstr>
      <vt:lpstr> On the single sign on page, type in your mycoyote ID and password, hit  enter and then either choose My Employment or, Administrative Systems and click  on the Travel and Corporate card Icon  as shown below:  </vt:lpstr>
      <vt:lpstr>PowerPoint Presentation</vt:lpstr>
      <vt:lpstr>                                    Report Header   The Travel Business Purpose must be number 13. Amended Expense Report  The Event Name/Benefit to the University, can be the same as the Report/Trip Name  If you are not aware of the chart field string information and the approver, reach out to your department. Once all the information has been filled into the Report Header, click on Create Report </vt:lpstr>
      <vt:lpstr>For Amended expense reports, the original Request ID number will have to be added in the comment box of the Report header</vt:lpstr>
      <vt:lpstr>PowerPoint Presentation</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399</cp:revision>
  <cp:lastPrinted>2018-01-23T22:52:57Z</cp:lastPrinted>
  <dcterms:created xsi:type="dcterms:W3CDTF">2014-01-06T17:52:42Z</dcterms:created>
  <dcterms:modified xsi:type="dcterms:W3CDTF">2022-09-26T19:47:38Z</dcterms:modified>
</cp:coreProperties>
</file>