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390" r:id="rId2"/>
    <p:sldId id="397" r:id="rId3"/>
    <p:sldId id="396" r:id="rId4"/>
    <p:sldId id="284" r:id="rId5"/>
    <p:sldId id="285" r:id="rId6"/>
    <p:sldId id="286" r:id="rId7"/>
    <p:sldId id="287" r:id="rId8"/>
    <p:sldId id="288" r:id="rId9"/>
    <p:sldId id="289" r:id="rId10"/>
    <p:sldId id="283" r:id="rId11"/>
    <p:sldId id="262" r:id="rId12"/>
    <p:sldId id="275" r:id="rId13"/>
    <p:sldId id="269" r:id="rId14"/>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4" d="100"/>
          <a:sy n="114" d="100"/>
        </p:scale>
        <p:origin x="1506" y="102"/>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4</a:t>
            </a:fld>
            <a:endParaRPr lang="en-US" dirty="0"/>
          </a:p>
        </p:txBody>
      </p:sp>
    </p:spTree>
    <p:extLst>
      <p:ext uri="{BB962C8B-B14F-4D97-AF65-F5344CB8AC3E}">
        <p14:creationId xmlns:p14="http://schemas.microsoft.com/office/powerpoint/2010/main" val="310159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5</a:t>
            </a:fld>
            <a:endParaRPr lang="en-US" dirty="0"/>
          </a:p>
        </p:txBody>
      </p:sp>
    </p:spTree>
    <p:extLst>
      <p:ext uri="{BB962C8B-B14F-4D97-AF65-F5344CB8AC3E}">
        <p14:creationId xmlns:p14="http://schemas.microsoft.com/office/powerpoint/2010/main" val="306507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9</a:t>
            </a:fld>
            <a:endParaRPr lang="en-US" dirty="0"/>
          </a:p>
        </p:txBody>
      </p:sp>
    </p:spTree>
    <p:extLst>
      <p:ext uri="{BB962C8B-B14F-4D97-AF65-F5344CB8AC3E}">
        <p14:creationId xmlns:p14="http://schemas.microsoft.com/office/powerpoint/2010/main" val="275717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10</a:t>
            </a:fld>
            <a:endParaRPr lang="en-US" dirty="0"/>
          </a:p>
        </p:txBody>
      </p:sp>
    </p:spTree>
    <p:extLst>
      <p:ext uri="{BB962C8B-B14F-4D97-AF65-F5344CB8AC3E}">
        <p14:creationId xmlns:p14="http://schemas.microsoft.com/office/powerpoint/2010/main" val="3429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11</a:t>
            </a:fld>
            <a:endParaRPr lang="en-US" dirty="0"/>
          </a:p>
        </p:txBody>
      </p:sp>
    </p:spTree>
    <p:extLst>
      <p:ext uri="{BB962C8B-B14F-4D97-AF65-F5344CB8AC3E}">
        <p14:creationId xmlns:p14="http://schemas.microsoft.com/office/powerpoint/2010/main" val="243993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12</a:t>
            </a:fld>
            <a:endParaRPr lang="en-US" dirty="0"/>
          </a:p>
        </p:txBody>
      </p:sp>
    </p:spTree>
    <p:extLst>
      <p:ext uri="{BB962C8B-B14F-4D97-AF65-F5344CB8AC3E}">
        <p14:creationId xmlns:p14="http://schemas.microsoft.com/office/powerpoint/2010/main" val="175614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August, 2017 </a:t>
            </a:r>
            <a:r>
              <a:rPr lang="en-US" baseline="0" dirty="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13</a:t>
            </a:fld>
            <a:endParaRPr lang="en-US" dirty="0"/>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Mileage only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6C67-ADEF-48CD-B42D-F9AF8A3736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A141D09-2E97-4519-BF64-AEB2ABB6797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D2A4CDB-64C5-4DCE-B432-FFC741503F5F}"/>
              </a:ext>
            </a:extLst>
          </p:cNvPr>
          <p:cNvPicPr>
            <a:picLocks noChangeAspect="1"/>
          </p:cNvPicPr>
          <p:nvPr/>
        </p:nvPicPr>
        <p:blipFill>
          <a:blip r:embed="rId3"/>
          <a:stretch>
            <a:fillRect/>
          </a:stretch>
        </p:blipFill>
        <p:spPr>
          <a:xfrm>
            <a:off x="76200" y="76200"/>
            <a:ext cx="8915400" cy="5943600"/>
          </a:xfrm>
          <a:prstGeom prst="rect">
            <a:avLst/>
          </a:prstGeom>
        </p:spPr>
      </p:pic>
    </p:spTree>
    <p:extLst>
      <p:ext uri="{BB962C8B-B14F-4D97-AF65-F5344CB8AC3E}">
        <p14:creationId xmlns:p14="http://schemas.microsoft.com/office/powerpoint/2010/main" val="268007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06217"/>
            <a:ext cx="8950036" cy="945546"/>
          </a:xfrm>
          <a:ln/>
        </p:spPr>
        <p:style>
          <a:lnRef idx="2">
            <a:schemeClr val="accent2"/>
          </a:lnRef>
          <a:fillRef idx="1">
            <a:schemeClr val="lt1"/>
          </a:fillRef>
          <a:effectRef idx="0">
            <a:schemeClr val="accent2"/>
          </a:effectRef>
          <a:fontRef idx="minor">
            <a:schemeClr val="dk1"/>
          </a:fontRef>
        </p:style>
        <p:txBody>
          <a:bodyPr>
            <a:normAutofit/>
          </a:bodyPr>
          <a:lstStyle/>
          <a:p>
            <a:pPr algn="l"/>
            <a:r>
              <a:rPr lang="en-US" sz="2000" b="1" dirty="0">
                <a:effectLst>
                  <a:outerShdw blurRad="38100" dist="38100" dir="2700000" algn="tl">
                    <a:srgbClr val="000000">
                      <a:alpha val="43137"/>
                    </a:srgbClr>
                  </a:outerShdw>
                </a:effectLst>
                <a:latin typeface="+mn-lt"/>
              </a:rPr>
              <a:t>When all expenses have been entered and all the red alerts are cleared, you are now ready to submit the report! </a:t>
            </a:r>
            <a:endParaRPr lang="en-US" sz="2000" b="1" dirty="0">
              <a:latin typeface="+mn-lt"/>
            </a:endParaRPr>
          </a:p>
        </p:txBody>
      </p:sp>
      <p:sp>
        <p:nvSpPr>
          <p:cNvPr id="6" name="Down Arrow 5"/>
          <p:cNvSpPr/>
          <p:nvPr/>
        </p:nvSpPr>
        <p:spPr>
          <a:xfrm>
            <a:off x="3595998" y="4658237"/>
            <a:ext cx="484632" cy="978408"/>
          </a:xfrm>
          <a:prstGeom prst="down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41023" y="4378000"/>
            <a:ext cx="2422688" cy="938719"/>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The amounts entered in segments for airfare, domestic hotel and rental car will appear here as estimated expenses in addition to the ones entered from the expenses tab.</a:t>
            </a:r>
          </a:p>
        </p:txBody>
      </p:sp>
      <p:cxnSp>
        <p:nvCxnSpPr>
          <p:cNvPr id="8" name="Straight Arrow Connector 7"/>
          <p:cNvCxnSpPr/>
          <p:nvPr/>
        </p:nvCxnSpPr>
        <p:spPr>
          <a:xfrm>
            <a:off x="1696825" y="3751868"/>
            <a:ext cx="9427" cy="58842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098DFD74-9D0A-40F9-A211-ABCE8299C095}"/>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71D42AAF-FE5E-4F89-A05D-9AB9329C9C14}"/>
              </a:ext>
            </a:extLst>
          </p:cNvPr>
          <p:cNvPicPr>
            <a:picLocks noChangeAspect="1"/>
          </p:cNvPicPr>
          <p:nvPr/>
        </p:nvPicPr>
        <p:blipFill>
          <a:blip r:embed="rId3"/>
          <a:stretch>
            <a:fillRect/>
          </a:stretch>
        </p:blipFill>
        <p:spPr>
          <a:xfrm>
            <a:off x="110836" y="1154546"/>
            <a:ext cx="8950036" cy="4789054"/>
          </a:xfrm>
          <a:prstGeom prst="rect">
            <a:avLst/>
          </a:prstGeom>
        </p:spPr>
      </p:pic>
    </p:spTree>
    <p:extLst>
      <p:ext uri="{BB962C8B-B14F-4D97-AF65-F5344CB8AC3E}">
        <p14:creationId xmlns:p14="http://schemas.microsoft.com/office/powerpoint/2010/main" val="209021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252288" y="303591"/>
            <a:ext cx="3250692" cy="1044917"/>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br>
              <a:rPr lang="en-US" sz="2000" dirty="0">
                <a:solidFill>
                  <a:schemeClr val="bg1"/>
                </a:solidFill>
              </a:rPr>
            </a:br>
            <a:r>
              <a:rPr lang="en-US" sz="18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Expense Report Workflow Steps</a:t>
            </a:r>
            <a:br>
              <a:rPr lang="en-US" sz="10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000" dirty="0">
                <a:solidFill>
                  <a:schemeClr val="bg1"/>
                </a:solidFill>
              </a:rPr>
            </a:br>
            <a:br>
              <a:rPr lang="en-US" sz="1000" b="1" dirty="0">
                <a:solidFill>
                  <a:schemeClr val="bg1"/>
                </a:solidFill>
                <a:latin typeface="+mn-lt"/>
              </a:rPr>
            </a:br>
            <a:endParaRPr lang="en-US" sz="1000" b="1" dirty="0">
              <a:solidFill>
                <a:schemeClr val="bg1"/>
              </a:solidFill>
              <a:latin typeface="+mn-lt"/>
            </a:endParaRPr>
          </a:p>
        </p:txBody>
      </p:sp>
      <p:sp>
        <p:nvSpPr>
          <p:cNvPr id="2" name="Content Placeholder 1">
            <a:extLst>
              <a:ext uri="{FF2B5EF4-FFF2-40B4-BE49-F238E27FC236}">
                <a16:creationId xmlns:a16="http://schemas.microsoft.com/office/drawing/2014/main" id="{9A0B3848-F3C5-4D72-8D1C-8BEEEA294B62}"/>
              </a:ext>
            </a:extLst>
          </p:cNvPr>
          <p:cNvSpPr>
            <a:spLocks noGrp="1"/>
          </p:cNvSpPr>
          <p:nvPr>
            <p:ph idx="1"/>
          </p:nvPr>
        </p:nvSpPr>
        <p:spPr>
          <a:xfrm>
            <a:off x="445207" y="1600200"/>
            <a:ext cx="2866644" cy="4294573"/>
          </a:xfrm>
          <a:solidFill>
            <a:schemeClr val="bg1"/>
          </a:solidFill>
        </p:spPr>
        <p:txBody>
          <a:bodyPr>
            <a:normAutofit/>
          </a:bodyPr>
          <a:lstStyle/>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Travel/Supervisor Approval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This approver is the employee’s default manager</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Cost Object Approval </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The</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budget approver, or the approver listed in DACS for that department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Accounts Payable Review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The accounts payable travel processor</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90000"/>
              </a:lnSpc>
              <a:spcBef>
                <a:spcPts val="200"/>
              </a:spcBef>
              <a:spcAft>
                <a:spcPts val="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Please note: each approvers have 9 days to approve a Report, failing which the Report gets timed out, and the user will have to resubmit the Report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90000"/>
              </a:lnSpc>
            </a:pPr>
            <a:endParaRPr lang="en-US" sz="1400" dirty="0">
              <a:solidFill>
                <a:schemeClr val="bg1"/>
              </a:solidFill>
            </a:endParaRPr>
          </a:p>
        </p:txBody>
      </p:sp>
      <p:pic>
        <p:nvPicPr>
          <p:cNvPr id="6" name="Picture 5" descr="Graphical user interface, application&#10;&#10;Description automatically generated">
            <a:extLst>
              <a:ext uri="{FF2B5EF4-FFF2-40B4-BE49-F238E27FC236}">
                <a16:creationId xmlns:a16="http://schemas.microsoft.com/office/drawing/2014/main" id="{69974C91-5B12-4C58-A34B-E6756E5CE0C2}"/>
              </a:ext>
            </a:extLst>
          </p:cNvPr>
          <p:cNvPicPr>
            <a:picLocks noChangeAspect="1"/>
          </p:cNvPicPr>
          <p:nvPr/>
        </p:nvPicPr>
        <p:blipFill>
          <a:blip r:embed="rId4"/>
          <a:stretch>
            <a:fillRect/>
          </a:stretch>
        </p:blipFill>
        <p:spPr>
          <a:xfrm>
            <a:off x="3695899" y="230909"/>
            <a:ext cx="5300318" cy="4493491"/>
          </a:xfrm>
          <a:prstGeom prst="rect">
            <a:avLst/>
          </a:prstGeom>
        </p:spPr>
        <p:style>
          <a:lnRef idx="2">
            <a:schemeClr val="accent2"/>
          </a:lnRef>
          <a:fillRef idx="1">
            <a:schemeClr val="lt1"/>
          </a:fillRef>
          <a:effectRef idx="0">
            <a:schemeClr val="accent2"/>
          </a:effectRef>
          <a:fontRef idx="minor">
            <a:schemeClr val="dk1"/>
          </a:fontRef>
        </p:style>
      </p:pic>
      <p:sp>
        <p:nvSpPr>
          <p:cNvPr id="19" name="TextBox 18">
            <a:extLst>
              <a:ext uri="{FF2B5EF4-FFF2-40B4-BE49-F238E27FC236}">
                <a16:creationId xmlns:a16="http://schemas.microsoft.com/office/drawing/2014/main" id="{E9533A34-4DE7-45FF-BF96-CBE3603796EA}"/>
              </a:ext>
            </a:extLst>
          </p:cNvPr>
          <p:cNvSpPr txBox="1"/>
          <p:nvPr/>
        </p:nvSpPr>
        <p:spPr>
          <a:xfrm>
            <a:off x="3695898" y="4817555"/>
            <a:ext cx="5300319"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sz="1600" dirty="0">
                <a:effectLst>
                  <a:outerShdw blurRad="38100" dist="38100" dir="2700000" algn="tl">
                    <a:srgbClr val="000000">
                      <a:alpha val="43137"/>
                    </a:srgbClr>
                  </a:outerShdw>
                </a:effectLst>
              </a:rPr>
              <a:t>The employee can also add additional approvers by clicking on the Edit option next to Approval Flow and add a comment as well. All these changes can be done, only before the report is submitted. </a:t>
            </a:r>
          </a:p>
        </p:txBody>
      </p:sp>
      <p:sp>
        <p:nvSpPr>
          <p:cNvPr id="3" name="Arrow: Right 2">
            <a:extLst>
              <a:ext uri="{FF2B5EF4-FFF2-40B4-BE49-F238E27FC236}">
                <a16:creationId xmlns:a16="http://schemas.microsoft.com/office/drawing/2014/main" id="{BAF2EAAD-98F9-43B1-9850-5EA77F0D0446}"/>
              </a:ext>
            </a:extLst>
          </p:cNvPr>
          <p:cNvSpPr/>
          <p:nvPr/>
        </p:nvSpPr>
        <p:spPr>
          <a:xfrm>
            <a:off x="3768436" y="452582"/>
            <a:ext cx="2927927" cy="6157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88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272455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198C-7333-4D00-A66F-E7E5590A2D76}"/>
              </a:ext>
            </a:extLst>
          </p:cNvPr>
          <p:cNvSpPr>
            <a:spLocks noGrp="1"/>
          </p:cNvSpPr>
          <p:nvPr>
            <p:ph type="ctrTitle"/>
          </p:nvPr>
        </p:nvSpPr>
        <p:spPr>
          <a:xfrm>
            <a:off x="685800" y="381001"/>
            <a:ext cx="7772400" cy="1600199"/>
          </a:xfrm>
        </p:spPr>
        <p:txBody>
          <a:bodyPr/>
          <a:lstStyle/>
          <a:p>
            <a:endParaRPr lang="en-US" dirty="0"/>
          </a:p>
        </p:txBody>
      </p:sp>
      <p:sp>
        <p:nvSpPr>
          <p:cNvPr id="3" name="Subtitle 2">
            <a:extLst>
              <a:ext uri="{FF2B5EF4-FFF2-40B4-BE49-F238E27FC236}">
                <a16:creationId xmlns:a16="http://schemas.microsoft.com/office/drawing/2014/main" id="{15DA0DFA-EBB2-4144-A4CE-EC06BB6D368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172E755-DBE2-4E33-951F-E093D919A1F5}"/>
              </a:ext>
            </a:extLst>
          </p:cNvPr>
          <p:cNvPicPr>
            <a:picLocks noChangeAspect="1"/>
          </p:cNvPicPr>
          <p:nvPr/>
        </p:nvPicPr>
        <p:blipFill>
          <a:blip r:embed="rId2"/>
          <a:stretch>
            <a:fillRect/>
          </a:stretch>
        </p:blipFill>
        <p:spPr>
          <a:xfrm>
            <a:off x="152400" y="152400"/>
            <a:ext cx="8839200" cy="57150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AF66A0-6BD0-4810-A3E7-53A0AD4AD943}"/>
              </a:ext>
            </a:extLst>
          </p:cNvPr>
          <p:cNvPicPr>
            <a:picLocks noChangeAspect="1"/>
          </p:cNvPicPr>
          <p:nvPr/>
        </p:nvPicPr>
        <p:blipFill>
          <a:blip r:embed="rId3"/>
          <a:stretch>
            <a:fillRect/>
          </a:stretch>
        </p:blipFill>
        <p:spPr>
          <a:xfrm>
            <a:off x="76201" y="76200"/>
            <a:ext cx="8991600" cy="5867400"/>
          </a:xfrm>
          <a:prstGeom prst="rect">
            <a:avLst/>
          </a:prstGeom>
        </p:spPr>
      </p:pic>
    </p:spTree>
    <p:extLst>
      <p:ext uri="{BB962C8B-B14F-4D97-AF65-F5344CB8AC3E}">
        <p14:creationId xmlns:p14="http://schemas.microsoft.com/office/powerpoint/2010/main" val="316487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6755-CDCF-4998-8808-2E8F8A893353}"/>
              </a:ext>
            </a:extLst>
          </p:cNvPr>
          <p:cNvSpPr>
            <a:spLocks noGrp="1"/>
          </p:cNvSpPr>
          <p:nvPr>
            <p:ph type="title"/>
          </p:nvPr>
        </p:nvSpPr>
        <p:spPr>
          <a:xfrm>
            <a:off x="152400" y="76200"/>
            <a:ext cx="8839200" cy="1660236"/>
          </a:xfrm>
          <a:ln>
            <a:solidFill>
              <a:srgbClr val="C00000"/>
            </a:solidFill>
          </a:ln>
        </p:spPr>
        <p:txBody>
          <a:bodyPr vert="horz" lIns="91440" tIns="45720" rIns="91440" bIns="45720" rtlCol="0" anchor="ctr">
            <a:normAutofit fontScale="90000"/>
          </a:bodyPr>
          <a:lstStyle/>
          <a:p>
            <a:pPr marL="342900" marR="0" lvl="0" indent="-342900" algn="l" defTabSz="914400">
              <a:lnSpc>
                <a:spcPct val="90000"/>
              </a:lnSpc>
              <a:spcAft>
                <a:spcPts val="0"/>
              </a:spcAft>
            </a:pPr>
            <a:r>
              <a:rPr lang="en-US" sz="1400" b="1" kern="1200" dirty="0">
                <a:ln>
                  <a:noFill/>
                </a:ln>
                <a:effectLst>
                  <a:outerShdw blurRad="38100" dist="19050" dir="2700000" algn="tl">
                    <a:schemeClr val="dk1">
                      <a:alpha val="40000"/>
                    </a:schemeClr>
                  </a:outerShdw>
                </a:effectLst>
                <a:latin typeface="+mj-lt"/>
                <a:ea typeface="+mj-ea"/>
                <a:cs typeface="+mj-cs"/>
              </a:rPr>
              <a:t>                                   </a:t>
            </a:r>
            <a:br>
              <a:rPr lang="en-US" sz="1400" b="1" kern="1200" dirty="0">
                <a:ln>
                  <a:noFill/>
                </a:ln>
                <a:effectLst>
                  <a:outerShdw blurRad="38100" dist="19050" dir="2700000" algn="tl">
                    <a:schemeClr val="dk1">
                      <a:alpha val="40000"/>
                    </a:schemeClr>
                  </a:outerShdw>
                </a:effectLst>
                <a:latin typeface="+mj-lt"/>
                <a:ea typeface="+mj-ea"/>
                <a:cs typeface="+mj-cs"/>
              </a:rPr>
            </a:br>
            <a:r>
              <a:rPr lang="en-US" sz="2000" b="1" kern="1200" dirty="0">
                <a:ln>
                  <a:noFill/>
                </a:ln>
                <a:effectLst>
                  <a:outerShdw blurRad="38100" dist="19050" dir="2700000" algn="tl">
                    <a:schemeClr val="dk1">
                      <a:alpha val="40000"/>
                    </a:schemeClr>
                  </a:outerShdw>
                </a:effectLst>
                <a:latin typeface="+mj-lt"/>
                <a:ea typeface="+mj-ea"/>
                <a:cs typeface="+mj-cs"/>
              </a:rPr>
              <a:t>Report Header </a:t>
            </a:r>
            <a:br>
              <a:rPr lang="en-US" sz="1600" b="1" kern="1200" dirty="0">
                <a:effectLst/>
                <a:latin typeface="+mj-lt"/>
                <a:ea typeface="+mj-ea"/>
                <a:cs typeface="+mj-cs"/>
              </a:rPr>
            </a:br>
            <a:br>
              <a:rPr lang="en-US" sz="1600" b="1" kern="1200" dirty="0">
                <a:effectLst/>
                <a:latin typeface="+mj-lt"/>
                <a:ea typeface="+mj-ea"/>
                <a:cs typeface="+mj-cs"/>
              </a:rPr>
            </a:br>
            <a:r>
              <a:rPr lang="en-US" sz="1300" kern="1200" dirty="0">
                <a:effectLst/>
                <a:latin typeface="+mj-lt"/>
                <a:ea typeface="+mj-ea"/>
                <a:cs typeface="+mj-cs"/>
              </a:rPr>
              <a:t>The Travel Business Purpose must be number </a:t>
            </a:r>
            <a:r>
              <a:rPr lang="en-US" sz="1300" u="sng" kern="1200" dirty="0">
                <a:solidFill>
                  <a:schemeClr val="accent1"/>
                </a:solidFill>
                <a:effectLst/>
                <a:latin typeface="+mj-lt"/>
                <a:ea typeface="+mj-ea"/>
                <a:cs typeface="+mj-cs"/>
              </a:rPr>
              <a:t>14. Mileage Only - No Request</a:t>
            </a:r>
            <a:r>
              <a:rPr lang="en-US" sz="1300" kern="1200" dirty="0">
                <a:solidFill>
                  <a:schemeClr val="accent1"/>
                </a:solidFill>
                <a:effectLst/>
                <a:latin typeface="+mj-lt"/>
                <a:ea typeface="+mj-ea"/>
                <a:cs typeface="+mj-cs"/>
              </a:rPr>
              <a:t> </a:t>
            </a:r>
            <a:br>
              <a:rPr lang="en-US" sz="1300" kern="1200" dirty="0">
                <a:effectLst/>
                <a:latin typeface="+mj-lt"/>
                <a:ea typeface="+mj-ea"/>
                <a:cs typeface="+mj-cs"/>
              </a:rPr>
            </a:br>
            <a:br>
              <a:rPr lang="en-US" sz="1300" kern="1200" dirty="0">
                <a:effectLst/>
                <a:latin typeface="+mj-lt"/>
                <a:ea typeface="+mj-ea"/>
                <a:cs typeface="+mj-cs"/>
              </a:rPr>
            </a:br>
            <a:r>
              <a:rPr lang="en-US" sz="1300" kern="1200" dirty="0">
                <a:effectLst/>
                <a:latin typeface="+mj-lt"/>
                <a:ea typeface="+mj-ea"/>
                <a:cs typeface="+mj-cs"/>
              </a:rPr>
              <a:t>The Event Name/Benefit to the University, can be the same as the Report/Trip Name</a:t>
            </a:r>
            <a:br>
              <a:rPr lang="en-US" sz="1300" kern="1200" dirty="0">
                <a:effectLst/>
                <a:latin typeface="+mj-lt"/>
                <a:ea typeface="+mj-ea"/>
                <a:cs typeface="+mj-cs"/>
              </a:rPr>
            </a:br>
            <a:br>
              <a:rPr lang="en-US" sz="1300" kern="1200" dirty="0">
                <a:effectLst/>
                <a:latin typeface="+mj-lt"/>
                <a:ea typeface="+mj-ea"/>
                <a:cs typeface="+mj-cs"/>
              </a:rPr>
            </a:br>
            <a:r>
              <a:rPr lang="en-US" sz="1300" kern="1200" dirty="0">
                <a:effectLst/>
                <a:latin typeface="+mj-lt"/>
                <a:ea typeface="+mj-ea"/>
                <a:cs typeface="+mj-cs"/>
              </a:rPr>
              <a:t>If you are not aware of the chart field string information and the approver, reach out to your department. Once all the information has been filled into the Report Header, click on </a:t>
            </a:r>
            <a:r>
              <a:rPr lang="en-US" sz="1300" kern="1200" dirty="0">
                <a:solidFill>
                  <a:schemeClr val="accent1"/>
                </a:solidFill>
                <a:effectLst/>
                <a:latin typeface="+mj-lt"/>
                <a:ea typeface="+mj-ea"/>
                <a:cs typeface="+mj-cs"/>
              </a:rPr>
              <a:t>Create Report</a:t>
            </a:r>
            <a:br>
              <a:rPr lang="en-US" sz="1800" kern="1200" dirty="0">
                <a:effectLst/>
                <a:latin typeface="+mj-lt"/>
                <a:ea typeface="+mj-ea"/>
                <a:cs typeface="+mj-cs"/>
              </a:rPr>
            </a:br>
            <a:endParaRPr lang="en-US" sz="1800" kern="1200" dirty="0">
              <a:latin typeface="+mj-lt"/>
              <a:ea typeface="+mj-ea"/>
              <a:cs typeface="+mj-cs"/>
            </a:endParaRPr>
          </a:p>
        </p:txBody>
      </p:sp>
      <p:pic>
        <p:nvPicPr>
          <p:cNvPr id="4" name="Content Placeholder 3" descr="Graphical user interface, application&#10;&#10;Description automatically generated">
            <a:extLst>
              <a:ext uri="{FF2B5EF4-FFF2-40B4-BE49-F238E27FC236}">
                <a16:creationId xmlns:a16="http://schemas.microsoft.com/office/drawing/2014/main" id="{C4D71E1A-B74F-42C1-9DC7-2A55732E90E3}"/>
              </a:ext>
            </a:extLst>
          </p:cNvPr>
          <p:cNvPicPr>
            <a:picLocks noChangeAspect="1"/>
          </p:cNvPicPr>
          <p:nvPr/>
        </p:nvPicPr>
        <p:blipFill>
          <a:blip r:embed="rId3"/>
          <a:stretch>
            <a:fillRect/>
          </a:stretch>
        </p:blipFill>
        <p:spPr>
          <a:xfrm>
            <a:off x="152400" y="1981200"/>
            <a:ext cx="8668327" cy="4038600"/>
          </a:xfrm>
          <a:prstGeom prst="rect">
            <a:avLst/>
          </a:prstGeom>
          <a:ln>
            <a:solidFill>
              <a:srgbClr val="C00000"/>
            </a:solidFill>
          </a:ln>
        </p:spPr>
      </p:pic>
    </p:spTree>
    <p:extLst>
      <p:ext uri="{BB962C8B-B14F-4D97-AF65-F5344CB8AC3E}">
        <p14:creationId xmlns:p14="http://schemas.microsoft.com/office/powerpoint/2010/main" val="377417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F505-BEF5-4406-BBDF-E1D7479214C2}"/>
              </a:ext>
            </a:extLst>
          </p:cNvPr>
          <p:cNvSpPr>
            <a:spLocks noGrp="1"/>
          </p:cNvSpPr>
          <p:nvPr>
            <p:ph type="title"/>
          </p:nvPr>
        </p:nvSpPr>
        <p:spPr>
          <a:xfrm>
            <a:off x="216916" y="76201"/>
            <a:ext cx="2821178" cy="2743199"/>
          </a:xfrm>
          <a:ln>
            <a:solidFill>
              <a:srgbClr val="C00000"/>
            </a:solidFill>
          </a:ln>
        </p:spPr>
        <p:txBody>
          <a:bodyPr anchor="ctr">
            <a:normAutofit fontScale="90000"/>
          </a:bodyPr>
          <a:lstStyle/>
          <a:p>
            <a:pPr marL="0" marR="0" algn="l">
              <a:lnSpc>
                <a:spcPct val="90000"/>
              </a:lnSpc>
              <a:spcBef>
                <a:spcPts val="1200"/>
              </a:spcBef>
              <a:spcAft>
                <a:spcPts val="0"/>
              </a:spcAft>
            </a:pPr>
            <a:br>
              <a:rPr lang="en-US" sz="22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br>
            <a:br>
              <a:rPr lang="en-US" sz="27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a:t>
            </a:r>
            <a:br>
              <a:rPr lang="en-US" sz="2200" b="1" kern="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2200" b="1" kern="0" dirty="0">
                <a:effectLst/>
                <a:latin typeface="Calibri Light" panose="020F0302020204030204" pitchFamily="34" charset="0"/>
                <a:ea typeface="Times New Roman" panose="02020603050405020304" pitchFamily="18" charset="0"/>
                <a:cs typeface="Times New Roman" panose="02020603050405020304" pitchFamily="18" charset="0"/>
              </a:rPr>
            </a:br>
            <a:r>
              <a:rPr lang="en-US" sz="1600" b="0" dirty="0">
                <a:effectLst/>
                <a:latin typeface="Calibri" panose="020F0502020204030204" pitchFamily="34" charset="0"/>
                <a:ea typeface="Calibri" panose="020F0502020204030204" pitchFamily="34" charset="0"/>
                <a:cs typeface="Times New Roman" panose="02020603050405020304" pitchFamily="18" charset="0"/>
              </a:rPr>
              <a:t>Once the report is created, click on </a:t>
            </a:r>
            <a:r>
              <a:rPr lang="en-US" sz="1600" b="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Add Expense</a:t>
            </a:r>
            <a:r>
              <a:rPr lang="en-US"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to start adding the expenses</a:t>
            </a:r>
            <a:br>
              <a:rPr lang="en-US" sz="1600" b="0" dirty="0">
                <a:effectLst/>
                <a:latin typeface="Calibri" panose="020F0502020204030204" pitchFamily="34" charset="0"/>
                <a:ea typeface="Calibri" panose="020F0502020204030204" pitchFamily="34" charset="0"/>
                <a:cs typeface="Times New Roman" panose="02020603050405020304" pitchFamily="18" charset="0"/>
              </a:rPr>
            </a:br>
            <a:br>
              <a:rPr lang="en-US" sz="1600" b="0" dirty="0">
                <a:effectLst/>
                <a:latin typeface="Calibri" panose="020F0502020204030204" pitchFamily="34" charset="0"/>
                <a:ea typeface="Calibri" panose="020F0502020204030204" pitchFamily="34" charset="0"/>
                <a:cs typeface="Times New Roman" panose="02020603050405020304" pitchFamily="18" charset="0"/>
              </a:rPr>
            </a:br>
            <a:r>
              <a:rPr lang="en-US" sz="1600" b="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600" b="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Create New Expense</a:t>
            </a:r>
            <a:r>
              <a:rPr lang="en-US"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tab and scroll down to add the Personal Car Mileage expense type. You can also search for an expense type, on the yellow highlighted box</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2D11CC7E-541B-4218-9895-6CBBE75CFA9F}"/>
              </a:ext>
            </a:extLst>
          </p:cNvPr>
          <p:cNvPicPr>
            <a:picLocks noChangeAspect="1"/>
          </p:cNvPicPr>
          <p:nvPr/>
        </p:nvPicPr>
        <p:blipFill>
          <a:blip r:embed="rId2"/>
          <a:stretch>
            <a:fillRect/>
          </a:stretch>
        </p:blipFill>
        <p:spPr>
          <a:xfrm>
            <a:off x="3490722" y="76201"/>
            <a:ext cx="5500878" cy="3047999"/>
          </a:xfrm>
          <a:prstGeom prst="rect">
            <a:avLst/>
          </a:prstGeom>
        </p:spPr>
      </p:pic>
      <p:pic>
        <p:nvPicPr>
          <p:cNvPr id="9" name="Content Placeholder 8" descr="Graphical user interface, text, application&#10;&#10;Description automatically generated">
            <a:extLst>
              <a:ext uri="{FF2B5EF4-FFF2-40B4-BE49-F238E27FC236}">
                <a16:creationId xmlns:a16="http://schemas.microsoft.com/office/drawing/2014/main" id="{565739C6-1C72-4FBB-A2F4-ED2FB0A5B746}"/>
              </a:ext>
            </a:extLst>
          </p:cNvPr>
          <p:cNvPicPr>
            <a:picLocks noGrp="1" noChangeAspect="1"/>
          </p:cNvPicPr>
          <p:nvPr>
            <p:ph idx="1"/>
          </p:nvPr>
        </p:nvPicPr>
        <p:blipFill>
          <a:blip r:embed="rId3"/>
          <a:stretch>
            <a:fillRect/>
          </a:stretch>
        </p:blipFill>
        <p:spPr>
          <a:xfrm>
            <a:off x="3490722" y="3124201"/>
            <a:ext cx="5500878" cy="2895600"/>
          </a:xfrm>
          <a:prstGeom prst="rect">
            <a:avLst/>
          </a:prstGeom>
        </p:spPr>
      </p:pic>
    </p:spTree>
    <p:extLst>
      <p:ext uri="{BB962C8B-B14F-4D97-AF65-F5344CB8AC3E}">
        <p14:creationId xmlns:p14="http://schemas.microsoft.com/office/powerpoint/2010/main" val="321216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002D-14D3-48AD-89A9-EC510E332964}"/>
              </a:ext>
            </a:extLst>
          </p:cNvPr>
          <p:cNvSpPr>
            <a:spLocks noGrp="1"/>
          </p:cNvSpPr>
          <p:nvPr>
            <p:ph type="title"/>
          </p:nvPr>
        </p:nvSpPr>
        <p:spPr>
          <a:xfrm>
            <a:off x="369455" y="325369"/>
            <a:ext cx="3341456" cy="1956841"/>
          </a:xfrm>
          <a:ln>
            <a:solidFill>
              <a:srgbClr val="C00000"/>
            </a:solidFill>
          </a:ln>
        </p:spPr>
        <p:txBody>
          <a:bodyPr anchor="b">
            <a:normAutofit fontScale="90000"/>
          </a:bodyPr>
          <a:lstStyle/>
          <a:p>
            <a:pPr algn="l">
              <a:lnSpc>
                <a:spcPct val="90000"/>
              </a:lnSpc>
            </a:pPr>
            <a:r>
              <a:rPr lang="en-US" sz="22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Adding the Mileage correctly</a:t>
            </a:r>
            <a:br>
              <a:rPr lang="en-US" sz="1200" b="1" kern="0" dirty="0">
                <a:ln>
                  <a:noFill/>
                </a:ln>
                <a:latin typeface="Calibri Light" panose="020F0302020204030204" pitchFamily="34" charset="0"/>
                <a:ea typeface="Times New Roman" panose="02020603050405020304" pitchFamily="18" charset="0"/>
                <a:cs typeface="Times New Roman" panose="02020603050405020304" pitchFamily="18" charset="0"/>
              </a:rPr>
            </a:br>
            <a:br>
              <a:rPr lang="en-US" sz="1200" b="1" kern="0" dirty="0">
                <a:ln>
                  <a:noFill/>
                </a:ln>
                <a:latin typeface="Calibri Light" panose="020F0302020204030204" pitchFamily="34" charset="0"/>
                <a:ea typeface="Times New Roman" panose="02020603050405020304" pitchFamily="18" charset="0"/>
                <a:cs typeface="Times New Roman" panose="02020603050405020304" pitchFamily="18" charset="0"/>
              </a:rPr>
            </a:br>
            <a:r>
              <a:rPr lang="en-US" sz="1200" b="0" dirty="0">
                <a:effectLst/>
                <a:latin typeface="Calibri" panose="020F0502020204030204" pitchFamily="34" charset="0"/>
                <a:ea typeface="Calibri" panose="020F0502020204030204" pitchFamily="34" charset="0"/>
                <a:cs typeface="Times New Roman" panose="02020603050405020304" pitchFamily="18" charset="0"/>
              </a:rPr>
              <a:t>After clicking on Personal Car Mileage, a mileage calculator pops up.  Please enter the beginning address and then add the locations visited.  The system saves the most used destinations.  Remember commute mileage is not reimbursable so use the address, home, or headquarters, closest to your destination.  There is also a deduct commute button at the bottom on the left.</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sp>
        <p:nvSpPr>
          <p:cNvPr id="8" name="Content Placeholder 7">
            <a:extLst>
              <a:ext uri="{FF2B5EF4-FFF2-40B4-BE49-F238E27FC236}">
                <a16:creationId xmlns:a16="http://schemas.microsoft.com/office/drawing/2014/main" id="{DE960D13-F067-4352-A318-9723EF86A8C4}"/>
              </a:ext>
            </a:extLst>
          </p:cNvPr>
          <p:cNvSpPr>
            <a:spLocks noGrp="1"/>
          </p:cNvSpPr>
          <p:nvPr>
            <p:ph idx="1"/>
          </p:nvPr>
        </p:nvSpPr>
        <p:spPr>
          <a:xfrm>
            <a:off x="480060" y="2872899"/>
            <a:ext cx="2992813" cy="1956840"/>
          </a:xfrm>
        </p:spPr>
        <p:txBody>
          <a:bodyPr>
            <a:normAutofit/>
          </a:bodyPr>
          <a:lstStyle/>
          <a:p>
            <a:endParaRPr lang="en-US" sz="1900" dirty="0"/>
          </a:p>
        </p:txBody>
      </p:sp>
      <p:pic>
        <p:nvPicPr>
          <p:cNvPr id="10" name="Content Placeholder 5" descr="Map&#10;&#10;Description automatically generated">
            <a:extLst>
              <a:ext uri="{FF2B5EF4-FFF2-40B4-BE49-F238E27FC236}">
                <a16:creationId xmlns:a16="http://schemas.microsoft.com/office/drawing/2014/main" id="{76B975BE-DDB0-43A6-8177-3EEA8BE740ED}"/>
              </a:ext>
            </a:extLst>
          </p:cNvPr>
          <p:cNvPicPr>
            <a:picLocks noChangeAspect="1"/>
          </p:cNvPicPr>
          <p:nvPr/>
        </p:nvPicPr>
        <p:blipFill rotWithShape="1">
          <a:blip r:embed="rId2">
            <a:extLst>
              <a:ext uri="{28A0092B-C50C-407E-A947-70E740481C1C}">
                <a14:useLocalDpi xmlns:a14="http://schemas.microsoft.com/office/drawing/2010/main" val="0"/>
              </a:ext>
            </a:extLst>
          </a:blip>
          <a:srcRect b="-12349"/>
          <a:stretch/>
        </p:blipFill>
        <p:spPr>
          <a:xfrm>
            <a:off x="3810000" y="152400"/>
            <a:ext cx="5200073" cy="5694430"/>
          </a:xfrm>
          <a:prstGeom prst="rect">
            <a:avLst/>
          </a:prstGeom>
          <a:ln>
            <a:solidFill>
              <a:srgbClr val="C00000"/>
            </a:solidFill>
          </a:ln>
        </p:spPr>
      </p:pic>
      <p:sp>
        <p:nvSpPr>
          <p:cNvPr id="12" name="TextBox 2">
            <a:extLst>
              <a:ext uri="{FF2B5EF4-FFF2-40B4-BE49-F238E27FC236}">
                <a16:creationId xmlns:a16="http://schemas.microsoft.com/office/drawing/2014/main" id="{F831EA64-7607-4D77-837A-2617740D32AE}"/>
              </a:ext>
            </a:extLst>
          </p:cNvPr>
          <p:cNvSpPr txBox="1"/>
          <p:nvPr/>
        </p:nvSpPr>
        <p:spPr>
          <a:xfrm>
            <a:off x="369455" y="2743200"/>
            <a:ext cx="3288145" cy="2133600"/>
          </a:xfrm>
          <a:prstGeom prst="rect">
            <a:avLst/>
          </a:prstGeom>
          <a:solidFill>
            <a:schemeClr val="bg1"/>
          </a:solidFill>
          <a:ln>
            <a:solidFill>
              <a:srgbClr val="C00000"/>
            </a:solidFill>
          </a:ln>
        </p:spPr>
        <p:txBody>
          <a:bodyPr wrap="square" rtlCol="0">
            <a:noAutofit/>
          </a:bodyPr>
          <a:lstStyle/>
          <a:p>
            <a:pPr marL="0" marR="0" algn="l">
              <a:lnSpc>
                <a:spcPct val="107000"/>
              </a:lnSpc>
              <a:spcBef>
                <a:spcPts val="0"/>
              </a:spcBef>
              <a:spcAft>
                <a:spcPts val="800"/>
              </a:spcAft>
            </a:pP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you choose to click the deduct commute box below, a box will appear that will require your home and headquarters address.  There is another deduct R/T commute mileage box that also needs to be checked.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Donut 8">
            <a:extLst>
              <a:ext uri="{FF2B5EF4-FFF2-40B4-BE49-F238E27FC236}">
                <a16:creationId xmlns:a16="http://schemas.microsoft.com/office/drawing/2014/main" id="{B59B1F47-CC03-4B71-A6BE-67F326C2B68A}"/>
              </a:ext>
            </a:extLst>
          </p:cNvPr>
          <p:cNvSpPr/>
          <p:nvPr/>
        </p:nvSpPr>
        <p:spPr>
          <a:xfrm>
            <a:off x="3810000" y="4601139"/>
            <a:ext cx="1019810" cy="457200"/>
          </a:xfrm>
          <a:prstGeom prst="donut">
            <a:avLst>
              <a:gd name="adj" fmla="val 8000"/>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245852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5432B6-4EC7-4279-A081-BAD2E916831A}"/>
              </a:ext>
            </a:extLst>
          </p:cNvPr>
          <p:cNvSpPr txBox="1"/>
          <p:nvPr/>
        </p:nvSpPr>
        <p:spPr>
          <a:xfrm>
            <a:off x="286327" y="434109"/>
            <a:ext cx="2829491" cy="1928091"/>
          </a:xfrm>
          <a:prstGeom prst="rect">
            <a:avLst/>
          </a:prstGeom>
          <a:ln>
            <a:solidFill>
              <a:srgbClr val="C00000"/>
            </a:solidFill>
          </a:ln>
        </p:spPr>
        <p:txBody>
          <a:bodyPr vert="horz" lIns="91440" tIns="45720" rIns="91440" bIns="45720" rtlCol="0">
            <a:normAutofit/>
          </a:bodyPr>
          <a:lstStyle/>
          <a:p>
            <a:pPr marR="0" defTabSz="914400">
              <a:lnSpc>
                <a:spcPct val="90000"/>
              </a:lnSpc>
              <a:spcBef>
                <a:spcPts val="0"/>
              </a:spcBef>
              <a:spcAft>
                <a:spcPts val="800"/>
              </a:spcAft>
            </a:pPr>
            <a:endParaRPr lang="en-US" sz="1700" dirty="0">
              <a:effectLst/>
            </a:endParaRPr>
          </a:p>
        </p:txBody>
      </p:sp>
      <p:pic>
        <p:nvPicPr>
          <p:cNvPr id="6" name="Content Placeholder 3" descr="Graphical user interface, application, map&#10;&#10;Description automatically generated">
            <a:extLst>
              <a:ext uri="{FF2B5EF4-FFF2-40B4-BE49-F238E27FC236}">
                <a16:creationId xmlns:a16="http://schemas.microsoft.com/office/drawing/2014/main" id="{EEDA90F4-9C84-4D2E-85F3-CF5BE08F9A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479292" y="119057"/>
            <a:ext cx="5664708" cy="5900743"/>
          </a:xfrm>
          <a:prstGeom prst="rect">
            <a:avLst/>
          </a:prstGeom>
          <a:ln>
            <a:solidFill>
              <a:srgbClr val="C00000"/>
            </a:solidFill>
          </a:ln>
          <a:effectLst/>
        </p:spPr>
      </p:pic>
      <p:sp>
        <p:nvSpPr>
          <p:cNvPr id="14" name="Donut 4">
            <a:extLst>
              <a:ext uri="{FF2B5EF4-FFF2-40B4-BE49-F238E27FC236}">
                <a16:creationId xmlns:a16="http://schemas.microsoft.com/office/drawing/2014/main" id="{2DC7BFE8-A4D0-411F-9711-4CDBC5E3C32D}"/>
              </a:ext>
            </a:extLst>
          </p:cNvPr>
          <p:cNvSpPr/>
          <p:nvPr/>
        </p:nvSpPr>
        <p:spPr>
          <a:xfrm>
            <a:off x="5198124" y="1750291"/>
            <a:ext cx="960582" cy="387928"/>
          </a:xfrm>
          <a:prstGeom prst="donut">
            <a:avLst>
              <a:gd name="adj" fmla="val 6725"/>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Right Arrow 5">
            <a:extLst>
              <a:ext uri="{FF2B5EF4-FFF2-40B4-BE49-F238E27FC236}">
                <a16:creationId xmlns:a16="http://schemas.microsoft.com/office/drawing/2014/main" id="{B348351B-CF81-4EB1-9B49-013AE853FBAF}"/>
              </a:ext>
            </a:extLst>
          </p:cNvPr>
          <p:cNvSpPr/>
          <p:nvPr/>
        </p:nvSpPr>
        <p:spPr>
          <a:xfrm flipV="1">
            <a:off x="5209309" y="5690207"/>
            <a:ext cx="2105893" cy="329593"/>
          </a:xfrm>
          <a:prstGeom prst="right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9" name="TextBox 8">
            <a:extLst>
              <a:ext uri="{FF2B5EF4-FFF2-40B4-BE49-F238E27FC236}">
                <a16:creationId xmlns:a16="http://schemas.microsoft.com/office/drawing/2014/main" id="{017547CA-0E31-4631-AD89-F5644D6CD541}"/>
              </a:ext>
            </a:extLst>
          </p:cNvPr>
          <p:cNvSpPr txBox="1"/>
          <p:nvPr/>
        </p:nvSpPr>
        <p:spPr>
          <a:xfrm>
            <a:off x="381000" y="609600"/>
            <a:ext cx="2667000" cy="1588127"/>
          </a:xfrm>
          <a:prstGeom prst="rect">
            <a:avLst/>
          </a:prstGeom>
          <a:noFill/>
        </p:spPr>
        <p:txBody>
          <a:bodyPr wrap="square">
            <a:spAutoFit/>
          </a:bodyPr>
          <a:lstStyle/>
          <a:p>
            <a:pPr marR="0" algn="l" defTabSz="914400">
              <a:lnSpc>
                <a:spcPct val="90000"/>
              </a:lnSpc>
              <a:spcBef>
                <a:spcPts val="0"/>
              </a:spcBef>
              <a:spcAft>
                <a:spcPts val="800"/>
              </a:spcAft>
            </a:pPr>
            <a:r>
              <a:rPr lang="en-US" sz="1200" dirty="0">
                <a:solidFill>
                  <a:schemeClr val="tx1"/>
                </a:solidFill>
                <a:effectLst/>
              </a:rPr>
              <a:t>Enter each destination and click on calculate route to bring up the address and the next box.  After entering the destination(s) for a single trip day, click calculate route again, (then click make round trip if necessary) and navigate to the bottom and click on “</a:t>
            </a:r>
            <a:r>
              <a:rPr lang="en-US" sz="1200" dirty="0">
                <a:solidFill>
                  <a:schemeClr val="accent1"/>
                </a:solidFill>
                <a:effectLst/>
              </a:rPr>
              <a:t>Add Mileage to Expense</a:t>
            </a:r>
            <a:r>
              <a:rPr lang="en-US" sz="1200" dirty="0">
                <a:effectLst/>
              </a:rPr>
              <a:t>”.  </a:t>
            </a:r>
          </a:p>
        </p:txBody>
      </p:sp>
    </p:spTree>
    <p:extLst>
      <p:ext uri="{BB962C8B-B14F-4D97-AF65-F5344CB8AC3E}">
        <p14:creationId xmlns:p14="http://schemas.microsoft.com/office/powerpoint/2010/main" val="8276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4A2E6-C8B1-4DA4-9A60-E193C24C9E57}"/>
              </a:ext>
            </a:extLst>
          </p:cNvPr>
          <p:cNvSpPr>
            <a:spLocks noGrp="1"/>
          </p:cNvSpPr>
          <p:nvPr>
            <p:ph idx="1"/>
          </p:nvPr>
        </p:nvSpPr>
        <p:spPr>
          <a:xfrm>
            <a:off x="296918" y="173863"/>
            <a:ext cx="3055881" cy="2095754"/>
          </a:xfrm>
          <a:ln>
            <a:solidFill>
              <a:srgbClr val="C00000"/>
            </a:solidFill>
          </a:ln>
        </p:spPr>
        <p:txBody>
          <a:bodyPr anchor="t">
            <a:normAutofit fontScale="92500" lnSpcReduction="10000"/>
          </a:bodyPr>
          <a:lstStyle/>
          <a:p>
            <a:pPr marL="0" marR="0" indent="0">
              <a:spcBef>
                <a:spcPts val="0"/>
              </a:spcBef>
              <a:spcAft>
                <a:spcPts val="800"/>
              </a:spcAft>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Enter the date of travel on the Transaction Date box. Be sure to click on the save expense button on the bottom of the page to save each entry.  Comments specific to the trip may be added in the comment box for the approver to see.</a:t>
            </a:r>
          </a:p>
        </p:txBody>
      </p:sp>
      <p:pic>
        <p:nvPicPr>
          <p:cNvPr id="4" name="Picture 3" descr="Graphical user interface, text, application, email&#10;&#10;Description automatically generated">
            <a:extLst>
              <a:ext uri="{FF2B5EF4-FFF2-40B4-BE49-F238E27FC236}">
                <a16:creationId xmlns:a16="http://schemas.microsoft.com/office/drawing/2014/main" id="{F96B3E89-5368-423C-AFB3-9EAEDE9ED153}"/>
              </a:ext>
            </a:extLst>
          </p:cNvPr>
          <p:cNvPicPr>
            <a:picLocks noChangeAspect="1"/>
          </p:cNvPicPr>
          <p:nvPr/>
        </p:nvPicPr>
        <p:blipFill rotWithShape="1">
          <a:blip r:embed="rId3">
            <a:extLst>
              <a:ext uri="{28A0092B-C50C-407E-A947-70E740481C1C}">
                <a14:useLocalDpi xmlns:a14="http://schemas.microsoft.com/office/drawing/2010/main" val="0"/>
              </a:ext>
            </a:extLst>
          </a:blip>
          <a:srcRect r="23600" b="2"/>
          <a:stretch/>
        </p:blipFill>
        <p:spPr bwMode="auto">
          <a:xfrm>
            <a:off x="3537527" y="129310"/>
            <a:ext cx="5495637" cy="5890490"/>
          </a:xfrm>
          <a:prstGeom prst="rect">
            <a:avLst/>
          </a:prstGeom>
          <a:noFill/>
        </p:spPr>
      </p:pic>
    </p:spTree>
    <p:extLst>
      <p:ext uri="{BB962C8B-B14F-4D97-AF65-F5344CB8AC3E}">
        <p14:creationId xmlns:p14="http://schemas.microsoft.com/office/powerpoint/2010/main" val="3781839329"/>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5547</TotalTime>
  <Words>611</Words>
  <Application>Microsoft Office PowerPoint</Application>
  <PresentationFormat>On-screen Show (4:3)</PresentationFormat>
  <Paragraphs>26</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Symbol</vt:lpstr>
      <vt:lpstr>Webdings</vt:lpstr>
      <vt:lpstr>Blank Presentation</vt:lpstr>
      <vt:lpstr>Create a Mileage only expense report </vt:lpstr>
      <vt:lpstr> On the single sign on page, type in your mycoyote ID and password, hit  enter and then either choose My Employment or, Administrative Systems and click  on the Travel and Corporate card Icon  as shown below:  </vt:lpstr>
      <vt:lpstr>PowerPoint Presentation</vt:lpstr>
      <vt:lpstr>PowerPoint Presentation</vt:lpstr>
      <vt:lpstr>                                    Report Header   The Travel Business Purpose must be number 14. Mileage Only - No Request   The Event Name/Benefit to the University, can be the same as the Report/Trip Name  If you are not aware of the chart field string information and the approver, reach out to your department. Once all the information has been filled into the Report Header, click on Create Report </vt:lpstr>
      <vt:lpstr>  Adding Expenses  Once the report is created, click on Add Expense to start adding the expenses  Click Create New Expense tab and scroll down to add the Personal Car Mileage expense type. You can also search for an expense type, on the yellow highlighted box </vt:lpstr>
      <vt:lpstr>Adding the Mileage correctly  After clicking on Personal Car Mileage, a mileage calculator pops up.  Please enter the beginning address and then add the locations visited.  The system saves the most used destinations.  Remember commute mileage is not reimbursable so use the address, home, or headquarters, closest to your destination.  There is also a deduct commute button at the bottom on the left. </vt:lpstr>
      <vt:lpstr>PowerPoint Presentation</vt:lpstr>
      <vt:lpstr>PowerPoint Presentation</vt:lpstr>
      <vt:lpstr>PowerPoint Presentation</vt:lpstr>
      <vt:lpstr>When all expenses have been entered and all the red alerts are cleared, you are now ready to submit the report! </vt:lpstr>
      <vt:lpstr> Expense Report Workflow Steps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400</cp:revision>
  <cp:lastPrinted>2018-01-23T22:52:57Z</cp:lastPrinted>
  <dcterms:created xsi:type="dcterms:W3CDTF">2014-01-06T17:52:42Z</dcterms:created>
  <dcterms:modified xsi:type="dcterms:W3CDTF">2022-09-26T19:46:14Z</dcterms:modified>
</cp:coreProperties>
</file>