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76" r:id="rId3"/>
    <p:sldId id="258" r:id="rId4"/>
    <p:sldId id="259" r:id="rId5"/>
    <p:sldId id="260" r:id="rId6"/>
    <p:sldId id="261" r:id="rId7"/>
    <p:sldId id="263" r:id="rId8"/>
    <p:sldId id="262" r:id="rId9"/>
    <p:sldId id="279" r:id="rId10"/>
    <p:sldId id="277" r:id="rId11"/>
    <p:sldId id="278" r:id="rId12"/>
    <p:sldId id="264" r:id="rId13"/>
    <p:sldId id="271" r:id="rId14"/>
    <p:sldId id="280" r:id="rId15"/>
    <p:sldId id="272" r:id="rId16"/>
    <p:sldId id="273" r:id="rId17"/>
    <p:sldId id="274" r:id="rId18"/>
    <p:sldId id="275" r:id="rId19"/>
    <p:sldId id="265" r:id="rId20"/>
    <p:sldId id="266" r:id="rId21"/>
    <p:sldId id="267" r:id="rId22"/>
    <p:sldId id="257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FEADF7"/>
    <a:srgbClr val="FFF3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624" autoAdjust="0"/>
  </p:normalViewPr>
  <p:slideViewPr>
    <p:cSldViewPr snapToGrid="0" snapToObjects="1">
      <p:cViewPr>
        <p:scale>
          <a:sx n="66" d="100"/>
          <a:sy n="66" d="100"/>
        </p:scale>
        <p:origin x="-344" y="-1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84AE2C-E626-114D-96BE-89BCB635AE25}" type="datetimeFigureOut">
              <a:rPr lang="en-US" smtClean="0"/>
              <a:t>9/4/13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6CAE35-6645-A740-8636-C5ED24796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3041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7D3F30-AF4B-074E-84F5-03153A7972C8}" type="datetimeFigureOut">
              <a:rPr lang="en-US" smtClean="0"/>
              <a:t>9/4/13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3F8CF-1ED1-D84B-B63A-8D3548F8E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0530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ABCC7-F1EF-A84A-AC60-44368C4A1738}" type="datetime1">
              <a:rPr lang="en-US" smtClean="0"/>
              <a:t>9/4/13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Revised 8/28/13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3DEA-9BF4-A141-A1FD-169C5391A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962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45F41-124D-D74A-94A3-B46B81E5DCC9}" type="datetime1">
              <a:rPr lang="en-US" smtClean="0"/>
              <a:t>9/4/13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Revised 8/28/13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3DEA-9BF4-A141-A1FD-169C5391A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018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73791-10EC-ED4B-B686-65D235EEFED8}" type="datetime1">
              <a:rPr lang="en-US" smtClean="0"/>
              <a:t>9/4/13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Revised 8/28/13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3DEA-9BF4-A141-A1FD-169C5391A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671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E1FD2-C392-B845-A951-EDDC42B69441}" type="datetime1">
              <a:rPr lang="en-US" smtClean="0"/>
              <a:t>9/4/13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Revised 8/28/13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3DEA-9BF4-A141-A1FD-169C5391A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608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857E-F90B-E541-A041-A7B3F83D966E}" type="datetime1">
              <a:rPr lang="en-US" smtClean="0"/>
              <a:t>9/4/13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Revised 8/28/13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3DEA-9BF4-A141-A1FD-169C5391A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631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A2F04-F58F-C64D-AF94-A48D6C35A113}" type="datetime1">
              <a:rPr lang="en-US" smtClean="0"/>
              <a:t>9/4/13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Revised 8/28/13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3DEA-9BF4-A141-A1FD-169C5391A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72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71091-2096-4448-8C3A-D4F0562D2EF9}" type="datetime1">
              <a:rPr lang="en-US" smtClean="0"/>
              <a:t>9/4/13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Revised 8/28/13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3DEA-9BF4-A141-A1FD-169C5391A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100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F40B1-F88D-284D-B9B3-F78868948EFB}" type="datetime1">
              <a:rPr lang="en-US" smtClean="0"/>
              <a:t>9/4/13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Revised 8/28/13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3DEA-9BF4-A141-A1FD-169C5391A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079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D4AA-2861-2945-8D58-DDFB7804E1E7}" type="datetime1">
              <a:rPr lang="en-US" smtClean="0"/>
              <a:t>9/4/13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Revised 8/28/13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3DEA-9BF4-A141-A1FD-169C5391A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38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EE2F4-C6A9-5548-BB72-F31A5A768B1F}" type="datetime1">
              <a:rPr lang="en-US" smtClean="0"/>
              <a:t>9/4/13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Revised 8/28/13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3DEA-9BF4-A141-A1FD-169C5391A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701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E5E98-8997-0346-9AF1-499DC9D428D7}" type="datetime1">
              <a:rPr lang="en-US" smtClean="0"/>
              <a:t>9/4/13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Revised 8/28/13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3DEA-9BF4-A141-A1FD-169C5391A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186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A9874-819F-4E41-89EC-519775A7E924}" type="datetime1">
              <a:rPr lang="en-US" smtClean="0"/>
              <a:t>9/4/13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A.Street Revised 8/28/13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13DEA-9BF4-A141-A1FD-169C5391A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367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orestandards.org" TargetMode="External"/><Relationship Id="rId3" Type="http://schemas.openxmlformats.org/officeDocument/2006/relationships/hyperlink" Target="http://wwwscoe.net/castandards/index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restandards.org" TargetMode="External"/><Relationship Id="rId4" Type="http://schemas.openxmlformats.org/officeDocument/2006/relationships/hyperlink" Target="http://www.smarterbalanced.org/sample-items-and-performance-tasks/" TargetMode="External"/><Relationship Id="rId5" Type="http://schemas.openxmlformats.org/officeDocument/2006/relationships/hyperlink" Target="http://wwwscoe.net/castandards/index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de.ca.gov/ta/tg/sa/smarterbalanced.asp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readingandwritingproject.com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71287"/>
            <a:ext cx="7772400" cy="2929164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/>
              <a:t>COMMON CORE STANDARDS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800" b="1" dirty="0" smtClean="0"/>
              <a:t>with </a:t>
            </a:r>
            <a:r>
              <a:rPr lang="en-US" sz="4900" b="1" dirty="0" smtClean="0"/>
              <a:t>RIGOR-RELVANCE</a:t>
            </a:r>
            <a:br>
              <a:rPr lang="en-US" sz="4900" b="1" dirty="0" smtClean="0"/>
            </a:br>
            <a:r>
              <a:rPr lang="en-US" b="1" dirty="0" smtClean="0"/>
              <a:t> </a:t>
            </a:r>
            <a:r>
              <a:rPr lang="en-US" b="1" dirty="0"/>
              <a:t/>
            </a:r>
            <a:br>
              <a:rPr lang="en-US" b="1" dirty="0"/>
            </a:br>
            <a:r>
              <a:rPr lang="en-US" sz="4000" b="1" i="1" dirty="0" smtClean="0"/>
              <a:t>Overview and Exemplars</a:t>
            </a:r>
            <a:endParaRPr lang="en-US" sz="40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7999" y="3886199"/>
            <a:ext cx="8200571" cy="2227943"/>
          </a:xfrm>
          <a:solidFill>
            <a:srgbClr val="FFFF00"/>
          </a:solidFill>
          <a:ln w="57150" cmpd="sng"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chemeClr val="tx2"/>
                </a:solidFill>
                <a:hlinkClick r:id="rId2"/>
              </a:rPr>
              <a:t>http://www.corestandards.org</a:t>
            </a:r>
            <a:endParaRPr lang="en-US" b="1" dirty="0">
              <a:solidFill>
                <a:schemeClr val="tx2"/>
              </a:solidFill>
            </a:endParaRPr>
          </a:p>
          <a:p>
            <a:r>
              <a:rPr lang="en-US" b="1" dirty="0" smtClean="0">
                <a:solidFill>
                  <a:schemeClr val="tx2"/>
                </a:solidFill>
                <a:hlinkClick r:id="rId3"/>
              </a:rPr>
              <a:t>http://wwwscoe.net/castandards/index.html</a:t>
            </a:r>
            <a:endParaRPr lang="en-US" b="1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smtClean="0">
                <a:solidFill>
                  <a:schemeClr val="tx2"/>
                </a:solidFill>
              </a:rPr>
              <a:t>Li Center Mini </a:t>
            </a:r>
            <a:r>
              <a:rPr lang="en-US" dirty="0" smtClean="0">
                <a:solidFill>
                  <a:schemeClr val="tx2"/>
                </a:solidFill>
              </a:rPr>
              <a:t>Lesson    FALL 2013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Revised 8/28/13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3DEA-9BF4-A141-A1FD-169C5391AEE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231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Anchor Standards READING K-12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7150" cmpd="sng"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>
              <a:buClr>
                <a:srgbClr val="FF0000"/>
              </a:buClr>
              <a:buFont typeface="Wingdings" charset="2"/>
              <a:buChar char=""/>
            </a:pPr>
            <a:r>
              <a:rPr lang="en-US" dirty="0" smtClean="0"/>
              <a:t>Same skill set as you move across the grade levels, but the specific expectations for these skills grow as you go up the grades.</a:t>
            </a:r>
          </a:p>
          <a:p>
            <a:pPr>
              <a:buClr>
                <a:srgbClr val="FF0000"/>
              </a:buClr>
              <a:buFont typeface="Wingdings" charset="2"/>
              <a:buChar char=""/>
            </a:pPr>
            <a:endParaRPr lang="en-US" dirty="0"/>
          </a:p>
          <a:p>
            <a:pPr>
              <a:buClr>
                <a:srgbClr val="FF0000"/>
              </a:buClr>
              <a:buFont typeface="Wingdings" charset="2"/>
              <a:buChar char=""/>
            </a:pPr>
            <a:r>
              <a:rPr lang="en-US" dirty="0" smtClean="0"/>
              <a:t>Skill progressions are the same for reading fiction and informational texts</a:t>
            </a:r>
          </a:p>
          <a:p>
            <a:pPr marL="857250" lvl="1" indent="-457200">
              <a:buClr>
                <a:srgbClr val="FF0000"/>
              </a:buClr>
              <a:buFont typeface="Wingdings" charset="2"/>
              <a:buChar char="ü"/>
            </a:pPr>
            <a:r>
              <a:rPr lang="en-US" dirty="0" smtClean="0"/>
              <a:t>	Key ideas and details</a:t>
            </a:r>
          </a:p>
          <a:p>
            <a:pPr marL="857250" lvl="1" indent="-457200">
              <a:buClr>
                <a:srgbClr val="FF0000"/>
              </a:buClr>
              <a:buFont typeface="Wingdings" charset="2"/>
              <a:buChar char="ü"/>
            </a:pPr>
            <a:r>
              <a:rPr lang="en-US" dirty="0" smtClean="0"/>
              <a:t>	Craft and structure</a:t>
            </a:r>
          </a:p>
          <a:p>
            <a:pPr marL="857250" lvl="1" indent="-457200">
              <a:buClr>
                <a:srgbClr val="FF0000"/>
              </a:buClr>
              <a:buFont typeface="Wingdings" charset="2"/>
              <a:buChar char="ü"/>
            </a:pPr>
            <a:r>
              <a:rPr lang="en-US" dirty="0" smtClean="0"/>
              <a:t>	Integrate knowledge and ideas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Revised 8/28/13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3DEA-9BF4-A141-A1FD-169C5391AEE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122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Anchor Standards WRITING K-12 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7150" cmpd="sng"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>
              <a:buClr>
                <a:srgbClr val="FF0000"/>
              </a:buClr>
              <a:buFont typeface="Wingdings" charset="2"/>
              <a:buChar char=""/>
            </a:pPr>
            <a:r>
              <a:rPr lang="en-US" dirty="0" smtClean="0"/>
              <a:t>Three Types of Writing</a:t>
            </a:r>
          </a:p>
          <a:p>
            <a:pPr lvl="1">
              <a:buClr>
                <a:srgbClr val="FF0000"/>
              </a:buClr>
              <a:buFont typeface="Wingdings" charset="2"/>
              <a:buChar char="ü"/>
            </a:pPr>
            <a:r>
              <a:rPr lang="en-US" dirty="0" smtClean="0"/>
              <a:t>Narrative</a:t>
            </a:r>
          </a:p>
          <a:p>
            <a:pPr lvl="1">
              <a:buClr>
                <a:srgbClr val="FF0000"/>
              </a:buClr>
              <a:buFont typeface="Wingdings" charset="2"/>
              <a:buChar char="ü"/>
            </a:pPr>
            <a:r>
              <a:rPr lang="en-US" dirty="0" smtClean="0"/>
              <a:t>Persuasive-Opinion-Argument</a:t>
            </a:r>
          </a:p>
          <a:p>
            <a:pPr lvl="1">
              <a:buClr>
                <a:srgbClr val="FF0000"/>
              </a:buClr>
              <a:buFont typeface="Wingdings" charset="2"/>
              <a:buChar char="ü"/>
            </a:pPr>
            <a:r>
              <a:rPr lang="en-US" dirty="0" smtClean="0"/>
              <a:t>Informational-Functional/Procedural</a:t>
            </a:r>
          </a:p>
          <a:p>
            <a:pPr lvl="1">
              <a:buClr>
                <a:srgbClr val="FF0000"/>
              </a:buClr>
              <a:buFont typeface="Wingdings" charset="2"/>
              <a:buChar char="ü"/>
            </a:pPr>
            <a:endParaRPr lang="en-US" dirty="0"/>
          </a:p>
          <a:p>
            <a:pPr lvl="1">
              <a:buClr>
                <a:srgbClr val="FF0000"/>
              </a:buClr>
              <a:buFont typeface="Wingdings" charset="2"/>
              <a:buChar char=""/>
            </a:pPr>
            <a:r>
              <a:rPr lang="en-US" sz="3200" dirty="0" smtClean="0"/>
              <a:t>Writing Process</a:t>
            </a:r>
          </a:p>
          <a:p>
            <a:pPr lvl="1">
              <a:buClr>
                <a:srgbClr val="FF0000"/>
              </a:buClr>
              <a:buFont typeface="Wingdings" charset="2"/>
              <a:buChar char=""/>
            </a:pPr>
            <a:r>
              <a:rPr lang="en-US" sz="3200" dirty="0" smtClean="0"/>
              <a:t>Writing Quality</a:t>
            </a:r>
          </a:p>
          <a:p>
            <a:pPr lvl="1">
              <a:buClr>
                <a:srgbClr val="FF0000"/>
              </a:buClr>
              <a:buFont typeface="Wingdings" charset="2"/>
              <a:buChar char=""/>
            </a:pPr>
            <a:r>
              <a:rPr lang="en-US" sz="3200" dirty="0" smtClean="0"/>
              <a:t>Writing Across </a:t>
            </a:r>
            <a:r>
              <a:rPr lang="en-US" sz="3200" i="1" u="sng" dirty="0" smtClean="0"/>
              <a:t>ALL</a:t>
            </a:r>
            <a:r>
              <a:rPr lang="en-US" sz="3200" dirty="0" smtClean="0"/>
              <a:t> Disciplines and for Real Purposes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Revised 8/28/13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3DEA-9BF4-A141-A1FD-169C5391AEE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090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 w="57150" cmpd="thickThin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/>
              <a:t>Exemplars   CC Standards:   Grade 5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charset="2"/>
              <a:buChar char="u"/>
            </a:pPr>
            <a:r>
              <a:rPr lang="en-US" i="1" dirty="0" smtClean="0"/>
              <a:t>Reading:  Informational Text #3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Explain the relationships or interactions between two or more individuals, events, ideas, or concepts in a historical, scientific, or technical text</a:t>
            </a:r>
          </a:p>
          <a:p>
            <a:pPr>
              <a:buFont typeface="Wingdings" charset="2"/>
              <a:buChar char="u"/>
            </a:pPr>
            <a:r>
              <a:rPr lang="en-US" i="1" dirty="0" smtClean="0"/>
              <a:t>Reading: Informational Text #6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Analyze multiple accounts of the same event or topic, noting important similarities and differences in the point of view they represent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Revised 8/28/13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3DEA-9BF4-A141-A1FD-169C5391AEE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51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2195"/>
            <a:ext cx="8229600" cy="744562"/>
          </a:xfrm>
          <a:solidFill>
            <a:srgbClr val="FFFF00"/>
          </a:solidFill>
          <a:ln w="57150" cmpd="sng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Reading:  Specific CC  Grade 5 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48952"/>
            <a:ext cx="8229600" cy="5522008"/>
          </a:xfrm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sz="5100" dirty="0"/>
              <a:t>T</a:t>
            </a:r>
            <a:r>
              <a:rPr lang="en-US" sz="5100" dirty="0" smtClean="0"/>
              <a:t>he </a:t>
            </a:r>
            <a:r>
              <a:rPr lang="en-US" sz="5100" dirty="0"/>
              <a:t>emphasis in fifth grade is on </a:t>
            </a:r>
            <a:r>
              <a:rPr lang="en-US" sz="5100" b="1" dirty="0"/>
              <a:t>students’ comprehension </a:t>
            </a:r>
            <a:r>
              <a:rPr lang="en-US" sz="5100" b="1" dirty="0" smtClean="0"/>
              <a:t>of </a:t>
            </a:r>
            <a:r>
              <a:rPr lang="en-US" sz="5100" b="1" dirty="0"/>
              <a:t>complex narrative and informational texts</a:t>
            </a:r>
            <a:r>
              <a:rPr lang="en-US" sz="5100" b="1" dirty="0" smtClean="0"/>
              <a:t>.</a:t>
            </a:r>
          </a:p>
          <a:p>
            <a:pPr marL="0" indent="0">
              <a:buNone/>
            </a:pPr>
            <a:endParaRPr lang="en-US" sz="5100" b="1" dirty="0" smtClean="0"/>
          </a:p>
          <a:p>
            <a:pPr>
              <a:buFont typeface="Wingdings" charset="2"/>
              <a:buChar char="u"/>
            </a:pPr>
            <a:r>
              <a:rPr lang="en-US" sz="5100" b="1" dirty="0" smtClean="0"/>
              <a:t> </a:t>
            </a:r>
            <a:r>
              <a:rPr lang="en-US" sz="5100" b="1" dirty="0">
                <a:solidFill>
                  <a:srgbClr val="FF0000"/>
                </a:solidFill>
              </a:rPr>
              <a:t>Students read </a:t>
            </a:r>
            <a:r>
              <a:rPr lang="en-US" sz="5100" b="1" u="sng" dirty="0">
                <a:solidFill>
                  <a:srgbClr val="FF0000"/>
                </a:solidFill>
              </a:rPr>
              <a:t>two or more texts </a:t>
            </a:r>
            <a:r>
              <a:rPr lang="en-US" sz="5100" b="1" dirty="0">
                <a:solidFill>
                  <a:srgbClr val="FF0000"/>
                </a:solidFill>
              </a:rPr>
              <a:t>on a </a:t>
            </a:r>
            <a:r>
              <a:rPr lang="en-US" sz="5100" b="1" dirty="0" smtClean="0">
                <a:solidFill>
                  <a:srgbClr val="FF0000"/>
                </a:solidFill>
              </a:rPr>
              <a:t>topic </a:t>
            </a:r>
            <a:r>
              <a:rPr lang="en-US" sz="5100" b="1" dirty="0">
                <a:solidFill>
                  <a:srgbClr val="FF0000"/>
                </a:solidFill>
              </a:rPr>
              <a:t>and use a variety of comprehension strategies to </a:t>
            </a:r>
            <a:r>
              <a:rPr lang="en-US" sz="5100" b="1" u="sng" dirty="0">
                <a:solidFill>
                  <a:srgbClr val="FF0000"/>
                </a:solidFill>
              </a:rPr>
              <a:t>compare, contrast, and integrate </a:t>
            </a:r>
            <a:r>
              <a:rPr lang="en-US" sz="5100" b="1" u="sng" dirty="0" smtClean="0">
                <a:solidFill>
                  <a:srgbClr val="FF0000"/>
                </a:solidFill>
              </a:rPr>
              <a:t>information </a:t>
            </a:r>
            <a:r>
              <a:rPr lang="en-US" sz="5100" b="1" u="sng" dirty="0">
                <a:solidFill>
                  <a:srgbClr val="FF0000"/>
                </a:solidFill>
              </a:rPr>
              <a:t>from the texts. </a:t>
            </a:r>
            <a:endParaRPr lang="en-US" sz="5100" b="1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5100" dirty="0" smtClean="0"/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Revised 8/28/13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5D942-5FD8-D442-8A99-6E04FBCB7B3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366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18476"/>
          </a:xfrm>
          <a:solidFill>
            <a:srgbClr val="FFFF00"/>
          </a:solidFill>
          <a:ln w="57150" cmpd="sng">
            <a:solidFill>
              <a:srgbClr val="FF0000"/>
            </a:solidFill>
          </a:ln>
        </p:spPr>
        <p:txBody>
          <a:bodyPr/>
          <a:lstStyle/>
          <a:p>
            <a:r>
              <a:rPr lang="en-US" dirty="0" smtClean="0"/>
              <a:t>Grade 5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u"/>
            </a:pPr>
            <a:r>
              <a:rPr lang="en-US" b="1" dirty="0" smtClean="0"/>
              <a:t>Students learn academic language and domain-specific vocabulary through their reading--- and use it in their writing and speaking. </a:t>
            </a:r>
          </a:p>
          <a:p>
            <a:pPr marL="0" indent="0">
              <a:buNone/>
            </a:pPr>
            <a:endParaRPr lang="en-US" b="1" u="sng" dirty="0">
              <a:solidFill>
                <a:srgbClr val="FF0000"/>
              </a:solidFill>
            </a:endParaRPr>
          </a:p>
          <a:p>
            <a:pPr>
              <a:buFont typeface="Wingdings" charset="2"/>
              <a:buChar char="u"/>
            </a:pPr>
            <a:r>
              <a:rPr lang="en-US" b="1" dirty="0" err="1" smtClean="0">
                <a:solidFill>
                  <a:srgbClr val="0000FF"/>
                </a:solidFill>
              </a:rPr>
              <a:t>Stdents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>
                <a:solidFill>
                  <a:srgbClr val="0000FF"/>
                </a:solidFill>
              </a:rPr>
              <a:t>analyze how structure, point of view, visual elements, and figurative language contribute to the meaning or tone of texts. </a:t>
            </a:r>
          </a:p>
          <a:p>
            <a:pPr>
              <a:buFont typeface="Wingdings" charset="2"/>
              <a:buChar char="u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Revised 8/28/13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3DEA-9BF4-A141-A1FD-169C5391AEE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870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7902"/>
            <a:ext cx="8229600" cy="6008448"/>
          </a:xfrm>
          <a:ln>
            <a:solidFill>
              <a:srgbClr val="FF0000"/>
            </a:solidFill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Grade 5    Reading Informational Text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 </a:t>
            </a:r>
            <a:r>
              <a:rPr lang="en-US" b="1" dirty="0"/>
              <a:t>Key Ideas and </a:t>
            </a:r>
            <a:r>
              <a:rPr lang="en-US" b="1" dirty="0" smtClean="0"/>
              <a:t> Details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b="1" dirty="0" smtClean="0">
                <a:solidFill>
                  <a:srgbClr val="FF6600"/>
                </a:solidFill>
              </a:rPr>
              <a:t>Quote </a:t>
            </a:r>
            <a:r>
              <a:rPr lang="en-US" b="1" dirty="0">
                <a:solidFill>
                  <a:srgbClr val="FF6600"/>
                </a:solidFill>
              </a:rPr>
              <a:t>accurately from a text when explaining what the text says explicitly and when drawing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6600"/>
                </a:solidFill>
              </a:rPr>
              <a:t> </a:t>
            </a:r>
            <a:r>
              <a:rPr lang="en-US" b="1" dirty="0" smtClean="0">
                <a:solidFill>
                  <a:srgbClr val="FF6600"/>
                </a:solidFill>
              </a:rPr>
              <a:t>     inferences </a:t>
            </a:r>
            <a:r>
              <a:rPr lang="en-US" b="1" dirty="0">
                <a:solidFill>
                  <a:srgbClr val="FF6600"/>
                </a:solidFill>
              </a:rPr>
              <a:t>from the text. </a:t>
            </a:r>
            <a:endParaRPr lang="en-US" b="1" dirty="0" smtClean="0">
              <a:solidFill>
                <a:srgbClr val="FF660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FF6600"/>
              </a:solidFill>
            </a:endParaRPr>
          </a:p>
          <a:p>
            <a:pPr marL="0" indent="0">
              <a:buNone/>
            </a:pPr>
            <a:r>
              <a:rPr lang="en-US" b="1" dirty="0"/>
              <a:t>2</a:t>
            </a:r>
            <a:r>
              <a:rPr lang="en-US" b="1" dirty="0" smtClean="0"/>
              <a:t>.  </a:t>
            </a:r>
            <a:r>
              <a:rPr lang="en-US" b="1" dirty="0"/>
              <a:t>Determine two or more main ideas of a text and </a:t>
            </a:r>
            <a:r>
              <a:rPr lang="en-US" b="1" dirty="0" smtClean="0"/>
              <a:t>         	explain </a:t>
            </a:r>
            <a:r>
              <a:rPr lang="en-US" b="1" dirty="0"/>
              <a:t>how they are supported by key details; </a:t>
            </a:r>
          </a:p>
          <a:p>
            <a:pPr marL="0" indent="0">
              <a:buNone/>
            </a:pPr>
            <a:r>
              <a:rPr lang="en-US" b="1" dirty="0" smtClean="0"/>
              <a:t>	summarize </a:t>
            </a:r>
            <a:r>
              <a:rPr lang="en-US" b="1" dirty="0"/>
              <a:t>the text. </a:t>
            </a: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514350" indent="-514350">
              <a:buAutoNum type="arabicPeriod" startAt="3"/>
            </a:pPr>
            <a:r>
              <a:rPr lang="en-US" b="1" dirty="0" smtClean="0">
                <a:solidFill>
                  <a:srgbClr val="0000FF"/>
                </a:solidFill>
              </a:rPr>
              <a:t>Explain </a:t>
            </a:r>
            <a:r>
              <a:rPr lang="en-US" b="1" dirty="0">
                <a:solidFill>
                  <a:srgbClr val="0000FF"/>
                </a:solidFill>
              </a:rPr>
              <a:t>the relationships or interactions between </a:t>
            </a:r>
            <a:r>
              <a:rPr lang="en-US" b="1" dirty="0" smtClean="0">
                <a:solidFill>
                  <a:srgbClr val="0000FF"/>
                </a:solidFill>
              </a:rPr>
              <a:t>two </a:t>
            </a:r>
            <a:r>
              <a:rPr lang="en-US" b="1" dirty="0">
                <a:solidFill>
                  <a:srgbClr val="0000FF"/>
                </a:solidFill>
              </a:rPr>
              <a:t>or </a:t>
            </a:r>
            <a:r>
              <a:rPr lang="en-US" b="1" dirty="0" smtClean="0">
                <a:solidFill>
                  <a:srgbClr val="0000FF"/>
                </a:solidFill>
              </a:rPr>
              <a:t>more </a:t>
            </a:r>
            <a:r>
              <a:rPr lang="en-US" b="1" dirty="0">
                <a:solidFill>
                  <a:srgbClr val="0000FF"/>
                </a:solidFill>
              </a:rPr>
              <a:t>individuals, events, ideas, or </a:t>
            </a:r>
            <a:r>
              <a:rPr lang="en-US" b="1" dirty="0" smtClean="0">
                <a:solidFill>
                  <a:srgbClr val="0000FF"/>
                </a:solidFill>
              </a:rPr>
              <a:t>concepts </a:t>
            </a:r>
            <a:r>
              <a:rPr lang="en-US" b="1" dirty="0">
                <a:solidFill>
                  <a:srgbClr val="0000FF"/>
                </a:solidFill>
              </a:rPr>
              <a:t>in a historical, scientific, or technical text </a:t>
            </a:r>
            <a:r>
              <a:rPr lang="en-US" b="1" dirty="0" smtClean="0">
                <a:solidFill>
                  <a:srgbClr val="0000FF"/>
                </a:solidFill>
              </a:rPr>
              <a:t>	based </a:t>
            </a:r>
            <a:r>
              <a:rPr lang="en-US" b="1" dirty="0">
                <a:solidFill>
                  <a:srgbClr val="0000FF"/>
                </a:solidFill>
              </a:rPr>
              <a:t>on specific information in the text.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Revised 8/28/13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5D942-5FD8-D442-8A99-6E04FBCB7B3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926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1394"/>
            <a:ext cx="8229600" cy="700764"/>
          </a:xfrm>
          <a:solidFill>
            <a:srgbClr val="FFFF00"/>
          </a:solidFill>
          <a:ln w="57150" cmpd="sng">
            <a:solidFill>
              <a:srgbClr val="0000FF"/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Grade 5   Writing  Demonstrates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7349"/>
            <a:ext cx="8229600" cy="5547716"/>
          </a:xfrm>
        </p:spPr>
        <p:txBody>
          <a:bodyPr>
            <a:normAutofit fontScale="47500" lnSpcReduction="20000"/>
          </a:bodyPr>
          <a:lstStyle/>
          <a:p>
            <a:pPr>
              <a:buFont typeface="Wingdings" charset="2"/>
              <a:buChar char="u"/>
            </a:pPr>
            <a:r>
              <a:rPr lang="en-US" sz="5100" dirty="0"/>
              <a:t> </a:t>
            </a:r>
            <a:r>
              <a:rPr lang="en-US" sz="5100" dirty="0" smtClean="0"/>
              <a:t>  </a:t>
            </a:r>
            <a:r>
              <a:rPr lang="en-US" sz="5100" dirty="0"/>
              <a:t>A</a:t>
            </a:r>
            <a:r>
              <a:rPr lang="en-US" sz="5100" dirty="0" smtClean="0"/>
              <a:t>n </a:t>
            </a:r>
            <a:r>
              <a:rPr lang="en-US" sz="5100" dirty="0"/>
              <a:t>awareness of </a:t>
            </a:r>
            <a:r>
              <a:rPr lang="en-US" sz="5100" dirty="0" smtClean="0"/>
              <a:t> </a:t>
            </a:r>
            <a:r>
              <a:rPr lang="en-US" sz="5100" dirty="0"/>
              <a:t>audience </a:t>
            </a:r>
            <a:r>
              <a:rPr lang="en-US" sz="5100" dirty="0" smtClean="0"/>
              <a:t>and </a:t>
            </a:r>
            <a:r>
              <a:rPr lang="en-US" sz="5100" dirty="0"/>
              <a:t>purpose. </a:t>
            </a:r>
            <a:endParaRPr lang="en-US" sz="5100" dirty="0" smtClean="0"/>
          </a:p>
          <a:p>
            <a:pPr>
              <a:buFont typeface="Wingdings" charset="2"/>
              <a:buChar char="u"/>
            </a:pPr>
            <a:endParaRPr lang="en-US" sz="5100" dirty="0" smtClean="0"/>
          </a:p>
          <a:p>
            <a:pPr>
              <a:buFont typeface="Wingdings" charset="2"/>
              <a:buChar char="u"/>
            </a:pPr>
            <a:r>
              <a:rPr lang="en-US" sz="5100" dirty="0" smtClean="0"/>
              <a:t>   </a:t>
            </a:r>
            <a:r>
              <a:rPr lang="en-US" sz="5100" dirty="0"/>
              <a:t>A</a:t>
            </a:r>
            <a:r>
              <a:rPr lang="en-US" sz="5100" dirty="0" smtClean="0"/>
              <a:t> </a:t>
            </a:r>
            <a:r>
              <a:rPr lang="en-US" sz="5100" dirty="0"/>
              <a:t>command of the </a:t>
            </a:r>
            <a:r>
              <a:rPr lang="en-US" sz="5100" dirty="0" smtClean="0"/>
              <a:t>conventions </a:t>
            </a:r>
            <a:r>
              <a:rPr lang="en-US" sz="5100" dirty="0"/>
              <a:t>of the </a:t>
            </a:r>
            <a:r>
              <a:rPr lang="en-US" sz="5100" dirty="0" smtClean="0"/>
              <a:t>English language </a:t>
            </a:r>
          </a:p>
          <a:p>
            <a:pPr marL="0" indent="0">
              <a:buNone/>
            </a:pPr>
            <a:endParaRPr lang="en-US" sz="5100" dirty="0" smtClean="0"/>
          </a:p>
          <a:p>
            <a:pPr>
              <a:buFont typeface="Wingdings" charset="2"/>
              <a:buChar char="u"/>
            </a:pPr>
            <a:r>
              <a:rPr lang="en-US" sz="5100" dirty="0" smtClean="0"/>
              <a:t>  </a:t>
            </a:r>
            <a:r>
              <a:rPr lang="en-US" sz="5100" b="1" dirty="0" smtClean="0">
                <a:solidFill>
                  <a:srgbClr val="FF0000"/>
                </a:solidFill>
              </a:rPr>
              <a:t>Understanding </a:t>
            </a:r>
            <a:r>
              <a:rPr lang="en-US" sz="5100" b="1" dirty="0">
                <a:solidFill>
                  <a:srgbClr val="FF0000"/>
                </a:solidFill>
              </a:rPr>
              <a:t>of the </a:t>
            </a:r>
            <a:r>
              <a:rPr lang="en-US" sz="5100" b="1" dirty="0" smtClean="0">
                <a:solidFill>
                  <a:srgbClr val="FF0000"/>
                </a:solidFill>
              </a:rPr>
              <a:t>structures and organization </a:t>
            </a:r>
            <a:r>
              <a:rPr lang="en-US" sz="5100" b="1" dirty="0">
                <a:solidFill>
                  <a:srgbClr val="FF0000"/>
                </a:solidFill>
              </a:rPr>
              <a:t>of </a:t>
            </a:r>
            <a:r>
              <a:rPr lang="en-US" sz="5100" b="1" dirty="0" smtClean="0">
                <a:solidFill>
                  <a:srgbClr val="FF0000"/>
                </a:solidFill>
              </a:rPr>
              <a:t>text</a:t>
            </a:r>
          </a:p>
          <a:p>
            <a:pPr>
              <a:buFont typeface="Wingdings" charset="2"/>
              <a:buChar char="u"/>
            </a:pPr>
            <a:endParaRPr lang="en-US" sz="5100" dirty="0"/>
          </a:p>
          <a:p>
            <a:pPr>
              <a:buFont typeface="Wingdings" charset="2"/>
              <a:buChar char="u"/>
            </a:pPr>
            <a:r>
              <a:rPr lang="en-US" sz="5100" dirty="0" smtClean="0"/>
              <a:t>Experience with the stages of the writing process (e.g., prewriting, drafting, revising, editing)</a:t>
            </a:r>
          </a:p>
          <a:p>
            <a:pPr>
              <a:buFont typeface="Wingdings" charset="2"/>
              <a:buChar char="u"/>
            </a:pPr>
            <a:endParaRPr lang="en-US" sz="5100" dirty="0" smtClean="0"/>
          </a:p>
          <a:p>
            <a:pPr>
              <a:buFont typeface="Wingdings" charset="2"/>
              <a:buChar char="u"/>
            </a:pPr>
            <a:r>
              <a:rPr lang="en-US" sz="5100" dirty="0" smtClean="0"/>
              <a:t> </a:t>
            </a:r>
            <a:r>
              <a:rPr lang="en-US" sz="5100" b="1" dirty="0" smtClean="0">
                <a:solidFill>
                  <a:srgbClr val="FF0000"/>
                </a:solidFill>
              </a:rPr>
              <a:t>Use of </a:t>
            </a:r>
            <a:r>
              <a:rPr lang="en-US" sz="5100" b="1" dirty="0">
                <a:solidFill>
                  <a:srgbClr val="FF0000"/>
                </a:solidFill>
              </a:rPr>
              <a:t>resources to gather information to support their main idea and use </a:t>
            </a:r>
            <a:r>
              <a:rPr lang="en-US" sz="5100" b="1" dirty="0" smtClean="0">
                <a:solidFill>
                  <a:srgbClr val="FF0000"/>
                </a:solidFill>
              </a:rPr>
              <a:t>technology </a:t>
            </a:r>
            <a:r>
              <a:rPr lang="en-US" sz="5100" b="1" dirty="0">
                <a:solidFill>
                  <a:srgbClr val="FF0000"/>
                </a:solidFill>
              </a:rPr>
              <a:t>to create documents. </a:t>
            </a:r>
            <a:endParaRPr lang="en-US" sz="5100" b="1" dirty="0" smtClean="0">
              <a:solidFill>
                <a:srgbClr val="FF0000"/>
              </a:solidFill>
            </a:endParaRPr>
          </a:p>
          <a:p>
            <a:pPr>
              <a:buFont typeface="Wingdings" charset="2"/>
              <a:buChar char="u"/>
            </a:pPr>
            <a:endParaRPr lang="en-US" sz="5100" b="1" dirty="0" smtClean="0">
              <a:solidFill>
                <a:srgbClr val="FF0000"/>
              </a:solidFill>
            </a:endParaRPr>
          </a:p>
          <a:p>
            <a:pPr>
              <a:buFont typeface="Wingdings" charset="2"/>
              <a:buChar char="u"/>
            </a:pPr>
            <a:r>
              <a:rPr lang="en-US" sz="5100" dirty="0" smtClean="0"/>
              <a:t> Use of </a:t>
            </a:r>
            <a:r>
              <a:rPr lang="en-US" sz="5100" b="1" dirty="0">
                <a:solidFill>
                  <a:srgbClr val="0000FF"/>
                </a:solidFill>
              </a:rPr>
              <a:t>transitional </a:t>
            </a:r>
            <a:r>
              <a:rPr lang="en-US" sz="5100" b="1" dirty="0" smtClean="0">
                <a:solidFill>
                  <a:srgbClr val="0000FF"/>
                </a:solidFill>
              </a:rPr>
              <a:t>words </a:t>
            </a:r>
            <a:r>
              <a:rPr lang="en-US" sz="5100" b="1" dirty="0">
                <a:solidFill>
                  <a:srgbClr val="0000FF"/>
                </a:solidFill>
              </a:rPr>
              <a:t>or phrases to link paragraphs and ideas, making clear </a:t>
            </a:r>
            <a:r>
              <a:rPr lang="en-US" sz="5100" dirty="0"/>
              <a:t>their line </a:t>
            </a:r>
            <a:r>
              <a:rPr lang="en-US" sz="5100" dirty="0" smtClean="0"/>
              <a:t>of </a:t>
            </a:r>
            <a:r>
              <a:rPr lang="en-US" sz="5100" dirty="0"/>
              <a:t>thought. 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Revised 8/28/13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5D942-5FD8-D442-8A99-6E04FBCB7B3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229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8657"/>
            <a:ext cx="8229600" cy="6164213"/>
          </a:xfrm>
          <a:ln>
            <a:solidFill>
              <a:srgbClr val="FF0000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100" b="1" dirty="0" smtClean="0"/>
              <a:t>Grade 5    Writing Informational Texts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algn="ctr">
              <a:buFont typeface="Wingdings" charset="2"/>
              <a:buChar char="u"/>
            </a:pPr>
            <a:r>
              <a:rPr lang="en-US" sz="4000" b="1" i="1" dirty="0" smtClean="0"/>
              <a:t> </a:t>
            </a:r>
            <a:r>
              <a:rPr lang="en-US" sz="4000" b="1" i="1" dirty="0"/>
              <a:t>Write opinion pieces on topics or texts, supporting a point </a:t>
            </a:r>
            <a:r>
              <a:rPr lang="en-US" sz="4000" b="1" i="1" dirty="0" smtClean="0"/>
              <a:t> of </a:t>
            </a:r>
            <a:r>
              <a:rPr lang="en-US" sz="4000" b="1" i="1" dirty="0"/>
              <a:t>view with reasons and information. </a:t>
            </a:r>
            <a:endParaRPr lang="en-US" sz="4000" b="1" i="1" dirty="0" smtClean="0"/>
          </a:p>
          <a:p>
            <a:pPr algn="ctr">
              <a:buFont typeface="Wingdings" charset="2"/>
              <a:buChar char="u"/>
            </a:pPr>
            <a:endParaRPr lang="en-US" b="1" dirty="0">
              <a:solidFill>
                <a:srgbClr val="FF0000"/>
              </a:solidFill>
            </a:endParaRPr>
          </a:p>
          <a:p>
            <a:r>
              <a:rPr lang="en-US" sz="3400" b="1" dirty="0" smtClean="0">
                <a:solidFill>
                  <a:srgbClr val="0000FF"/>
                </a:solidFill>
              </a:rPr>
              <a:t>Introduce </a:t>
            </a:r>
            <a:r>
              <a:rPr lang="en-US" sz="3400" b="1" dirty="0">
                <a:solidFill>
                  <a:srgbClr val="0000FF"/>
                </a:solidFill>
              </a:rPr>
              <a:t>a topic or text clearly, state an opinion, and create an organizational structure </a:t>
            </a:r>
            <a:r>
              <a:rPr lang="en-US" sz="3400" b="1" dirty="0" smtClean="0">
                <a:solidFill>
                  <a:srgbClr val="0000FF"/>
                </a:solidFill>
              </a:rPr>
              <a:t>in </a:t>
            </a:r>
            <a:r>
              <a:rPr lang="en-US" sz="3400" b="1" dirty="0">
                <a:solidFill>
                  <a:srgbClr val="0000FF"/>
                </a:solidFill>
              </a:rPr>
              <a:t>which ideas are logically grouped to support the writer’s purpose. </a:t>
            </a:r>
            <a:endParaRPr lang="en-US" sz="3400" b="1" dirty="0" smtClean="0">
              <a:solidFill>
                <a:srgbClr val="0000FF"/>
              </a:solidFill>
            </a:endParaRPr>
          </a:p>
          <a:p>
            <a:endParaRPr lang="en-US" sz="3400" b="1" dirty="0"/>
          </a:p>
          <a:p>
            <a:r>
              <a:rPr lang="en-US" sz="3400" b="1" dirty="0" smtClean="0">
                <a:solidFill>
                  <a:srgbClr val="008000"/>
                </a:solidFill>
              </a:rPr>
              <a:t>Provide </a:t>
            </a:r>
            <a:r>
              <a:rPr lang="en-US" sz="3400" b="1" dirty="0">
                <a:solidFill>
                  <a:srgbClr val="008000"/>
                </a:solidFill>
              </a:rPr>
              <a:t>logically ordered reasons that are supported by </a:t>
            </a:r>
          </a:p>
          <a:p>
            <a:pPr marL="0" indent="0">
              <a:buNone/>
            </a:pPr>
            <a:r>
              <a:rPr lang="en-US" sz="3400" b="1" dirty="0">
                <a:solidFill>
                  <a:srgbClr val="008000"/>
                </a:solidFill>
              </a:rPr>
              <a:t> </a:t>
            </a:r>
            <a:r>
              <a:rPr lang="en-US" sz="3400" b="1" dirty="0" smtClean="0">
                <a:solidFill>
                  <a:srgbClr val="008000"/>
                </a:solidFill>
              </a:rPr>
              <a:t>   facts </a:t>
            </a:r>
            <a:r>
              <a:rPr lang="en-US" sz="3400" b="1" dirty="0">
                <a:solidFill>
                  <a:srgbClr val="008000"/>
                </a:solidFill>
              </a:rPr>
              <a:t>and details. </a:t>
            </a:r>
            <a:endParaRPr lang="en-US" sz="3400" b="1" dirty="0" smtClean="0">
              <a:solidFill>
                <a:srgbClr val="008000"/>
              </a:solidFill>
            </a:endParaRPr>
          </a:p>
          <a:p>
            <a:endParaRPr lang="en-US" sz="3400" b="1" dirty="0"/>
          </a:p>
          <a:p>
            <a:r>
              <a:rPr lang="en-US" sz="3400" b="1" dirty="0" smtClean="0">
                <a:solidFill>
                  <a:srgbClr val="FF6600"/>
                </a:solidFill>
              </a:rPr>
              <a:t>Link </a:t>
            </a:r>
            <a:r>
              <a:rPr lang="en-US" sz="3400" b="1" dirty="0">
                <a:solidFill>
                  <a:srgbClr val="FF6600"/>
                </a:solidFill>
              </a:rPr>
              <a:t>opinion and reasons using words, phrases, and clauses (e.g., consequently, </a:t>
            </a:r>
            <a:r>
              <a:rPr lang="en-US" sz="3400" b="1" dirty="0" smtClean="0">
                <a:solidFill>
                  <a:srgbClr val="FF6600"/>
                </a:solidFill>
              </a:rPr>
              <a:t>specifically</a:t>
            </a:r>
            <a:r>
              <a:rPr lang="en-US" sz="3400" b="1" dirty="0">
                <a:solidFill>
                  <a:srgbClr val="FF6600"/>
                </a:solidFill>
              </a:rPr>
              <a:t>). </a:t>
            </a:r>
            <a:endParaRPr lang="en-US" sz="3400" b="1" dirty="0" smtClean="0">
              <a:solidFill>
                <a:srgbClr val="FF6600"/>
              </a:solidFill>
            </a:endParaRPr>
          </a:p>
          <a:p>
            <a:endParaRPr lang="en-US" sz="3400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3400" b="1" dirty="0" smtClean="0">
                <a:solidFill>
                  <a:schemeClr val="accent4">
                    <a:lumMod val="75000"/>
                  </a:schemeClr>
                </a:solidFill>
              </a:rPr>
              <a:t>Provide </a:t>
            </a:r>
            <a:r>
              <a:rPr lang="en-US" sz="3400" b="1" dirty="0">
                <a:solidFill>
                  <a:schemeClr val="accent4">
                    <a:lumMod val="75000"/>
                  </a:schemeClr>
                </a:solidFill>
              </a:rPr>
              <a:t>a concluding statement or section related to the opinion presented. </a:t>
            </a:r>
            <a:r>
              <a:rPr lang="en-US" sz="3400" b="1" dirty="0" smtClean="0">
                <a:solidFill>
                  <a:schemeClr val="accent4">
                    <a:lumMod val="75000"/>
                  </a:schemeClr>
                </a:solidFill>
              </a:rPr>
              <a:t>  </a:t>
            </a:r>
            <a:endParaRPr lang="en-US" sz="3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Revised 8/28/13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5D942-5FD8-D442-8A99-6E04FBCB7B3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493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3245"/>
            <a:ext cx="8229600" cy="922501"/>
          </a:xfrm>
          <a:solidFill>
            <a:srgbClr val="FFFF00"/>
          </a:solidFill>
          <a:ln w="57150" cmpd="sng">
            <a:solidFill>
              <a:srgbClr val="0000FF"/>
            </a:solidFill>
          </a:ln>
        </p:spPr>
        <p:txBody>
          <a:bodyPr>
            <a:noAutofit/>
          </a:bodyPr>
          <a:lstStyle/>
          <a:p>
            <a:pPr marL="0" indent="0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Grade </a:t>
            </a:r>
            <a:r>
              <a:rPr lang="en-US" sz="2800" dirty="0"/>
              <a:t>5</a:t>
            </a:r>
            <a:r>
              <a:rPr lang="en-US" sz="2800" dirty="0" smtClean="0"/>
              <a:t>	 </a:t>
            </a:r>
            <a:r>
              <a:rPr lang="en-US" sz="3200" dirty="0" smtClean="0"/>
              <a:t>Word study   </a:t>
            </a:r>
            <a:r>
              <a:rPr lang="en-US" sz="2000" b="1" dirty="0" smtClean="0"/>
              <a:t>affixes, roots, syllabication,</a:t>
            </a:r>
            <a:br>
              <a:rPr lang="en-US" sz="2000" b="1" dirty="0" smtClean="0"/>
            </a:br>
            <a:r>
              <a:rPr lang="en-US" sz="2000" b="1" dirty="0" smtClean="0"/>
              <a:t>                                                                spelling, multiple meanings</a:t>
            </a:r>
            <a:br>
              <a:rPr lang="en-US" sz="2000" b="1" dirty="0" smtClean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5746"/>
            <a:ext cx="8229600" cy="5492189"/>
          </a:xfrm>
          <a:ln>
            <a:solidFill>
              <a:schemeClr val="bg1"/>
            </a:solidFill>
          </a:ln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5100" b="1" i="1" dirty="0"/>
          </a:p>
          <a:p>
            <a:pPr algn="ctr">
              <a:buFont typeface="Wingdings" charset="2"/>
              <a:buChar char="u"/>
            </a:pPr>
            <a:r>
              <a:rPr lang="en-US" sz="9600" b="1" i="1" dirty="0" smtClean="0"/>
              <a:t> </a:t>
            </a:r>
            <a:r>
              <a:rPr lang="en-US" sz="11200" b="1" dirty="0" smtClean="0"/>
              <a:t>Demonstrate </a:t>
            </a:r>
            <a:r>
              <a:rPr lang="en-US" sz="11200" b="1" dirty="0"/>
              <a:t>understanding of figurative language, word relationships, and nuances in word </a:t>
            </a:r>
            <a:r>
              <a:rPr lang="en-US" sz="11200" b="1" dirty="0" smtClean="0"/>
              <a:t>meanings</a:t>
            </a:r>
            <a:r>
              <a:rPr lang="en-US" sz="11200" b="1" dirty="0"/>
              <a:t>. </a:t>
            </a:r>
            <a:endParaRPr lang="en-US" sz="11200" b="1" dirty="0" smtClean="0"/>
          </a:p>
          <a:p>
            <a:pPr marL="0" indent="0">
              <a:buNone/>
            </a:pPr>
            <a:endParaRPr lang="en-US" sz="9600" b="1" dirty="0">
              <a:solidFill>
                <a:srgbClr val="008000"/>
              </a:solidFill>
            </a:endParaRPr>
          </a:p>
          <a:p>
            <a:r>
              <a:rPr lang="en-US" sz="9600" b="1" dirty="0" smtClean="0">
                <a:solidFill>
                  <a:srgbClr val="008000"/>
                </a:solidFill>
              </a:rPr>
              <a:t>a. Interpret </a:t>
            </a:r>
            <a:r>
              <a:rPr lang="en-US" sz="9600" b="1" dirty="0">
                <a:solidFill>
                  <a:srgbClr val="008000"/>
                </a:solidFill>
              </a:rPr>
              <a:t>figurative language, including similes and metaphors, in context. </a:t>
            </a:r>
            <a:endParaRPr lang="en-US" sz="9600" b="1" dirty="0" smtClean="0">
              <a:solidFill>
                <a:srgbClr val="008000"/>
              </a:solidFill>
            </a:endParaRPr>
          </a:p>
          <a:p>
            <a:pPr marL="742950" indent="-742950">
              <a:buAutoNum type="alphaLcPeriod"/>
            </a:pPr>
            <a:endParaRPr lang="en-US" sz="9600" b="1" dirty="0"/>
          </a:p>
          <a:p>
            <a:r>
              <a:rPr lang="en-US" sz="9600" b="1" dirty="0">
                <a:solidFill>
                  <a:srgbClr val="FF6600"/>
                </a:solidFill>
              </a:rPr>
              <a:t>b. Recognize and explain the meaning of common idioms, adages, and proverbs</a:t>
            </a:r>
            <a:r>
              <a:rPr lang="en-US" sz="9600" b="1" dirty="0" smtClean="0">
                <a:solidFill>
                  <a:srgbClr val="FF6600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9600" b="1" dirty="0" smtClean="0"/>
              <a:t> </a:t>
            </a:r>
            <a:endParaRPr lang="en-US" sz="9600" b="1" dirty="0"/>
          </a:p>
          <a:p>
            <a:r>
              <a:rPr lang="en-US" sz="9600" b="1" dirty="0">
                <a:solidFill>
                  <a:srgbClr val="0000FF"/>
                </a:solidFill>
              </a:rPr>
              <a:t>c. Use the relationship between particular words (e.g., synonyms, antonyms, homographs) </a:t>
            </a:r>
            <a:r>
              <a:rPr lang="en-US" sz="9600" b="1" dirty="0" smtClean="0">
                <a:solidFill>
                  <a:srgbClr val="0000FF"/>
                </a:solidFill>
              </a:rPr>
              <a:t>to </a:t>
            </a:r>
            <a:r>
              <a:rPr lang="en-US" sz="9600" b="1" dirty="0">
                <a:solidFill>
                  <a:srgbClr val="0000FF"/>
                </a:solidFill>
              </a:rPr>
              <a:t>better understand each of the words</a:t>
            </a:r>
            <a:r>
              <a:rPr lang="en-US" sz="9600" dirty="0">
                <a:solidFill>
                  <a:srgbClr val="0000FF"/>
                </a:solidFill>
              </a:rPr>
              <a:t>. </a:t>
            </a:r>
          </a:p>
          <a:p>
            <a:pPr marL="0" indent="0">
              <a:buNone/>
            </a:pPr>
            <a:endParaRPr lang="en-US" sz="6200" dirty="0"/>
          </a:p>
          <a:p>
            <a:pPr marL="0" indent="0" algn="ctr">
              <a:buNone/>
            </a:pPr>
            <a:endParaRPr lang="en-US" sz="2800" b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Revised 8/28/13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5D942-5FD8-D442-8A99-6E04FBCB7B3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48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EADF7"/>
          </a:solidFill>
          <a:ln w="57150" cmpd="thickThin">
            <a:solidFill>
              <a:srgbClr val="FF0000"/>
            </a:solidFill>
          </a:ln>
        </p:spPr>
        <p:txBody>
          <a:bodyPr/>
          <a:lstStyle/>
          <a:p>
            <a:r>
              <a:rPr lang="en-US" dirty="0" smtClean="0"/>
              <a:t>Exemplars   CC Specific:  Grade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i="1" dirty="0" smtClean="0"/>
              <a:t>Language #5c</a:t>
            </a:r>
          </a:p>
          <a:p>
            <a:pPr marL="0" indent="0">
              <a:buNone/>
            </a:pPr>
            <a:r>
              <a:rPr lang="en-US" dirty="0" smtClean="0"/>
              <a:t>		Distinguish among the connotations of words with similar denotations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charset="2"/>
              <a:buChar char="u"/>
            </a:pPr>
            <a:r>
              <a:rPr lang="en-US" i="1" dirty="0" smtClean="0"/>
              <a:t>Reading: Informational Text  #7</a:t>
            </a:r>
          </a:p>
          <a:p>
            <a:pPr marL="0" indent="0">
              <a:buNone/>
            </a:pPr>
            <a:r>
              <a:rPr lang="en-US" i="1" dirty="0"/>
              <a:t>	</a:t>
            </a:r>
            <a:r>
              <a:rPr lang="en-US" i="1" dirty="0" smtClean="0"/>
              <a:t>	</a:t>
            </a:r>
            <a:r>
              <a:rPr lang="en-US" dirty="0" smtClean="0"/>
              <a:t>Evaluate the advantages and disadvantages of using different mediums to present a particular topic or idea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Revised 8/28/13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3DEA-9BF4-A141-A1FD-169C5391AEE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811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34080"/>
            <a:ext cx="8229600" cy="4592083"/>
          </a:xfrm>
          <a:ln w="38100" cmpd="sng">
            <a:solidFill>
              <a:srgbClr val="FF0000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n-US" b="1" u="sng" dirty="0">
                <a:hlinkClick r:id="rId2"/>
              </a:rPr>
              <a:t>http://cde.ca.gov/ta/tg/sa/smarterbalanced.asp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b="1" u="sng" dirty="0">
                <a:hlinkClick r:id="rId3"/>
              </a:rPr>
              <a:t>http://www.corestandards.org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b="1" u="sng" dirty="0">
                <a:hlinkClick r:id="rId4"/>
              </a:rPr>
              <a:t>http://www.smarterbalanced.org/sample-items-and-performance-tasks/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 </a:t>
            </a:r>
            <a:endParaRPr lang="en-US" dirty="0"/>
          </a:p>
          <a:p>
            <a:r>
              <a:rPr lang="en-US" b="1" u="sng" dirty="0">
                <a:hlinkClick r:id="rId5"/>
              </a:rPr>
              <a:t>http://wwwscoe.net/castandards/index.html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Revised 8/28/13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3DEA-9BF4-A141-A1FD-169C5391AEE4}" type="slidenum">
              <a:rPr lang="en-US" smtClean="0"/>
              <a:t>2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80402" y="478368"/>
            <a:ext cx="8642987" cy="769441"/>
          </a:xfrm>
          <a:prstGeom prst="rect">
            <a:avLst/>
          </a:prstGeom>
          <a:solidFill>
            <a:srgbClr val="FFFF00"/>
          </a:solidFill>
          <a:ln w="57150" cmpd="sng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pple Casual"/>
                <a:cs typeface="Apple Casual"/>
              </a:rPr>
              <a:t>Common Core Standards Websites</a:t>
            </a:r>
            <a:endParaRPr lang="en-US" sz="4400" dirty="0">
              <a:latin typeface="Apple Casual"/>
              <a:cs typeface="Apple Casual"/>
            </a:endParaRPr>
          </a:p>
        </p:txBody>
      </p:sp>
    </p:spTree>
    <p:extLst>
      <p:ext uri="{BB962C8B-B14F-4D97-AF65-F5344CB8AC3E}">
        <p14:creationId xmlns:p14="http://schemas.microsoft.com/office/powerpoint/2010/main" val="993153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EADF7"/>
          </a:solidFill>
          <a:ln w="57150" cmpd="thickThin"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dirty="0" smtClean="0"/>
              <a:t>Exemplar   CC Specific:  Grade 9-10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sz="3600" i="1" dirty="0" smtClean="0"/>
              <a:t>Reading:  Literature #9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	</a:t>
            </a:r>
            <a:r>
              <a:rPr lang="en-US" sz="3600" dirty="0" smtClean="0"/>
              <a:t>Analyze how an author draws on and transforms source material in a specific work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Revised 8/28/13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3DEA-9BF4-A141-A1FD-169C5391AEE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291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EADF7"/>
          </a:solidFill>
          <a:ln w="57150" cmpd="thickThin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Exemplar  CC Standards:  Grades 11-12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i="1" dirty="0" smtClean="0"/>
              <a:t>Reading:  Literature #7</a:t>
            </a:r>
            <a:endParaRPr lang="en-US" i="1" dirty="0"/>
          </a:p>
          <a:p>
            <a:endParaRPr lang="en-US" i="1" dirty="0" smtClean="0"/>
          </a:p>
          <a:p>
            <a:pPr marL="457200" lvl="1" indent="0">
              <a:buNone/>
            </a:pPr>
            <a:r>
              <a:rPr lang="en-US" sz="3200" i="1" dirty="0"/>
              <a:t>	</a:t>
            </a:r>
            <a:r>
              <a:rPr lang="en-US" sz="3200" i="1" dirty="0" smtClean="0"/>
              <a:t>	Analyze seventh-, eighteenth-, and nineteenth-century foundational U.S. documents of historical and literary significance</a:t>
            </a:r>
            <a:endParaRPr lang="en-US" sz="3200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Revised 8/28/13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3DEA-9BF4-A141-A1FD-169C5391AEE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677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2858"/>
            <a:ext cx="8229600" cy="5763306"/>
          </a:xfrm>
          <a:ln w="57150" cmpd="sng"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 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RESOURCES AVAILABLE:</a:t>
            </a:r>
          </a:p>
          <a:p>
            <a:pPr marL="0" indent="0">
              <a:buNone/>
            </a:pPr>
            <a:endParaRPr lang="en-US" b="1" dirty="0" smtClean="0"/>
          </a:p>
          <a:p>
            <a:pPr>
              <a:buClr>
                <a:schemeClr val="tx1"/>
              </a:buClr>
            </a:pPr>
            <a:r>
              <a:rPr lang="en-US" sz="3600" b="1" dirty="0" smtClean="0">
                <a:solidFill>
                  <a:srgbClr val="0000FF"/>
                </a:solidFill>
                <a:hlinkClick r:id="rId2"/>
              </a:rPr>
              <a:t>http://readingandwritingproject.com/</a:t>
            </a:r>
            <a:endParaRPr lang="en-US" sz="3600" b="1" dirty="0" smtClean="0">
              <a:solidFill>
                <a:srgbClr val="0000FF"/>
              </a:solidFill>
            </a:endParaRPr>
          </a:p>
          <a:p>
            <a:pPr>
              <a:buClr>
                <a:schemeClr val="tx1"/>
              </a:buClr>
            </a:pPr>
            <a:endParaRPr lang="en-US" sz="3600" b="1" dirty="0">
              <a:solidFill>
                <a:srgbClr val="0000FF"/>
              </a:solidFill>
            </a:endParaRPr>
          </a:p>
          <a:p>
            <a:pPr>
              <a:buClr>
                <a:schemeClr val="tx1"/>
              </a:buClr>
            </a:pPr>
            <a:r>
              <a:rPr lang="en-US" sz="3600" b="1" dirty="0" smtClean="0">
                <a:solidFill>
                  <a:srgbClr val="0000FF"/>
                </a:solidFill>
              </a:rPr>
              <a:t>Calkins, Lucy, Mary </a:t>
            </a:r>
            <a:r>
              <a:rPr lang="en-US" sz="3600" b="1" dirty="0" err="1" smtClean="0">
                <a:solidFill>
                  <a:srgbClr val="0000FF"/>
                </a:solidFill>
              </a:rPr>
              <a:t>Ehrenworth</a:t>
            </a:r>
            <a:r>
              <a:rPr lang="en-US" sz="3600" b="1" dirty="0" smtClean="0">
                <a:solidFill>
                  <a:srgbClr val="0000FF"/>
                </a:solidFill>
              </a:rPr>
              <a:t>,  and  Christopher Lehman. 2012.  </a:t>
            </a:r>
            <a:r>
              <a:rPr lang="en-US" sz="3600" b="1" i="1" dirty="0" smtClean="0">
                <a:solidFill>
                  <a:srgbClr val="0000FF"/>
                </a:solidFill>
              </a:rPr>
              <a:t>Pathways to the Common Core: Accelerating Achievement. </a:t>
            </a:r>
            <a:r>
              <a:rPr lang="en-US" sz="3600" b="1" dirty="0" smtClean="0">
                <a:solidFill>
                  <a:srgbClr val="0000FF"/>
                </a:solidFill>
              </a:rPr>
              <a:t>Portsmouth, NH: Heinemann.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Revised 8/28/13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3DEA-9BF4-A141-A1FD-169C5391AEE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618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 w="57150" cmpd="sng">
            <a:solidFill>
              <a:srgbClr val="FF0000"/>
            </a:solidFill>
          </a:ln>
        </p:spPr>
        <p:txBody>
          <a:bodyPr/>
          <a:lstStyle/>
          <a:p>
            <a:r>
              <a:rPr lang="en-US" dirty="0" smtClean="0"/>
              <a:t>Goals of Common Core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u"/>
            </a:pPr>
            <a:r>
              <a:rPr lang="en-US" dirty="0" smtClean="0"/>
              <a:t>Prepare students, as they leave high school, to become productive citizens of a global economy and society  with the knowledge and skills they need to succeed in postsecondary education and careers </a:t>
            </a:r>
          </a:p>
          <a:p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 smtClean="0"/>
              <a:t>Apply rigorous content and application of knowledge through  higher-order skills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Revised 8/28/13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3DEA-9BF4-A141-A1FD-169C5391AEE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658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 smtClean="0"/>
              <a:t>Rigor</a:t>
            </a:r>
            <a:r>
              <a:rPr lang="en-US" dirty="0" smtClean="0"/>
              <a:t> and Relevance</a:t>
            </a:r>
            <a:br>
              <a:rPr lang="en-US" dirty="0" smtClean="0"/>
            </a:br>
            <a:r>
              <a:rPr lang="en-US" sz="2000" i="1" dirty="0" smtClean="0"/>
              <a:t>Daggett and Jones Rigor/Relevance Framework</a:t>
            </a:r>
            <a:endParaRPr lang="en-US" sz="2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38100" cmpd="sng"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r>
              <a:rPr lang="en-US" b="1" i="1" u="sng" dirty="0" smtClean="0"/>
              <a:t>Academic Rigor Defined</a:t>
            </a:r>
            <a:r>
              <a:rPr lang="en-US" dirty="0" smtClean="0"/>
              <a:t>:</a:t>
            </a:r>
          </a:p>
          <a:p>
            <a:pPr marL="0" indent="0" algn="just">
              <a:buNone/>
            </a:pPr>
            <a:r>
              <a:rPr lang="en-US" dirty="0"/>
              <a:t>S</a:t>
            </a:r>
            <a:r>
              <a:rPr lang="en-US" dirty="0" smtClean="0"/>
              <a:t>tudents demonstrate thorough, in-depth learning by  mastery of challenging tasks to develop cognitive skills---reflective thought, analysis, problem solving, evaluation, or creativity.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Any grade, any subject</a:t>
            </a:r>
          </a:p>
          <a:p>
            <a:r>
              <a:rPr lang="en-US" dirty="0" smtClean="0"/>
              <a:t>Knowledge Taxonomy defines levels of rigor.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Revised 8/28/13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3DEA-9BF4-A141-A1FD-169C5391AEE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116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4000" dirty="0" smtClean="0"/>
              <a:t>Rigor  and  </a:t>
            </a:r>
            <a:r>
              <a:rPr lang="en-US" sz="5400" b="1" dirty="0" smtClean="0"/>
              <a:t>RELEVANCE DEFINED…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38100" cmpd="sng"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dirty="0" smtClean="0"/>
              <a:t>Learning in which students apply core knowledge, concepts, or skills to solve real world problems</a:t>
            </a:r>
          </a:p>
          <a:p>
            <a:r>
              <a:rPr lang="en-US" dirty="0" smtClean="0"/>
              <a:t>Relevant learning is interdisciplinary and contextual</a:t>
            </a:r>
          </a:p>
          <a:p>
            <a:r>
              <a:rPr lang="en-US" dirty="0" smtClean="0"/>
              <a:t>Relevant work can range from routine to complex</a:t>
            </a:r>
          </a:p>
          <a:p>
            <a:r>
              <a:rPr lang="en-US" dirty="0" smtClean="0"/>
              <a:t>Across all grades, all subjects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Revised 8/28/13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3DEA-9BF4-A141-A1FD-169C5391AEE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2193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Rigor- Relevance Framework</a:t>
            </a:r>
            <a:br>
              <a:rPr lang="en-US" dirty="0" smtClean="0"/>
            </a:br>
            <a:r>
              <a:rPr lang="en-US" sz="3600" i="1" dirty="0" smtClean="0"/>
              <a:t>Summation</a:t>
            </a:r>
            <a:endParaRPr lang="en-US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3571"/>
            <a:ext cx="8229600" cy="4402592"/>
          </a:xfrm>
          <a:ln w="38100" cmpd="sng">
            <a:solidFill>
              <a:srgbClr val="FF0000"/>
            </a:solidFill>
          </a:ln>
        </p:spPr>
        <p:txBody>
          <a:bodyPr/>
          <a:lstStyle/>
          <a:p>
            <a:pPr>
              <a:buSzPct val="100000"/>
              <a:buBlip>
                <a:blip r:embed="rId2"/>
              </a:buBlip>
            </a:pPr>
            <a:r>
              <a:rPr lang="en-US" dirty="0" smtClean="0"/>
              <a:t>Rigor – Knowledge Taxonomy</a:t>
            </a:r>
          </a:p>
          <a:p>
            <a:pPr>
              <a:buSzPct val="100000"/>
              <a:buBlip>
                <a:blip r:embed="rId2"/>
              </a:buBlip>
            </a:pPr>
            <a:r>
              <a:rPr lang="en-US" dirty="0" smtClean="0"/>
              <a:t>Relevance – Application Model</a:t>
            </a:r>
            <a:endParaRPr lang="en-US" dirty="0"/>
          </a:p>
          <a:p>
            <a:pPr>
              <a:buSzPct val="100000"/>
              <a:buBlip>
                <a:blip r:embed="rId2"/>
              </a:buBlip>
            </a:pPr>
            <a:r>
              <a:rPr lang="en-US" dirty="0" smtClean="0"/>
              <a:t>	Action Continuum – </a:t>
            </a:r>
          </a:p>
          <a:p>
            <a:pPr marL="0" indent="0">
              <a:buNone/>
            </a:pPr>
            <a:r>
              <a:rPr lang="en-US" sz="3600" dirty="0" smtClean="0"/>
              <a:t> </a:t>
            </a:r>
            <a:r>
              <a:rPr lang="en-US" sz="3600" b="1" i="1" u="sng" dirty="0" smtClean="0"/>
              <a:t>Acquisition</a:t>
            </a:r>
            <a:r>
              <a:rPr lang="en-US" sz="3600" dirty="0" smtClean="0"/>
              <a:t> of Knowledge</a:t>
            </a:r>
            <a:r>
              <a:rPr lang="en-US" sz="3600" dirty="0" smtClean="0">
                <a:latin typeface="Wingdings"/>
                <a:ea typeface="Wingdings"/>
                <a:cs typeface="Wingdings"/>
                <a:sym typeface="Wingdings"/>
              </a:rPr>
              <a:t></a:t>
            </a:r>
            <a:endParaRPr lang="en-US" sz="3600" dirty="0" smtClean="0"/>
          </a:p>
          <a:p>
            <a:pPr marL="0" indent="0">
              <a:buClr>
                <a:srgbClr val="FF0000"/>
              </a:buClr>
              <a:buNone/>
            </a:pPr>
            <a:r>
              <a:rPr lang="en-US" sz="3600" b="1" i="1" dirty="0"/>
              <a:t>	</a:t>
            </a:r>
            <a:r>
              <a:rPr lang="en-US" sz="3600" b="1" i="1" dirty="0" smtClean="0"/>
              <a:t>		</a:t>
            </a:r>
            <a:r>
              <a:rPr lang="en-US" sz="3600" b="1" i="1" dirty="0" smtClean="0">
                <a:latin typeface="Wingdings"/>
                <a:ea typeface="Wingdings"/>
                <a:cs typeface="Wingdings"/>
                <a:sym typeface="Wingdings"/>
              </a:rPr>
              <a:t></a:t>
            </a:r>
            <a:r>
              <a:rPr lang="en-US" sz="3600" b="1" i="1" u="sng" dirty="0" smtClean="0"/>
              <a:t>Application</a:t>
            </a:r>
            <a:r>
              <a:rPr lang="en-US" sz="3600" dirty="0" smtClean="0"/>
              <a:t> of Knowledge</a:t>
            </a:r>
          </a:p>
          <a:p>
            <a:pPr marL="0" indent="0">
              <a:buClr>
                <a:srgbClr val="FF0000"/>
              </a:buClr>
              <a:buNone/>
            </a:pPr>
            <a:endParaRPr lang="en-US" sz="3600" dirty="0" smtClean="0"/>
          </a:p>
          <a:p>
            <a:pPr marL="0" indent="0" algn="ctr">
              <a:buClr>
                <a:srgbClr val="FF0000"/>
              </a:buClr>
              <a:buNone/>
            </a:pPr>
            <a:r>
              <a:rPr lang="en-US" sz="3600" i="1" dirty="0">
                <a:solidFill>
                  <a:srgbClr val="0000FF"/>
                </a:solidFill>
              </a:rPr>
              <a:t>http://</a:t>
            </a:r>
            <a:r>
              <a:rPr lang="en-US" sz="3600" i="1" dirty="0" err="1">
                <a:solidFill>
                  <a:srgbClr val="0000FF"/>
                </a:solidFill>
              </a:rPr>
              <a:t>www.leadered.com</a:t>
            </a:r>
            <a:r>
              <a:rPr lang="en-US" sz="3600" i="1" dirty="0">
                <a:solidFill>
                  <a:srgbClr val="0000FF"/>
                </a:solidFill>
              </a:rPr>
              <a:t>/</a:t>
            </a:r>
            <a:r>
              <a:rPr lang="en-US" sz="3600" i="1" dirty="0" err="1">
                <a:solidFill>
                  <a:srgbClr val="0000FF"/>
                </a:solidFill>
              </a:rPr>
              <a:t>rrr.html</a:t>
            </a:r>
            <a:endParaRPr lang="en-US" sz="3600" i="1" dirty="0">
              <a:solidFill>
                <a:srgbClr val="0000FF"/>
              </a:solidFill>
            </a:endParaRPr>
          </a:p>
          <a:p>
            <a:pPr marL="0" indent="0">
              <a:buClr>
                <a:srgbClr val="FF0000"/>
              </a:buClr>
              <a:buNone/>
            </a:pP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Revised 8/28/13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3DEA-9BF4-A141-A1FD-169C5391AEE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4787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English-Language Arts Emphasis</a:t>
            </a:r>
            <a:br>
              <a:rPr lang="en-US" dirty="0" smtClean="0"/>
            </a:br>
            <a:r>
              <a:rPr lang="en-US" sz="4000" i="1" dirty="0" smtClean="0"/>
              <a:t>Instruction and Assessment</a:t>
            </a:r>
            <a:endParaRPr lang="en-US" sz="4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38100" cmpd="sng">
            <a:solidFill>
              <a:srgbClr val="FF0000"/>
            </a:solidFill>
          </a:ln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u="sng" dirty="0" smtClean="0"/>
              <a:t>Focus is on Text Complexity</a:t>
            </a:r>
            <a:r>
              <a:rPr lang="en-US" dirty="0" smtClean="0"/>
              <a:t>:  </a:t>
            </a:r>
            <a:r>
              <a:rPr lang="en-US" sz="3000" i="1" dirty="0" smtClean="0"/>
              <a:t>sophistication level of what students read and the skill with which they read it </a:t>
            </a:r>
            <a:r>
              <a:rPr lang="en-US" sz="3000" b="1" i="1" dirty="0" smtClean="0"/>
              <a:t>INDEPENDENTLY</a:t>
            </a:r>
          </a:p>
          <a:p>
            <a:pPr marL="514350" indent="-514350">
              <a:buFont typeface="+mj-lt"/>
              <a:buAutoNum type="arabicPeriod"/>
            </a:pPr>
            <a:r>
              <a:rPr lang="en-US" u="sng" dirty="0" smtClean="0"/>
              <a:t>Equal Emphasis on Reading and Writing Across the Curriculum </a:t>
            </a:r>
          </a:p>
          <a:p>
            <a:pPr marL="514350" indent="-514350">
              <a:buFont typeface="+mj-lt"/>
              <a:buAutoNum type="arabicPeriod"/>
            </a:pPr>
            <a:r>
              <a:rPr lang="en-US" u="sng" dirty="0" smtClean="0"/>
              <a:t>Same Skills for Reading Informational and Literature Texts</a:t>
            </a:r>
          </a:p>
          <a:p>
            <a:pPr marL="514350" indent="-514350">
              <a:buFont typeface="+mj-lt"/>
              <a:buAutoNum type="arabicPeriod"/>
            </a:pPr>
            <a:r>
              <a:rPr lang="en-US" u="sng" dirty="0" smtClean="0"/>
              <a:t>Writing Arguments and Drawing Evidence from Sources: Prioritize Informational Writing</a:t>
            </a:r>
          </a:p>
          <a:p>
            <a:pPr marL="514350" indent="-514350">
              <a:buFont typeface="+mj-lt"/>
              <a:buAutoNum type="arabicPeriod"/>
            </a:pPr>
            <a:endParaRPr lang="en-US" u="sng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Revised 8/28/13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3DEA-9BF4-A141-A1FD-169C5391AEE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709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Common Core Standards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Instructional Practice Shift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  <a:ln w="38100" cmpd="sng">
            <a:solidFill>
              <a:srgbClr val="FF0000"/>
            </a:solidFill>
          </a:ln>
        </p:spPr>
        <p:txBody>
          <a:bodyPr>
            <a:normAutofit fontScale="92500" lnSpcReduction="10000"/>
          </a:bodyPr>
          <a:lstStyle/>
          <a:p>
            <a:pPr>
              <a:buClr>
                <a:srgbClr val="FF0000"/>
              </a:buClr>
              <a:buSzPct val="100000"/>
              <a:buFont typeface="Wingdings" charset="2"/>
              <a:buChar char=""/>
            </a:pPr>
            <a:r>
              <a:rPr lang="en-US" dirty="0" smtClean="0"/>
              <a:t>Focus on Higher-Order Comprehension Instruction:  Explicit for Textual Analysis (critical thinking)</a:t>
            </a:r>
          </a:p>
          <a:p>
            <a:pPr>
              <a:buClr>
                <a:srgbClr val="FF0000"/>
              </a:buClr>
              <a:buSzPct val="100000"/>
              <a:buFont typeface="Wingdings" charset="2"/>
              <a:buChar char=""/>
            </a:pPr>
            <a:r>
              <a:rPr lang="en-US" b="1" dirty="0" smtClean="0">
                <a:solidFill>
                  <a:srgbClr val="0000FF"/>
                </a:solidFill>
              </a:rPr>
              <a:t>Academic, Text-Based Responses to Questions</a:t>
            </a:r>
          </a:p>
          <a:p>
            <a:pPr>
              <a:buClr>
                <a:srgbClr val="FF0000"/>
              </a:buClr>
              <a:buSzPct val="100000"/>
              <a:buFont typeface="Wingdings" charset="2"/>
              <a:buChar char=""/>
            </a:pPr>
            <a:r>
              <a:rPr lang="en-US" dirty="0" smtClean="0"/>
              <a:t>Interdisciplinary K-12, i.e. Reading-Writing Instruction </a:t>
            </a:r>
            <a:r>
              <a:rPr lang="en-US" dirty="0"/>
              <a:t>N</a:t>
            </a:r>
            <a:r>
              <a:rPr lang="en-US" dirty="0" smtClean="0"/>
              <a:t>ot </a:t>
            </a:r>
            <a:r>
              <a:rPr lang="en-US" dirty="0"/>
              <a:t>J</a:t>
            </a:r>
            <a:r>
              <a:rPr lang="en-US" dirty="0" smtClean="0"/>
              <a:t>ust for ELA Instructors</a:t>
            </a:r>
          </a:p>
          <a:p>
            <a:pPr>
              <a:buClr>
                <a:srgbClr val="FF0000"/>
              </a:buClr>
              <a:buSzPct val="100000"/>
              <a:buFont typeface="Wingdings" charset="2"/>
              <a:buChar char=""/>
            </a:pPr>
            <a:r>
              <a:rPr lang="en-US" b="1" dirty="0" smtClean="0">
                <a:solidFill>
                  <a:srgbClr val="0000FF"/>
                </a:solidFill>
              </a:rPr>
              <a:t>Expectations Rise as You Move Up the Grade Levels  (skill level &amp; strategies)</a:t>
            </a:r>
          </a:p>
          <a:p>
            <a:pPr>
              <a:buClr>
                <a:srgbClr val="FF0000"/>
              </a:buClr>
              <a:buSzPct val="100000"/>
              <a:buFont typeface="Wingdings" charset="2"/>
              <a:buChar char=""/>
            </a:pPr>
            <a:r>
              <a:rPr lang="en-US" dirty="0" smtClean="0"/>
              <a:t>Increase Time for Actual Reading, and  Talking and Writing About It.</a:t>
            </a:r>
          </a:p>
          <a:p>
            <a:pPr marL="0" indent="0">
              <a:buSzPct val="100000"/>
              <a:buNone/>
            </a:pPr>
            <a:endParaRPr lang="en-US" dirty="0"/>
          </a:p>
          <a:p>
            <a:pPr>
              <a:buClr>
                <a:srgbClr val="FF0000"/>
              </a:buClr>
              <a:buSzPct val="100000"/>
              <a:buFont typeface="Wingdings" charset="2"/>
              <a:buChar char=""/>
            </a:pPr>
            <a:endParaRPr lang="en-US" dirty="0" smtClean="0"/>
          </a:p>
          <a:p>
            <a:pPr>
              <a:buSzPct val="100000"/>
              <a:buBlip>
                <a:blip r:embed="rId2"/>
              </a:buBlip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Revised 8/28/13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3DEA-9BF4-A141-A1FD-169C5391AEE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207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Anchor Standards K-12</a:t>
            </a:r>
            <a:br>
              <a:rPr lang="en-US" dirty="0" smtClean="0"/>
            </a:br>
            <a:r>
              <a:rPr lang="en-US" sz="3100" i="1" dirty="0" smtClean="0"/>
              <a:t>Refer to </a:t>
            </a:r>
            <a:r>
              <a:rPr lang="en-US" sz="3100" b="1" i="1" dirty="0" smtClean="0"/>
              <a:t>Anchor Standards K-12 </a:t>
            </a:r>
            <a:r>
              <a:rPr lang="en-US" sz="3100" i="1" dirty="0" smtClean="0"/>
              <a:t>on website</a:t>
            </a:r>
            <a:endParaRPr lang="en-US" sz="31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  <a:ln w="57150" cmpd="sng">
            <a:solidFill>
              <a:srgbClr val="FF0000"/>
            </a:solidFill>
          </a:ln>
        </p:spPr>
        <p:txBody>
          <a:bodyPr>
            <a:normAutofit fontScale="92500" lnSpcReduction="20000"/>
          </a:bodyPr>
          <a:lstStyle/>
          <a:p>
            <a:pPr>
              <a:buSzPct val="100000"/>
              <a:buBlip>
                <a:blip r:embed="rId2"/>
              </a:buBlip>
            </a:pPr>
            <a:r>
              <a:rPr lang="en-US" b="1" dirty="0" smtClean="0"/>
              <a:t>Reading</a:t>
            </a:r>
          </a:p>
          <a:p>
            <a:pPr>
              <a:buSzPct val="100000"/>
              <a:buBlip>
                <a:blip r:embed="rId2"/>
              </a:buBlip>
            </a:pPr>
            <a:r>
              <a:rPr lang="en-US" b="1" dirty="0" smtClean="0"/>
              <a:t>Writing</a:t>
            </a:r>
          </a:p>
          <a:p>
            <a:pPr>
              <a:buSzPct val="100000"/>
              <a:buBlip>
                <a:blip r:embed="rId2"/>
              </a:buBlip>
            </a:pPr>
            <a:r>
              <a:rPr lang="en-US" b="1" dirty="0" smtClean="0"/>
              <a:t>Speaking and Listening</a:t>
            </a:r>
          </a:p>
          <a:p>
            <a:pPr marL="914400" lvl="2" indent="0">
              <a:buNone/>
            </a:pPr>
            <a:r>
              <a:rPr lang="en-US" b="1" dirty="0" smtClean="0"/>
              <a:t>Comprehension and Collaboration</a:t>
            </a:r>
          </a:p>
          <a:p>
            <a:pPr marL="914400" lvl="2" indent="0">
              <a:buNone/>
            </a:pPr>
            <a:r>
              <a:rPr lang="en-US" b="1" dirty="0"/>
              <a:t>	</a:t>
            </a:r>
            <a:r>
              <a:rPr lang="en-US" b="1" dirty="0" smtClean="0"/>
              <a:t>Curricular-Aligned Conversations Between Students</a:t>
            </a:r>
          </a:p>
          <a:p>
            <a:pPr marL="914400" lvl="2" indent="0">
              <a:buNone/>
            </a:pPr>
            <a:r>
              <a:rPr lang="en-US" b="1" dirty="0" smtClean="0"/>
              <a:t>Presentation of Knowledge and Ideas</a:t>
            </a:r>
          </a:p>
          <a:p>
            <a:pPr marL="914400" lvl="2" indent="0">
              <a:buNone/>
            </a:pPr>
            <a:r>
              <a:rPr lang="en-US" b="1" dirty="0" smtClean="0"/>
              <a:t>	Engage in various forms of media</a:t>
            </a:r>
          </a:p>
          <a:p>
            <a:pPr>
              <a:buSzPct val="100000"/>
              <a:buBlip>
                <a:blip r:embed="rId2"/>
              </a:buBlip>
            </a:pPr>
            <a:r>
              <a:rPr lang="en-US" b="1" dirty="0" smtClean="0"/>
              <a:t>Language</a:t>
            </a:r>
          </a:p>
          <a:p>
            <a:pPr marL="0" indent="0">
              <a:buNone/>
            </a:pPr>
            <a:r>
              <a:rPr lang="en-US" b="1" dirty="0" smtClean="0"/>
              <a:t>           </a:t>
            </a:r>
            <a:r>
              <a:rPr lang="en-US" sz="2400" b="1" dirty="0" smtClean="0"/>
              <a:t>Conventions</a:t>
            </a:r>
          </a:p>
          <a:p>
            <a:pPr marL="0" indent="0">
              <a:buNone/>
            </a:pPr>
            <a:r>
              <a:rPr lang="en-US" sz="2400" b="1" dirty="0"/>
              <a:t> </a:t>
            </a:r>
            <a:r>
              <a:rPr lang="en-US" sz="2400" b="1" dirty="0" smtClean="0"/>
              <a:t>              Application of Language</a:t>
            </a:r>
          </a:p>
          <a:p>
            <a:pPr marL="0" indent="0">
              <a:buNone/>
            </a:pPr>
            <a:r>
              <a:rPr lang="en-US" sz="2400" b="1" dirty="0"/>
              <a:t> </a:t>
            </a:r>
            <a:r>
              <a:rPr lang="en-US" sz="2400" b="1" dirty="0" smtClean="0"/>
              <a:t>              Vocabulary Acquisition and Use</a:t>
            </a:r>
          </a:p>
          <a:p>
            <a:pPr marL="0" indent="0">
              <a:buNone/>
            </a:pPr>
            <a:endParaRPr lang="en-US" dirty="0" smtClean="0"/>
          </a:p>
          <a:p>
            <a:pPr marL="1371600" lvl="3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Revised 8/28/13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3DEA-9BF4-A141-A1FD-169C5391AEE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683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1019</Words>
  <Application>Microsoft Macintosh PowerPoint</Application>
  <PresentationFormat>On-screen Show (4:3)</PresentationFormat>
  <Paragraphs>199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COMMON CORE STANDARDS with RIGOR-RELVANCE   Overview and Exemplars</vt:lpstr>
      <vt:lpstr>PowerPoint Presentation</vt:lpstr>
      <vt:lpstr>Goals of Common Core Standards</vt:lpstr>
      <vt:lpstr>Rigor and Relevance Daggett and Jones Rigor/Relevance Framework</vt:lpstr>
      <vt:lpstr>Rigor  and  RELEVANCE DEFINED…</vt:lpstr>
      <vt:lpstr>Rigor- Relevance Framework Summation</vt:lpstr>
      <vt:lpstr>English-Language Arts Emphasis Instruction and Assessment</vt:lpstr>
      <vt:lpstr>Common Core Standards  Instructional Practice Shift</vt:lpstr>
      <vt:lpstr>Anchor Standards K-12 Refer to Anchor Standards K-12 on website</vt:lpstr>
      <vt:lpstr>Anchor Standards READING K-12</vt:lpstr>
      <vt:lpstr>Anchor Standards WRITING K-12  </vt:lpstr>
      <vt:lpstr>Exemplars   CC Standards:   Grade 5</vt:lpstr>
      <vt:lpstr> Reading:  Specific CC  Grade 5  </vt:lpstr>
      <vt:lpstr>Grade 5 continued</vt:lpstr>
      <vt:lpstr>PowerPoint Presentation</vt:lpstr>
      <vt:lpstr>Grade 5   Writing  Demonstrates</vt:lpstr>
      <vt:lpstr>PowerPoint Presentation</vt:lpstr>
      <vt:lpstr> Grade 5  Word study   affixes, roots, syllabication,                                                                 spelling, multiple meanings </vt:lpstr>
      <vt:lpstr>Exemplars   CC Specific:  Grade 8</vt:lpstr>
      <vt:lpstr>Exemplar   CC Specific:  Grade 9-10</vt:lpstr>
      <vt:lpstr>Exemplar  CC Standards:  Grades 11-12</vt:lpstr>
      <vt:lpstr>PowerPoint Presentation</vt:lpstr>
    </vt:vector>
  </TitlesOfParts>
  <Company>La Bonita California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 CORE STANDARDS OVERVIEW SAMPLES</dc:title>
  <dc:creator>Andrea  Street</dc:creator>
  <cp:lastModifiedBy>Literacy Center</cp:lastModifiedBy>
  <cp:revision>32</cp:revision>
  <cp:lastPrinted>2013-01-15T22:08:00Z</cp:lastPrinted>
  <dcterms:created xsi:type="dcterms:W3CDTF">2013-01-15T18:08:12Z</dcterms:created>
  <dcterms:modified xsi:type="dcterms:W3CDTF">2013-09-04T19:12:04Z</dcterms:modified>
</cp:coreProperties>
</file>