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58" r:id="rId6"/>
    <p:sldId id="260" r:id="rId7"/>
    <p:sldId id="265" r:id="rId8"/>
    <p:sldId id="267" r:id="rId9"/>
    <p:sldId id="266" r:id="rId10"/>
    <p:sldId id="268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B681-FC35-431C-A44C-DE68659450A7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CC338-8453-49DB-8928-EF7DB2E7C0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8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C338-8453-49DB-8928-EF7DB2E7C0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37A5F-CA22-4C0D-9BF6-7F8CEB9087C6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5717-4BE9-48E8-825D-6A8A048EA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4" Target="../media/image2.pn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10.xml" Type="http://schemas.openxmlformats.org/officeDocument/2006/relationships/notesSlide"/><Relationship Id="rId1" Target="../slideLayouts/slideLayout7.xml" Type="http://schemas.openxmlformats.org/officeDocument/2006/relationships/slideLayout"/><Relationship Id="rId5" Target="../media/image14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8" Target="../media/image10.jpeg" Type="http://schemas.openxmlformats.org/officeDocument/2006/relationships/image"/><Relationship Id="rId3" Target="../media/image14.jpeg" Type="http://schemas.openxmlformats.org/officeDocument/2006/relationships/image"/><Relationship Id="rId7" Target="../media/image8.jpe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11.jpeg" Type="http://schemas.openxmlformats.org/officeDocument/2006/relationships/image"/><Relationship Id="rId5" Target="../media/image12.jpeg" Type="http://schemas.openxmlformats.org/officeDocument/2006/relationships/image"/><Relationship Id="rId4" Target="../media/image13.jpeg" Type="http://schemas.openxmlformats.org/officeDocument/2006/relationships/image"/><Relationship Id="rId9" Target="../media/image15.jpe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5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7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9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Understanding </a:t>
            </a:r>
            <a:br>
              <a:rPr lang="en-US" dirty="0" smtClean="0">
                <a:latin typeface="Century Gothic" pitchFamily="34" charset="0"/>
              </a:rPr>
            </a:br>
            <a:r>
              <a:rPr lang="en-US" dirty="0" smtClean="0">
                <a:latin typeface="Century Gothic" pitchFamily="34" charset="0"/>
              </a:rPr>
              <a:t>Citation Styles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38800"/>
            <a:ext cx="91440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Century Gothic" pitchFamily="34" charset="0"/>
              </a:rPr>
              <a:t>Presented by </a:t>
            </a:r>
          </a:p>
          <a:p>
            <a:r>
              <a:rPr lang="en-US" dirty="0" smtClean="0">
                <a:latin typeface="Century Gothic" pitchFamily="34" charset="0"/>
              </a:rPr>
              <a:t>Melissa Bone and Matthew </a:t>
            </a:r>
            <a:r>
              <a:rPr lang="en-US" dirty="0" err="1" smtClean="0">
                <a:latin typeface="Century Gothic" pitchFamily="34" charset="0"/>
              </a:rPr>
              <a:t>Nunes</a:t>
            </a:r>
            <a:endParaRPr lang="en-US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English 602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905000"/>
            <a:ext cx="392522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2133600"/>
            <a:ext cx="3433762" cy="330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28600"/>
            <a:ext cx="11821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2286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in-text citations:</a:t>
            </a:r>
          </a:p>
          <a:p>
            <a:endParaRPr lang="en-US" b="1" dirty="0">
              <a:latin typeface="Century Gothic" pitchFamily="34" charset="0"/>
            </a:endParaRPr>
          </a:p>
          <a:p>
            <a:r>
              <a:rPr lang="en-US" dirty="0" smtClean="0"/>
              <a:t>Oscillation in the reaction of </a:t>
            </a:r>
            <a:r>
              <a:rPr lang="en-US" dirty="0" err="1" smtClean="0"/>
              <a:t>benzaldehyde</a:t>
            </a:r>
            <a:r>
              <a:rPr lang="en-US" dirty="0" smtClean="0"/>
              <a:t> with oxygen was reported previously.³</a:t>
            </a:r>
          </a:p>
          <a:p>
            <a:r>
              <a:rPr lang="en-US" dirty="0" smtClean="0"/>
              <a:t>Oscillation in the reaction of </a:t>
            </a:r>
            <a:r>
              <a:rPr lang="en-US" dirty="0" err="1" smtClean="0"/>
              <a:t>benzaldehyde</a:t>
            </a:r>
            <a:r>
              <a:rPr lang="en-US" dirty="0" smtClean="0"/>
              <a:t> with oxygen was reported previously (3).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733800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reference list entries:</a:t>
            </a:r>
          </a:p>
          <a:p>
            <a:endParaRPr lang="en-US" b="1" dirty="0">
              <a:latin typeface="Century Gothic" pitchFamily="34" charset="0"/>
            </a:endParaRPr>
          </a:p>
          <a:p>
            <a:r>
              <a:rPr lang="en-US" dirty="0" smtClean="0"/>
              <a:t>Black DW: Laughter. JAMA 1984;252:2995-2998.</a:t>
            </a:r>
          </a:p>
          <a:p>
            <a:endParaRPr lang="en-US" dirty="0"/>
          </a:p>
          <a:p>
            <a:r>
              <a:rPr lang="en-US" dirty="0" smtClean="0"/>
              <a:t>Smith, A., and Jones, C. (1971) J. Biol. Chem. 246, 127-131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199" y="228600"/>
            <a:ext cx="127284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228600"/>
            <a:ext cx="1396029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5400000">
            <a:off x="7924800" y="26670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15200" y="2209800"/>
            <a:ext cx="18288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Numerical systems; minimal information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685800" y="45720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838200" y="4800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4400" y="4572000"/>
            <a:ext cx="28194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Author names in abbreviated forms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4495800" y="4495800"/>
            <a:ext cx="1143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8800" y="4419600"/>
            <a:ext cx="24384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Article title not always given; journal titles abbreviated</a:t>
            </a:r>
            <a:endParaRPr 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Teaching students to understand the role and importance of citation styles is essential in teaching them how to </a:t>
            </a:r>
            <a:r>
              <a:rPr lang="en-US" sz="2400" i="1" dirty="0" smtClean="0">
                <a:latin typeface="Century Gothic" pitchFamily="34" charset="0"/>
              </a:rPr>
              <a:t>use</a:t>
            </a:r>
            <a:r>
              <a:rPr lang="en-US" sz="2400" dirty="0" smtClean="0">
                <a:latin typeface="Century Gothic" pitchFamily="34" charset="0"/>
              </a:rPr>
              <a:t> citation styles.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9050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Instructors should supplement these activities on the differences in various citation styles with activities and lessons on actually using these citation styles.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733800"/>
            <a:ext cx="1396029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4114800"/>
            <a:ext cx="127284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3429000"/>
            <a:ext cx="11821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4191000"/>
            <a:ext cx="1371600" cy="1956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91000" y="3429000"/>
            <a:ext cx="127133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81600" y="4266971"/>
            <a:ext cx="1268882" cy="190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3200" y="3048000"/>
            <a:ext cx="2362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entury Gothic" pitchFamily="34" charset="0"/>
              </a:rPr>
              <a:t>Works Cited</a:t>
            </a:r>
            <a:endParaRPr lang="en-US" sz="2000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144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Dowdey</a:t>
            </a:r>
            <a:r>
              <a:rPr lang="en-US" dirty="0" smtClean="0">
                <a:latin typeface="Century Gothic" pitchFamily="34" charset="0"/>
              </a:rPr>
              <a:t>, Diane. “Citation and Documentation Across the Curriculum.” 	</a:t>
            </a:r>
            <a:r>
              <a:rPr lang="en-US" i="1" dirty="0" smtClean="0">
                <a:latin typeface="Century Gothic" pitchFamily="34" charset="0"/>
              </a:rPr>
              <a:t>Constructing Rhetorical Education. </a:t>
            </a:r>
            <a:r>
              <a:rPr lang="en-US" dirty="0" smtClean="0">
                <a:latin typeface="Century Gothic" pitchFamily="34" charset="0"/>
              </a:rPr>
              <a:t>Ed. Marie </a:t>
            </a:r>
            <a:r>
              <a:rPr lang="en-US" dirty="0" err="1" smtClean="0">
                <a:latin typeface="Century Gothic" pitchFamily="34" charset="0"/>
              </a:rPr>
              <a:t>Secor</a:t>
            </a:r>
            <a:r>
              <a:rPr lang="en-US" dirty="0" smtClean="0">
                <a:latin typeface="Century Gothic" pitchFamily="34" charset="0"/>
              </a:rPr>
              <a:t> and </a:t>
            </a:r>
            <a:r>
              <a:rPr lang="en-US" dirty="0" err="1" smtClean="0">
                <a:latin typeface="Century Gothic" pitchFamily="34" charset="0"/>
              </a:rPr>
              <a:t>Davida</a:t>
            </a:r>
            <a:r>
              <a:rPr lang="en-US" dirty="0" smtClean="0">
                <a:latin typeface="Century Gothic" pitchFamily="34" charset="0"/>
              </a:rPr>
              <a:t> 	</a:t>
            </a:r>
            <a:r>
              <a:rPr lang="en-US" dirty="0" err="1" smtClean="0">
                <a:latin typeface="Century Gothic" pitchFamily="34" charset="0"/>
              </a:rPr>
              <a:t>Charney</a:t>
            </a:r>
            <a:r>
              <a:rPr lang="en-US" dirty="0" smtClean="0">
                <a:latin typeface="Century Gothic" pitchFamily="34" charset="0"/>
              </a:rPr>
              <a:t>. Carbondale: Southern Illinois UP, 1992.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9718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Citation examples from </a:t>
            </a:r>
            <a:r>
              <a:rPr lang="en-US" dirty="0" err="1" smtClean="0">
                <a:latin typeface="Century Gothic" pitchFamily="34" charset="0"/>
              </a:rPr>
              <a:t>Dowdey’s</a:t>
            </a:r>
            <a:r>
              <a:rPr lang="en-US" dirty="0" smtClean="0">
                <a:latin typeface="Century Gothic" pitchFamily="34" charset="0"/>
              </a:rPr>
              <a:t> article and the OWL at Purdue website:</a:t>
            </a:r>
          </a:p>
          <a:p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Purdue OWL. "MLA Formatting and Style Guide." </a:t>
            </a:r>
            <a:r>
              <a:rPr lang="en-US" i="1" dirty="0" smtClean="0">
                <a:latin typeface="Century Gothic" pitchFamily="34" charset="0"/>
              </a:rPr>
              <a:t>The Purdue OWL</a:t>
            </a:r>
            <a:r>
              <a:rPr lang="en-US" dirty="0" smtClean="0">
                <a:latin typeface="Century Gothic" pitchFamily="34" charset="0"/>
              </a:rPr>
              <a:t>. Purdue 	U Writing Lab, 24 Oct. 2009. Web. </a:t>
            </a:r>
            <a:r>
              <a:rPr lang="en-US" dirty="0">
                <a:latin typeface="Century Gothic" pitchFamily="34" charset="0"/>
              </a:rPr>
              <a:t>1</a:t>
            </a:r>
            <a:r>
              <a:rPr lang="en-US" dirty="0" smtClean="0">
                <a:latin typeface="Century Gothic" pitchFamily="34" charset="0"/>
              </a:rPr>
              <a:t> Nov. 2009.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6153"/>
            <a:ext cx="7391400" cy="620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86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Understanding various citation styles is important </a:t>
            </a:r>
          </a:p>
          <a:p>
            <a:pPr algn="ctr"/>
            <a:r>
              <a:rPr lang="en-US" sz="2400" dirty="0" smtClean="0">
                <a:latin typeface="Century Gothic" pitchFamily="34" charset="0"/>
              </a:rPr>
              <a:t>for several reasons.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 Writing across the curriculum</a:t>
            </a:r>
          </a:p>
          <a:p>
            <a:pPr algn="r"/>
            <a:endParaRPr lang="en-US" dirty="0" smtClean="0">
              <a:latin typeface="Century Gothic" pitchFamily="34" charset="0"/>
            </a:endParaRPr>
          </a:p>
          <a:p>
            <a:pPr algn="r"/>
            <a:endParaRPr lang="en-US" dirty="0" smtClean="0">
              <a:latin typeface="Century Gothic" pitchFamily="34" charset="0"/>
            </a:endParaRPr>
          </a:p>
          <a:p>
            <a:pPr algn="r"/>
            <a:endParaRPr lang="en-US" dirty="0">
              <a:latin typeface="Century Gothic" pitchFamily="34" charset="0"/>
            </a:endParaRPr>
          </a:p>
          <a:p>
            <a:pPr algn="r"/>
            <a:endParaRPr lang="en-US" dirty="0">
              <a:latin typeface="Century Gothic" pitchFamily="34" charset="0"/>
            </a:endParaRPr>
          </a:p>
          <a:p>
            <a:pPr algn="r"/>
            <a:endParaRPr lang="en-US" dirty="0">
              <a:latin typeface="Century Gothic" pitchFamily="34" charset="0"/>
            </a:endParaRPr>
          </a:p>
          <a:p>
            <a:pPr algn="r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Understanding the role of citation in various disciplines and </a:t>
            </a:r>
          </a:p>
          <a:p>
            <a:pPr algn="r"/>
            <a:r>
              <a:rPr lang="en-US" dirty="0" smtClean="0">
                <a:latin typeface="Century Gothic" pitchFamily="34" charset="0"/>
              </a:rPr>
              <a:t>discourse communities</a:t>
            </a:r>
          </a:p>
          <a:p>
            <a:pPr algn="r"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  <a:p>
            <a:pPr algn="r"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3810000"/>
            <a:ext cx="525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entury Gothic" pitchFamily="34" charset="0"/>
              </a:rPr>
              <a:t>“Encouraging </a:t>
            </a:r>
            <a:r>
              <a:rPr lang="en-US" sz="2000" b="1" dirty="0">
                <a:latin typeface="Century Gothic" pitchFamily="34" charset="0"/>
              </a:rPr>
              <a:t>students to believe that MLA style and citation conventions of the humanities are appropriate for all topics, whatever the discipline, is intellectually chauvinistic” </a:t>
            </a:r>
            <a:r>
              <a:rPr lang="en-US" sz="2000" b="1" dirty="0" smtClean="0">
                <a:latin typeface="Century Gothic" pitchFamily="34" charset="0"/>
              </a:rPr>
              <a:t>( </a:t>
            </a:r>
            <a:r>
              <a:rPr lang="en-US" sz="2000" b="1" dirty="0" err="1" smtClean="0">
                <a:latin typeface="Century Gothic" pitchFamily="34" charset="0"/>
              </a:rPr>
              <a:t>Dowdey</a:t>
            </a:r>
            <a:r>
              <a:rPr lang="en-US" sz="2000" b="1" dirty="0" smtClean="0">
                <a:latin typeface="Century Gothic" pitchFamily="34" charset="0"/>
              </a:rPr>
              <a:t> 346</a:t>
            </a:r>
            <a:r>
              <a:rPr lang="en-US" sz="2000" b="1" dirty="0">
                <a:latin typeface="Century Gothic" pitchFamily="34" charset="0"/>
              </a:rPr>
              <a:t>).</a:t>
            </a:r>
          </a:p>
          <a:p>
            <a:endParaRPr lang="en-US" sz="20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419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entury Gothic" pitchFamily="34" charset="0"/>
              </a:rPr>
              <a:t> Understanding the method of research and traditions in scholarship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Understanding various citation styles, continued…</a:t>
            </a:r>
            <a:endParaRPr lang="en-US" sz="2400" dirty="0">
              <a:latin typeface="Century Gothic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3844" y="914400"/>
            <a:ext cx="395243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43400" y="4114800"/>
            <a:ext cx="4267200" cy="16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>
              <a:latin typeface="Century Gothic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entury Gothic" pitchFamily="34" charset="0"/>
              </a:rPr>
              <a:t> Understanding what knowledge is valued in various disciplines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828800"/>
            <a:ext cx="3477406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143000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Dowdey</a:t>
            </a:r>
            <a:r>
              <a:rPr lang="en-US" dirty="0" smtClean="0">
                <a:latin typeface="Century Gothic" pitchFamily="34" charset="0"/>
              </a:rPr>
              <a:t> cites Patricia </a:t>
            </a:r>
            <a:r>
              <a:rPr lang="en-US" dirty="0" err="1" smtClean="0">
                <a:latin typeface="Century Gothic" pitchFamily="34" charset="0"/>
              </a:rPr>
              <a:t>Bizzell</a:t>
            </a:r>
            <a:r>
              <a:rPr lang="en-US" dirty="0" smtClean="0">
                <a:latin typeface="Century Gothic" pitchFamily="34" charset="0"/>
              </a:rPr>
              <a:t>, who argues that “’to help poor writers […] we need to explain that their writing takes place within a community, and to explain what the community’s conventions are’ (230)” (331).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Understanding various citation styles, continued…</a:t>
            </a:r>
            <a:endParaRPr lang="en-US" sz="2400" dirty="0">
              <a:latin typeface="Century Gothic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590800"/>
            <a:ext cx="5334000" cy="360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429000"/>
            <a:ext cx="3238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29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Citations in the Humanities emphasize authority and individuals’ ideas and words, </a:t>
            </a:r>
          </a:p>
          <a:p>
            <a:pPr algn="ctr"/>
            <a:r>
              <a:rPr lang="en-US" sz="2400" dirty="0" smtClean="0">
                <a:latin typeface="Century Gothic" pitchFamily="34" charset="0"/>
              </a:rPr>
              <a:t>privileging the text.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44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Century Gothic" pitchFamily="34" charset="0"/>
              </a:rPr>
              <a:t>Authors depend on shared background knowledge when citing other scholars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Relevant passages are cited; long quotations are frequent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Knowledge is seen as “an accumulation of perspectives”</a:t>
            </a:r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7200" y="27432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Century Gothic" pitchFamily="34" charset="0"/>
              </a:rPr>
              <a:t>74 % of scholarly journals use a standard style sheet, such as MLA or Chicago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276600"/>
            <a:ext cx="223755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276600"/>
            <a:ext cx="2246261" cy="337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371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in-text citations:</a:t>
            </a:r>
          </a:p>
          <a:p>
            <a:endParaRPr lang="en-US" dirty="0"/>
          </a:p>
          <a:p>
            <a:r>
              <a:rPr lang="en-US" dirty="0" smtClean="0"/>
              <a:t>Human beings have been described by Kenneth Burke as "symbol-using animals" (3). Human beings have been described as "symbol-using animals" (Burke 3).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781800" y="16002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9400" y="990600"/>
            <a:ext cx="2514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The author’s exact words</a:t>
            </a:r>
          </a:p>
          <a:p>
            <a:r>
              <a:rPr lang="en-US" sz="1200" dirty="0" smtClean="0">
                <a:latin typeface="Century Gothic" pitchFamily="34" charset="0"/>
              </a:rPr>
              <a:t> are used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6057900" y="26289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86400" y="2971800"/>
            <a:ext cx="20574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The author is always given credit</a:t>
            </a:r>
            <a:endParaRPr lang="en-US" sz="1200" dirty="0">
              <a:latin typeface="Century Gothic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28600"/>
            <a:ext cx="96423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3400" y="35814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works cited entries:</a:t>
            </a:r>
          </a:p>
          <a:p>
            <a:endParaRPr lang="en-US" dirty="0">
              <a:latin typeface="Century Gothic" pitchFamily="34" charset="0"/>
            </a:endParaRPr>
          </a:p>
          <a:p>
            <a:r>
              <a:rPr lang="en-US" dirty="0" err="1" smtClean="0"/>
              <a:t>Bagchi</a:t>
            </a:r>
            <a:r>
              <a:rPr lang="en-US" dirty="0" smtClean="0"/>
              <a:t>, </a:t>
            </a:r>
            <a:r>
              <a:rPr lang="en-US" dirty="0" err="1" smtClean="0"/>
              <a:t>Alaknanda</a:t>
            </a:r>
            <a:r>
              <a:rPr lang="en-US" dirty="0" smtClean="0"/>
              <a:t>. "Conflicting Nationalisms: The Voice of the Subaltern in 	</a:t>
            </a:r>
            <a:r>
              <a:rPr lang="en-US" dirty="0" err="1" smtClean="0"/>
              <a:t>Mahasweta</a:t>
            </a:r>
            <a:r>
              <a:rPr lang="en-US" dirty="0" smtClean="0"/>
              <a:t> Devi's </a:t>
            </a:r>
            <a:r>
              <a:rPr lang="en-US" dirty="0" err="1" smtClean="0"/>
              <a:t>Bashai</a:t>
            </a:r>
            <a:r>
              <a:rPr lang="en-US" dirty="0" smtClean="0"/>
              <a:t> </a:t>
            </a:r>
            <a:r>
              <a:rPr lang="en-US" dirty="0" err="1" smtClean="0"/>
              <a:t>Tudu</a:t>
            </a:r>
            <a:r>
              <a:rPr lang="en-US" dirty="0" smtClean="0"/>
              <a:t>." </a:t>
            </a:r>
            <a:r>
              <a:rPr lang="en-US" i="1" dirty="0" smtClean="0"/>
              <a:t>Tulsa Studies in Women's Literature</a:t>
            </a:r>
            <a:r>
              <a:rPr lang="en-US" dirty="0" smtClean="0"/>
              <a:t> 15.1 	(1996): 41-50. Print.</a:t>
            </a:r>
          </a:p>
          <a:p>
            <a:endParaRPr lang="en-US" dirty="0">
              <a:latin typeface="Century Gothic" pitchFamily="34" charset="0"/>
            </a:endParaRPr>
          </a:p>
          <a:p>
            <a:r>
              <a:rPr lang="en-US" dirty="0" smtClean="0"/>
              <a:t>Gillespie, Paula, and Neal Lerner. </a:t>
            </a:r>
            <a:r>
              <a:rPr lang="en-US" i="1" dirty="0" smtClean="0"/>
              <a:t>The </a:t>
            </a:r>
            <a:r>
              <a:rPr lang="en-US" i="1" dirty="0" err="1" smtClean="0"/>
              <a:t>Allyn</a:t>
            </a:r>
            <a:r>
              <a:rPr lang="en-US" i="1" dirty="0" smtClean="0"/>
              <a:t> and Bacon Guide to Peer Tutoring</a:t>
            </a:r>
            <a:r>
              <a:rPr lang="en-US" dirty="0" smtClean="0"/>
              <a:t>. Boston: 	</a:t>
            </a:r>
            <a:r>
              <a:rPr lang="en-US" dirty="0" err="1" smtClean="0"/>
              <a:t>Allyn</a:t>
            </a:r>
            <a:r>
              <a:rPr lang="en-US" dirty="0" smtClean="0"/>
              <a:t>, 2000. Print.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17" name="Straight Arrow Connector 16"/>
          <p:cNvCxnSpPr>
            <a:stCxn id="13" idx="1"/>
          </p:cNvCxnSpPr>
          <p:nvPr/>
        </p:nvCxnSpPr>
        <p:spPr>
          <a:xfrm rot="10800000" flipH="1">
            <a:off x="533400" y="4495800"/>
            <a:ext cx="152400" cy="239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467600" y="38862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6591300" y="47625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8229600" y="5638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1295400" y="57912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590800" y="5791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62800" y="3429000"/>
            <a:ext cx="1752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Title of article in quotation marks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4724400"/>
            <a:ext cx="1371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Authors’ full names given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143000" y="51054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19800" y="4953000"/>
            <a:ext cx="23622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Journal titles not abbreviated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6019800"/>
            <a:ext cx="15240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Only first name of publishing firm given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95600" y="6172200"/>
            <a:ext cx="16002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Date comes at the end of the citation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96200" y="5715000"/>
            <a:ext cx="1447800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Place of publication usually named by city only</a:t>
            </a:r>
            <a:endParaRPr 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Citations in the Social Sciences are used as an appeal to authority, a starting point for research, </a:t>
            </a:r>
          </a:p>
          <a:p>
            <a:pPr algn="ctr"/>
            <a:r>
              <a:rPr lang="en-US" sz="2400" dirty="0" smtClean="0">
                <a:latin typeface="Century Gothic" pitchFamily="34" charset="0"/>
              </a:rPr>
              <a:t>and a demonstration of accepted givens.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600201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Citations are mostly clustered in the introduction and conclusion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Direct quotation is much more infrequent than in the Humanities; ideas rather than words are privileged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Proof is provided by surveys, statistical interpretation, and experimental data</a:t>
            </a:r>
            <a:endParaRPr lang="en-US" dirty="0">
              <a:latin typeface="Century Gothic" pitchFamily="34" charset="0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9718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Only 32 % of journals use a standardized style sheet like APA; most journals have an individualized style sheet </a:t>
            </a:r>
          </a:p>
          <a:p>
            <a:endParaRPr lang="en-US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352800"/>
            <a:ext cx="2286000" cy="3261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52400"/>
            <a:ext cx="1371600" cy="1956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" y="2209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in-text citations:</a:t>
            </a:r>
          </a:p>
          <a:p>
            <a:endParaRPr lang="en-US" dirty="0"/>
          </a:p>
          <a:p>
            <a:r>
              <a:rPr lang="en-US" dirty="0" smtClean="0"/>
              <a:t>According to Jones (1998), APA style is a difficult citation format for first-time learners.</a:t>
            </a:r>
            <a:br>
              <a:rPr lang="en-US" dirty="0" smtClean="0"/>
            </a:br>
            <a:r>
              <a:rPr lang="en-US" dirty="0" smtClean="0"/>
              <a:t>APA style is a difficult citation format for first-time learners (Jones, 1998, p. 199).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8100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Sample reference list entries:</a:t>
            </a:r>
          </a:p>
          <a:p>
            <a:endParaRPr lang="en-US" b="1" dirty="0" smtClean="0">
              <a:latin typeface="Century Gothic" pitchFamily="34" charset="0"/>
            </a:endParaRPr>
          </a:p>
          <a:p>
            <a:endParaRPr lang="en-US" b="1" dirty="0">
              <a:latin typeface="Century Gothic" pitchFamily="34" charset="0"/>
            </a:endParaRPr>
          </a:p>
          <a:p>
            <a:r>
              <a:rPr lang="en-US" dirty="0" smtClean="0"/>
              <a:t>Berndt, T. J. (2002). Friendship quality and social development. </a:t>
            </a:r>
            <a:r>
              <a:rPr lang="en-US" i="1" dirty="0" smtClean="0"/>
              <a:t>Current Directions in 	Psychological Science, 11</a:t>
            </a:r>
            <a:r>
              <a:rPr lang="en-US" dirty="0" smtClean="0"/>
              <a:t>, 7-10.</a:t>
            </a:r>
          </a:p>
          <a:p>
            <a:endParaRPr lang="en-US" b="1" dirty="0">
              <a:latin typeface="Century Gothic" pitchFamily="34" charset="0"/>
            </a:endParaRPr>
          </a:p>
          <a:p>
            <a:r>
              <a:rPr lang="en-US" dirty="0" err="1" smtClean="0"/>
              <a:t>Calfee</a:t>
            </a:r>
            <a:r>
              <a:rPr lang="en-US" dirty="0" smtClean="0"/>
              <a:t>, R. C., &amp; Valencia, R. R. (1991). </a:t>
            </a:r>
            <a:r>
              <a:rPr lang="en-US" i="1" dirty="0" smtClean="0"/>
              <a:t>APA guide to preparing manuscripts for journal 	publication</a:t>
            </a:r>
            <a:r>
              <a:rPr lang="en-US" dirty="0" smtClean="0"/>
              <a:t>. Washington, DC: American Psychological Association.</a:t>
            </a:r>
            <a:endParaRPr lang="en-US" b="1" dirty="0">
              <a:latin typeface="Century Gothic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2438400" y="25146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791200" y="2590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6600" y="2133600"/>
            <a:ext cx="26670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Parenthetical documentation by author and date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1143000" y="46482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800600" y="4495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696994" y="5942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581900" y="45339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000" y="4343400"/>
            <a:ext cx="25146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Only initials of authors given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91000" y="3962400"/>
            <a:ext cx="17526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Article titles not in quotation marks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0" y="4191000"/>
            <a:ext cx="1905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Full journal titles given</a:t>
            </a:r>
            <a:endParaRPr lang="en-US" sz="1200" dirty="0">
              <a:latin typeface="Century Gothic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9000" y="6248400"/>
            <a:ext cx="1905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Titles not capitalized</a:t>
            </a:r>
            <a:endParaRPr lang="en-US" sz="1200" dirty="0">
              <a:latin typeface="Century Gothic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2895600" y="57912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76400" y="6324600"/>
            <a:ext cx="24384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itchFamily="34" charset="0"/>
              </a:rPr>
              <a:t>Date given prominent position</a:t>
            </a:r>
            <a:endParaRPr lang="en-US" sz="12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Citations in the Sciences are used to establish fact and privilege ideas only. 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914401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>
                <a:latin typeface="Century Gothic" pitchFamily="34" charset="0"/>
              </a:rPr>
              <a:t>Citations are clustered at the beginning of articles, in introductory sections, or in reviews of </a:t>
            </a:r>
            <a:r>
              <a:rPr lang="en-US" dirty="0" smtClean="0">
                <a:latin typeface="Century Gothic" pitchFamily="34" charset="0"/>
              </a:rPr>
              <a:t>literature, and often list multiple references.</a:t>
            </a:r>
            <a:endParaRPr lang="en-US" dirty="0">
              <a:latin typeface="Century Gothic" pitchFamily="34" charset="0"/>
            </a:endParaRPr>
          </a:p>
          <a:p>
            <a:pPr lvl="0"/>
            <a:r>
              <a:rPr lang="en-US" dirty="0">
                <a:latin typeface="Century Gothic" pitchFamily="34" charset="0"/>
              </a:rPr>
              <a:t>Each citation tends to list multiple references, blurring distinctions between texts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Citations are for whole texts rather than passages; when direct quotations appear, the citation comes beforehand</a:t>
            </a:r>
            <a:endParaRPr lang="en-US" dirty="0">
              <a:latin typeface="Century Gothic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The language </a:t>
            </a:r>
            <a:r>
              <a:rPr lang="en-US" dirty="0">
                <a:latin typeface="Century Gothic" pitchFamily="34" charset="0"/>
              </a:rPr>
              <a:t>of the original </a:t>
            </a:r>
            <a:r>
              <a:rPr lang="en-US" dirty="0" smtClean="0">
                <a:latin typeface="Century Gothic" pitchFamily="34" charset="0"/>
              </a:rPr>
              <a:t>author is </a:t>
            </a:r>
            <a:r>
              <a:rPr lang="en-US" dirty="0">
                <a:latin typeface="Century Gothic" pitchFamily="34" charset="0"/>
              </a:rPr>
              <a:t>not </a:t>
            </a:r>
            <a:r>
              <a:rPr lang="en-US" dirty="0" smtClean="0">
                <a:latin typeface="Century Gothic" pitchFamily="34" charset="0"/>
              </a:rPr>
              <a:t>at all important—proof </a:t>
            </a:r>
            <a:r>
              <a:rPr lang="en-US" dirty="0">
                <a:latin typeface="Century Gothic" pitchFamily="34" charset="0"/>
              </a:rPr>
              <a:t>in science scholarship is almost </a:t>
            </a:r>
            <a:r>
              <a:rPr lang="en-US" dirty="0" smtClean="0">
                <a:latin typeface="Century Gothic" pitchFamily="34" charset="0"/>
              </a:rPr>
              <a:t>always shown through </a:t>
            </a:r>
            <a:r>
              <a:rPr lang="en-US" dirty="0">
                <a:latin typeface="Century Gothic" pitchFamily="34" charset="0"/>
              </a:rPr>
              <a:t>quantified data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2766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Documentation styles vary greatly, even within a specific discipline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352800"/>
            <a:ext cx="1981200" cy="30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749</Words>
  <Application>Microsoft Office PowerPoint</Application>
  <PresentationFormat>On-screen Show (4:3)</PresentationFormat>
  <Paragraphs>110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Understanding  Citation Styles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 Citation Styles</dc:title>
  <dc:creator>Mel</dc:creator>
  <cp:lastModifiedBy>Reflib02</cp:lastModifiedBy>
  <cp:revision>66</cp:revision>
  <dcterms:created xsi:type="dcterms:W3CDTF">2009-11-03T01:36:47Z</dcterms:created>
  <dcterms:modified xsi:type="dcterms:W3CDTF">2015-06-12T20:44:18Z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314690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