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7" r:id="rId2"/>
    <p:sldId id="382" r:id="rId3"/>
    <p:sldId id="391" r:id="rId4"/>
    <p:sldId id="392" r:id="rId5"/>
    <p:sldId id="401" r:id="rId6"/>
    <p:sldId id="394" r:id="rId7"/>
    <p:sldId id="402" r:id="rId8"/>
    <p:sldId id="403" r:id="rId9"/>
    <p:sldId id="404" r:id="rId10"/>
    <p:sldId id="406" r:id="rId11"/>
    <p:sldId id="407" r:id="rId12"/>
  </p:sldIdLst>
  <p:sldSz cx="9144000" cy="5143500" type="screen16x9"/>
  <p:notesSz cx="7102475" cy="938847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  <p15:guide id="7" orient="horz" pos="11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D1D1D1"/>
    <a:srgbClr val="F4F4F4"/>
    <a:srgbClr val="F7092C"/>
    <a:srgbClr val="7BBE49"/>
    <a:srgbClr val="2A7E41"/>
    <a:srgbClr val="F2D362"/>
    <a:srgbClr val="24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4" autoAdjust="0"/>
    <p:restoredTop sz="96405" autoAdjust="0"/>
  </p:normalViewPr>
  <p:slideViewPr>
    <p:cSldViewPr showGuides="1">
      <p:cViewPr varScale="1">
        <p:scale>
          <a:sx n="133" d="100"/>
          <a:sy n="133" d="100"/>
        </p:scale>
        <p:origin x="126" y="678"/>
      </p:cViewPr>
      <p:guideLst>
        <p:guide orient="horz" pos="1488"/>
        <p:guide pos="2880"/>
        <p:guide pos="432"/>
        <p:guide pos="5280"/>
        <p:guide pos="720"/>
        <p:guide pos="981"/>
        <p:guide orient="horz" pos="1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2275" y="704850"/>
            <a:ext cx="62579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943100" cy="27181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"/>
            <a:ext cx="5676900" cy="27181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867-Generic_PowerPoint-16to9_Layout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31" y="-15422"/>
            <a:ext cx="9192724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96" y="438150"/>
            <a:ext cx="5029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44796" y="1428750"/>
            <a:ext cx="5029200" cy="2971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-16to9_Layout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62" y="-16002"/>
            <a:ext cx="9192724" cy="5175504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6771" y="438150"/>
            <a:ext cx="50292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44281" y="1428750"/>
            <a:ext cx="5029200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7301"/>
            <a:ext cx="7772400" cy="15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16_867-Generic_PowerPoint-16to9_BLUEfooter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" y="4402836"/>
            <a:ext cx="9144000" cy="740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mbuds.csusb.ed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_867-Generic_PowerPoint-16to9_BLUEfoot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2836"/>
            <a:ext cx="9144000" cy="7406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Maintaining Confidentiality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confidential or sensitive information is communicated by e-mail or voice mail</a:t>
            </a:r>
          </a:p>
          <a:p>
            <a:r>
              <a:rPr lang="en-US" dirty="0"/>
              <a:t>Confidentiality is maintained by the university Ombuds Officer and by you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4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71550"/>
            <a:ext cx="77724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Twillea Evans-Carthen</a:t>
            </a:r>
            <a:r>
              <a:rPr lang="en-US" sz="1800" dirty="0"/>
              <a:t>, </a:t>
            </a:r>
          </a:p>
          <a:p>
            <a:pPr marL="0" indent="0" algn="ctr">
              <a:buNone/>
            </a:pPr>
            <a:r>
              <a:rPr lang="en-US" sz="1800" dirty="0"/>
              <a:t>Ombuds Officer, Director of Ombuds Services</a:t>
            </a:r>
          </a:p>
          <a:p>
            <a:pPr marL="0" indent="0" algn="ctr">
              <a:buNone/>
            </a:pPr>
            <a:r>
              <a:rPr lang="en-US" sz="1800" dirty="0"/>
              <a:t>CSUSB Office of Ombuds Services</a:t>
            </a:r>
          </a:p>
          <a:p>
            <a:pPr marL="457200" lvl="1" indent="0" algn="ctr">
              <a:buNone/>
            </a:pPr>
            <a:r>
              <a:rPr lang="en-US" sz="1800" dirty="0"/>
              <a:t>5500 University Parkway, PL-268</a:t>
            </a:r>
          </a:p>
          <a:p>
            <a:pPr marL="457200" lvl="1" indent="0" algn="ctr">
              <a:buNone/>
            </a:pPr>
            <a:r>
              <a:rPr lang="en-US" sz="1800" dirty="0"/>
              <a:t>San Bernardino, CA  92407</a:t>
            </a:r>
          </a:p>
          <a:p>
            <a:pPr marL="0" indent="0" algn="ctr">
              <a:buNone/>
            </a:pPr>
            <a:r>
              <a:rPr lang="en-US" sz="1800" dirty="0"/>
              <a:t>Office Number: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(909) 909-5635</a:t>
            </a:r>
          </a:p>
          <a:p>
            <a:pPr marL="0" indent="0" algn="ctr">
              <a:buNone/>
            </a:pPr>
            <a:r>
              <a:rPr lang="en-US" sz="1800" dirty="0"/>
              <a:t>Fax Number: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(909) 537-7528</a:t>
            </a:r>
          </a:p>
          <a:p>
            <a:pPr marL="0" indent="0" algn="ctr">
              <a:buNone/>
            </a:pPr>
            <a:r>
              <a:rPr lang="en-US" sz="1800" dirty="0"/>
              <a:t>Website: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http://ombuds.csusb.edu/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438150"/>
            <a:ext cx="5900992" cy="857250"/>
          </a:xfrm>
        </p:spPr>
        <p:txBody>
          <a:bodyPr/>
          <a:lstStyle/>
          <a:p>
            <a:br>
              <a:rPr lang="en-US" altLang="en-US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altLang="en-US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Office Of Ombuds Services</a:t>
            </a:r>
            <a:br>
              <a:rPr lang="en-US" b="0" dirty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276350"/>
            <a:ext cx="5029200" cy="2971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Office of Ombuds Services Provides:</a:t>
            </a:r>
          </a:p>
          <a:p>
            <a:pPr lvl="1"/>
            <a:r>
              <a:rPr lang="en-US" dirty="0"/>
              <a:t>An accessible, independent, impartial, informal, and confidential resource to assist Students, Staff, Faculty, and Others in the resolution of problems and conflicts.</a:t>
            </a:r>
          </a:p>
          <a:p>
            <a:endParaRPr lang="en-US" dirty="0"/>
          </a:p>
        </p:txBody>
      </p:sp>
      <p:pic>
        <p:nvPicPr>
          <p:cNvPr id="13" name="Picture Placeholder 7"/>
          <p:cNvPicPr>
            <a:picLocks noGrp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Picture Placeholder 9"/>
          <p:cNvPicPr>
            <a:picLocks noGrp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9" name="Picture Placeholder 18" descr="16_867-Generic_PowerPoint-16to9_PDCtitleslide.png"/>
          <p:cNvPicPr>
            <a:picLocks noGrp="1" noChangeAspect="1"/>
          </p:cNvPicPr>
          <p:nvPr>
            <p:ph type="pic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438150"/>
            <a:ext cx="5715000" cy="857250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Role Of</a:t>
            </a:r>
            <a:b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Ombuds Officer</a:t>
            </a:r>
            <a:endParaRPr lang="en-US" sz="2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44796" y="1200150"/>
            <a:ext cx="5029200" cy="32004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Active listener</a:t>
            </a:r>
          </a:p>
          <a:p>
            <a:r>
              <a:rPr lang="en-US" sz="1800" dirty="0"/>
              <a:t>Provides options for resolution</a:t>
            </a:r>
          </a:p>
          <a:p>
            <a:r>
              <a:rPr lang="en-US" sz="1800" dirty="0"/>
              <a:t>Responds to questions</a:t>
            </a:r>
          </a:p>
          <a:p>
            <a:r>
              <a:rPr lang="en-US" sz="1800" dirty="0"/>
              <a:t>Explains university policies and procedures</a:t>
            </a:r>
          </a:p>
          <a:p>
            <a:r>
              <a:rPr lang="en-US" sz="1800" dirty="0"/>
              <a:t>Facilitates and/or mediates communication between individuals</a:t>
            </a:r>
          </a:p>
          <a:p>
            <a:r>
              <a:rPr lang="en-US" sz="1800" dirty="0"/>
              <a:t>Provides steps to resolve problems</a:t>
            </a:r>
          </a:p>
          <a:p>
            <a:r>
              <a:rPr lang="en-US" sz="1800" dirty="0"/>
              <a:t>Provides data on trends or patterns of problems and/or complaints to the university president</a:t>
            </a:r>
          </a:p>
          <a:p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5075">
            <a:off x="6445250" y="1658938"/>
            <a:ext cx="2179638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4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Ombuds Officer </a:t>
            </a:r>
            <a:b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Works Within Boundaries</a:t>
            </a:r>
            <a:endParaRPr lang="en-US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276350"/>
            <a:ext cx="5029200" cy="2971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The University Ombuds Officer WILL NOT:</a:t>
            </a:r>
          </a:p>
          <a:p>
            <a:pPr lvl="1"/>
            <a:r>
              <a:rPr lang="en-US" dirty="0"/>
              <a:t>Direct any university office to change a decision</a:t>
            </a:r>
          </a:p>
          <a:p>
            <a:pPr lvl="1"/>
            <a:r>
              <a:rPr lang="en-US" dirty="0"/>
              <a:t>Offer legal advice</a:t>
            </a:r>
          </a:p>
          <a:p>
            <a:pPr lvl="1"/>
            <a:r>
              <a:rPr lang="en-US" dirty="0"/>
              <a:t>Make decisions for you</a:t>
            </a:r>
          </a:p>
          <a:p>
            <a:pPr lvl="1"/>
            <a:r>
              <a:rPr lang="en-US" dirty="0"/>
              <a:t>Have a stake in outcomes</a:t>
            </a:r>
          </a:p>
          <a:p>
            <a:pPr lvl="1"/>
            <a:r>
              <a:rPr lang="en-US" dirty="0"/>
              <a:t>Be a part of any formal processes</a:t>
            </a:r>
          </a:p>
          <a:p>
            <a:pPr lvl="1"/>
            <a:r>
              <a:rPr lang="en-US" dirty="0"/>
              <a:t>Advocate for any party to the dispute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5362">
            <a:off x="6546507" y="1686904"/>
            <a:ext cx="1931890" cy="1303020"/>
          </a:xfrm>
        </p:spPr>
      </p:pic>
      <p:pic>
        <p:nvPicPr>
          <p:cNvPr id="22" name="Picture Placeholder 21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/>
          <p:cNvPicPr>
            <a:picLocks noGrp="1" noChangeAspect="1"/>
          </p:cNvPicPr>
          <p:nvPr>
            <p:ph type="pic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563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96" y="285750"/>
            <a:ext cx="5029200" cy="1009650"/>
          </a:xfrm>
        </p:spPr>
        <p:txBody>
          <a:bodyPr/>
          <a:lstStyle/>
          <a:p>
            <a:r>
              <a:rPr lang="en-US" altLang="en-US" sz="2400" dirty="0"/>
              <a:t>When Should I Contact </a:t>
            </a:r>
            <a:br>
              <a:rPr lang="en-US" altLang="en-US" sz="2400" dirty="0"/>
            </a:br>
            <a:r>
              <a:rPr lang="en-US" altLang="en-US" sz="2400" dirty="0"/>
              <a:t>The Office of Ombuds Services?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4796" y="1200150"/>
            <a:ext cx="5029200" cy="3200400"/>
          </a:xfrm>
        </p:spPr>
        <p:txBody>
          <a:bodyPr/>
          <a:lstStyle/>
          <a:p>
            <a:r>
              <a:rPr lang="en-US" sz="1400" dirty="0"/>
              <a:t>Make contact as soon as you feel there might be a problem you cannot resolve</a:t>
            </a:r>
          </a:p>
          <a:p>
            <a:r>
              <a:rPr lang="en-US" sz="1400" dirty="0"/>
              <a:t>Need to discuss a sensitive question or issue</a:t>
            </a:r>
          </a:p>
          <a:p>
            <a:r>
              <a:rPr lang="en-US" sz="1400" dirty="0"/>
              <a:t>Feel you have been treated unfairly </a:t>
            </a:r>
          </a:p>
          <a:p>
            <a:r>
              <a:rPr lang="en-US" sz="1400" dirty="0"/>
              <a:t>Situation requiring negotiation or facilitating communication</a:t>
            </a:r>
          </a:p>
          <a:p>
            <a:r>
              <a:rPr lang="en-US" sz="1400" dirty="0"/>
              <a:t>Unsure which policies, procedures, or regulations apply</a:t>
            </a:r>
          </a:p>
          <a:p>
            <a:r>
              <a:rPr lang="en-US" sz="1400" dirty="0"/>
              <a:t>When you are unsure of where to go or what options exist to solve a problem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681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Are There Disputes The Office Of Ombuds Does Not Address?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1276350"/>
            <a:ext cx="5029200" cy="2971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Disputes between members of the campus community and private individuals, such as your significant other, landlords, or parents</a:t>
            </a:r>
          </a:p>
          <a:p>
            <a:pPr lvl="0"/>
            <a:r>
              <a:rPr lang="en-US" dirty="0"/>
              <a:t>Disputes involving formal processes, such as grievances, disciplinary actions or legal suits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7395">
            <a:off x="6284913" y="249238"/>
            <a:ext cx="2179637" cy="1303337"/>
          </a:xfrm>
        </p:spPr>
      </p:pic>
    </p:spTree>
    <p:extLst>
      <p:ext uri="{BB962C8B-B14F-4D97-AF65-F5344CB8AC3E}">
        <p14:creationId xmlns:p14="http://schemas.microsoft.com/office/powerpoint/2010/main" val="202504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0174" y="228601"/>
            <a:ext cx="7924800" cy="857250"/>
          </a:xfrm>
        </p:spPr>
        <p:txBody>
          <a:bodyPr/>
          <a:lstStyle/>
          <a:p>
            <a:r>
              <a:rPr lang="en-US" sz="2800" dirty="0"/>
              <a:t>What Will I Gain By Coming To </a:t>
            </a:r>
            <a:br>
              <a:rPr lang="en-US" sz="2800" dirty="0"/>
            </a:br>
            <a:r>
              <a:rPr lang="en-US" sz="2800" dirty="0"/>
              <a:t>The Office of Ombuds Services?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085851"/>
            <a:ext cx="7772400" cy="3314699"/>
          </a:xfrm>
        </p:spPr>
        <p:txBody>
          <a:bodyPr/>
          <a:lstStyle/>
          <a:p>
            <a:r>
              <a:rPr lang="en-US" dirty="0"/>
              <a:t>Insight into a complicated situation</a:t>
            </a:r>
          </a:p>
          <a:p>
            <a:r>
              <a:rPr lang="en-US" dirty="0"/>
              <a:t>A clearer perspective on your issue or concern</a:t>
            </a:r>
          </a:p>
          <a:p>
            <a:r>
              <a:rPr lang="en-US" dirty="0"/>
              <a:t>Enhanced ability to deal effectively with a problem</a:t>
            </a:r>
          </a:p>
          <a:p>
            <a:r>
              <a:rPr lang="en-US" dirty="0"/>
              <a:t>Identification and clarification of options</a:t>
            </a:r>
          </a:p>
          <a:p>
            <a:r>
              <a:rPr lang="en-US" dirty="0"/>
              <a:t>Effective communication skills to resolve interpersonal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Other Services Does </a:t>
            </a:r>
            <a:b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Office Of Ombuds Services Provide?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3352799"/>
          </a:xfrm>
        </p:spPr>
        <p:txBody>
          <a:bodyPr/>
          <a:lstStyle/>
          <a:p>
            <a:pPr lvl="0"/>
            <a:r>
              <a:rPr lang="en-US" sz="1800" dirty="0"/>
              <a:t>Consultation</a:t>
            </a:r>
          </a:p>
          <a:p>
            <a:pPr lvl="0"/>
            <a:r>
              <a:rPr lang="en-US" sz="1800" dirty="0"/>
              <a:t>Active listener</a:t>
            </a:r>
          </a:p>
          <a:p>
            <a:pPr lvl="0"/>
            <a:r>
              <a:rPr lang="en-US" sz="1800" dirty="0"/>
              <a:t>Nonjudgmental sounding board</a:t>
            </a:r>
          </a:p>
          <a:p>
            <a:pPr lvl="0"/>
            <a:r>
              <a:rPr lang="en-US" sz="1800" dirty="0"/>
              <a:t>Conflict communication coaching</a:t>
            </a:r>
          </a:p>
          <a:p>
            <a:pPr lvl="0"/>
            <a:r>
              <a:rPr lang="en-US" sz="1800" dirty="0"/>
              <a:t>Provide workshops for students, faculty, and staff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3810000" cy="3276599"/>
          </a:xfrm>
        </p:spPr>
        <p:txBody>
          <a:bodyPr/>
          <a:lstStyle/>
          <a:p>
            <a:pPr lvl="0"/>
            <a:r>
              <a:rPr lang="en-US" sz="1800" dirty="0"/>
              <a:t>Role-play</a:t>
            </a:r>
          </a:p>
          <a:p>
            <a:pPr lvl="0"/>
            <a:r>
              <a:rPr lang="en-US" sz="1800" dirty="0"/>
              <a:t>Strategize options</a:t>
            </a:r>
          </a:p>
          <a:p>
            <a:pPr lvl="0"/>
            <a:r>
              <a:rPr lang="en-US" sz="1800" dirty="0"/>
              <a:t>Analysis of options for resolution</a:t>
            </a:r>
          </a:p>
          <a:p>
            <a:pPr lvl="0"/>
            <a:r>
              <a:rPr lang="en-US" sz="1800" dirty="0"/>
              <a:t>Mediation</a:t>
            </a:r>
          </a:p>
          <a:p>
            <a:pPr lvl="0"/>
            <a:r>
              <a:rPr lang="en-US" sz="1800" dirty="0"/>
              <a:t>Suggest changes in university policies and 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7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Does Confidentiality Mean?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047750"/>
            <a:ext cx="7772400" cy="3352799"/>
          </a:xfrm>
        </p:spPr>
        <p:txBody>
          <a:bodyPr/>
          <a:lstStyle/>
          <a:p>
            <a:r>
              <a:rPr lang="en-US" sz="1800" dirty="0"/>
              <a:t>Confidentiality of all dealings and communications with Office of Ombuds Services</a:t>
            </a:r>
          </a:p>
          <a:p>
            <a:r>
              <a:rPr lang="en-US" sz="1800" dirty="0"/>
              <a:t>Issues regarding any disclosures of public safety, such as danger to oneself or others may not be kept confidential</a:t>
            </a:r>
          </a:p>
          <a:p>
            <a:r>
              <a:rPr lang="en-US" sz="1800" dirty="0"/>
              <a:t>Communications with the Ombuds Officer is not a first step in a formal complaint to the university</a:t>
            </a:r>
          </a:p>
          <a:p>
            <a:r>
              <a:rPr lang="en-US" sz="1800" dirty="0"/>
              <a:t>The Ombuds Officer does not communicate with attorneys or have any involvement in a matter once legal steps have been initiated</a:t>
            </a:r>
          </a:p>
          <a:p>
            <a:pPr marL="0" indent="0">
              <a:buNone/>
            </a:pPr>
            <a:endParaRPr lang="en-US" dirty="0"/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1934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4719</TotalTime>
  <Words>465</Words>
  <Application>Microsoft Office PowerPoint</Application>
  <PresentationFormat>On-screen Show (16:9)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Webdings</vt:lpstr>
      <vt:lpstr>Blank Presentation</vt:lpstr>
      <vt:lpstr>PowerPoint Presentation</vt:lpstr>
      <vt:lpstr> Office Of Ombuds Services </vt:lpstr>
      <vt:lpstr>The Role Of University Ombuds Officer</vt:lpstr>
      <vt:lpstr>University Ombuds Officer  Works Within Boundaries</vt:lpstr>
      <vt:lpstr>When Should I Contact  The Office of Ombuds Services?</vt:lpstr>
      <vt:lpstr>Are There Disputes The Office Of Ombuds Does Not Address?</vt:lpstr>
      <vt:lpstr>What Will I Gain By Coming To  The Office of Ombuds Services?</vt:lpstr>
      <vt:lpstr>What Other Services Does  The Office Of Ombuds Services Provide?</vt:lpstr>
      <vt:lpstr>What Does Confidentiality Mean?</vt:lpstr>
      <vt:lpstr>Maintaining Confidentiality</vt:lpstr>
      <vt:lpstr>Contact Information</vt:lpstr>
    </vt:vector>
  </TitlesOfParts>
  <Company>Public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Melissa Evans</cp:lastModifiedBy>
  <cp:revision>392</cp:revision>
  <cp:lastPrinted>2019-09-19T00:09:47Z</cp:lastPrinted>
  <dcterms:created xsi:type="dcterms:W3CDTF">2014-01-06T17:52:42Z</dcterms:created>
  <dcterms:modified xsi:type="dcterms:W3CDTF">2019-09-24T16:07:31Z</dcterms:modified>
</cp:coreProperties>
</file>