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handoutMasterIdLst>
    <p:handoutMasterId r:id="rId16"/>
  </p:handoutMasterIdLst>
  <p:sldIdLst>
    <p:sldId id="390" r:id="rId2"/>
    <p:sldId id="398" r:id="rId3"/>
    <p:sldId id="396" r:id="rId4"/>
    <p:sldId id="397" r:id="rId5"/>
    <p:sldId id="290" r:id="rId6"/>
    <p:sldId id="286" r:id="rId7"/>
    <p:sldId id="287" r:id="rId8"/>
    <p:sldId id="288" r:id="rId9"/>
    <p:sldId id="289" r:id="rId10"/>
    <p:sldId id="283" r:id="rId11"/>
    <p:sldId id="262" r:id="rId12"/>
    <p:sldId id="275" r:id="rId13"/>
    <p:sldId id="269" r:id="rId14"/>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varScale="1">
        <p:scale>
          <a:sx n="114" d="100"/>
          <a:sy n="114" d="100"/>
        </p:scale>
        <p:origin x="1506" y="102"/>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56FA5F3-902D-2A46-A9CC-2BC535031338}" type="slidenum">
              <a:rPr lang="en-US" smtClean="0"/>
              <a:pPr>
                <a:defRPr/>
              </a:pPr>
              <a:t>6</a:t>
            </a:fld>
            <a:endParaRPr lang="en-US"/>
          </a:p>
        </p:txBody>
      </p:sp>
    </p:spTree>
    <p:extLst>
      <p:ext uri="{BB962C8B-B14F-4D97-AF65-F5344CB8AC3E}">
        <p14:creationId xmlns:p14="http://schemas.microsoft.com/office/powerpoint/2010/main" val="2359048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9</a:t>
            </a:fld>
            <a:endParaRPr lang="en-US" dirty="0"/>
          </a:p>
        </p:txBody>
      </p:sp>
    </p:spTree>
    <p:extLst>
      <p:ext uri="{BB962C8B-B14F-4D97-AF65-F5344CB8AC3E}">
        <p14:creationId xmlns:p14="http://schemas.microsoft.com/office/powerpoint/2010/main" val="2757175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10</a:t>
            </a:fld>
            <a:endParaRPr lang="en-US" dirty="0"/>
          </a:p>
        </p:txBody>
      </p:sp>
    </p:spTree>
    <p:extLst>
      <p:ext uri="{BB962C8B-B14F-4D97-AF65-F5344CB8AC3E}">
        <p14:creationId xmlns:p14="http://schemas.microsoft.com/office/powerpoint/2010/main" val="342923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11</a:t>
            </a:fld>
            <a:endParaRPr lang="en-US" dirty="0"/>
          </a:p>
        </p:txBody>
      </p:sp>
    </p:spTree>
    <p:extLst>
      <p:ext uri="{BB962C8B-B14F-4D97-AF65-F5344CB8AC3E}">
        <p14:creationId xmlns:p14="http://schemas.microsoft.com/office/powerpoint/2010/main" val="2439933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12</a:t>
            </a:fld>
            <a:endParaRPr lang="en-US" dirty="0"/>
          </a:p>
        </p:txBody>
      </p:sp>
    </p:spTree>
    <p:extLst>
      <p:ext uri="{BB962C8B-B14F-4D97-AF65-F5344CB8AC3E}">
        <p14:creationId xmlns:p14="http://schemas.microsoft.com/office/powerpoint/2010/main" val="175614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August, 2017 </a:t>
            </a:r>
            <a:r>
              <a:rPr lang="en-US" baseline="0" dirty="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13</a:t>
            </a:fld>
            <a:endParaRPr lang="en-US" dirty="0"/>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COE – Teacher Supervisors Mileage Expense Report</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6C67-ADEF-48CD-B42D-F9AF8A3736C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A141D09-2E97-4519-BF64-AEB2ABB67970}"/>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6D2A4CDB-64C5-4DCE-B432-FFC741503F5F}"/>
              </a:ext>
            </a:extLst>
          </p:cNvPr>
          <p:cNvPicPr>
            <a:picLocks noChangeAspect="1"/>
          </p:cNvPicPr>
          <p:nvPr/>
        </p:nvPicPr>
        <p:blipFill>
          <a:blip r:embed="rId3"/>
          <a:stretch>
            <a:fillRect/>
          </a:stretch>
        </p:blipFill>
        <p:spPr>
          <a:xfrm>
            <a:off x="76200" y="76200"/>
            <a:ext cx="8991600" cy="5867400"/>
          </a:xfrm>
          <a:prstGeom prst="rect">
            <a:avLst/>
          </a:prstGeom>
        </p:spPr>
      </p:pic>
    </p:spTree>
    <p:extLst>
      <p:ext uri="{BB962C8B-B14F-4D97-AF65-F5344CB8AC3E}">
        <p14:creationId xmlns:p14="http://schemas.microsoft.com/office/powerpoint/2010/main" val="2680077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106217"/>
            <a:ext cx="8950036" cy="945546"/>
          </a:xfrm>
          <a:ln/>
        </p:spPr>
        <p:style>
          <a:lnRef idx="2">
            <a:schemeClr val="accent2"/>
          </a:lnRef>
          <a:fillRef idx="1">
            <a:schemeClr val="lt1"/>
          </a:fillRef>
          <a:effectRef idx="0">
            <a:schemeClr val="accent2"/>
          </a:effectRef>
          <a:fontRef idx="minor">
            <a:schemeClr val="dk1"/>
          </a:fontRef>
        </p:style>
        <p:txBody>
          <a:bodyPr>
            <a:normAutofit/>
          </a:bodyPr>
          <a:lstStyle/>
          <a:p>
            <a:pPr algn="l"/>
            <a:r>
              <a:rPr lang="en-US" sz="2000" b="1" dirty="0">
                <a:effectLst>
                  <a:outerShdw blurRad="38100" dist="38100" dir="2700000" algn="tl">
                    <a:srgbClr val="000000">
                      <a:alpha val="43137"/>
                    </a:srgbClr>
                  </a:outerShdw>
                </a:effectLst>
                <a:latin typeface="+mn-lt"/>
              </a:rPr>
              <a:t>When all expenses have been entered and all the red alerts are cleared, you are now ready to submit the report! </a:t>
            </a:r>
            <a:endParaRPr lang="en-US" sz="2000" b="1" dirty="0">
              <a:latin typeface="+mn-lt"/>
            </a:endParaRPr>
          </a:p>
        </p:txBody>
      </p:sp>
      <p:sp>
        <p:nvSpPr>
          <p:cNvPr id="6" name="Down Arrow 5"/>
          <p:cNvSpPr/>
          <p:nvPr/>
        </p:nvSpPr>
        <p:spPr>
          <a:xfrm>
            <a:off x="3595998" y="4658237"/>
            <a:ext cx="484632" cy="978408"/>
          </a:xfrm>
          <a:prstGeom prst="downArrow">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641023" y="4378000"/>
            <a:ext cx="2422688" cy="938719"/>
          </a:xfrm>
          <a:prstGeom prst="rect">
            <a:avLst/>
          </a:prstGeom>
          <a:solidFill>
            <a:schemeClr val="accent6">
              <a:lumMod val="40000"/>
              <a:lumOff val="60000"/>
            </a:schemeClr>
          </a:solidFill>
          <a:ln>
            <a:solidFill>
              <a:srgbClr val="FF0000"/>
            </a:solidFill>
          </a:ln>
        </p:spPr>
        <p:txBody>
          <a:bodyPr wrap="square" rtlCol="0">
            <a:spAutoFit/>
          </a:bodyPr>
          <a:lstStyle/>
          <a:p>
            <a:r>
              <a:rPr lang="en-US" sz="1100" dirty="0"/>
              <a:t>The amounts entered in segments for airfare, domestic hotel and rental car will appear here as estimated expenses in addition to the ones entered from the expenses tab.</a:t>
            </a:r>
          </a:p>
        </p:txBody>
      </p:sp>
      <p:cxnSp>
        <p:nvCxnSpPr>
          <p:cNvPr id="8" name="Straight Arrow Connector 7"/>
          <p:cNvCxnSpPr/>
          <p:nvPr/>
        </p:nvCxnSpPr>
        <p:spPr>
          <a:xfrm>
            <a:off x="1696825" y="3751868"/>
            <a:ext cx="9427" cy="588425"/>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098DFD74-9D0A-40F9-A211-ABCE8299C095}"/>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71D42AAF-FE5E-4F89-A05D-9AB9329C9C14}"/>
              </a:ext>
            </a:extLst>
          </p:cNvPr>
          <p:cNvPicPr>
            <a:picLocks noChangeAspect="1"/>
          </p:cNvPicPr>
          <p:nvPr/>
        </p:nvPicPr>
        <p:blipFill>
          <a:blip r:embed="rId3"/>
          <a:stretch>
            <a:fillRect/>
          </a:stretch>
        </p:blipFill>
        <p:spPr>
          <a:xfrm>
            <a:off x="110836" y="1221354"/>
            <a:ext cx="8950036" cy="4798446"/>
          </a:xfrm>
          <a:prstGeom prst="rect">
            <a:avLst/>
          </a:prstGeom>
        </p:spPr>
      </p:pic>
    </p:spTree>
    <p:extLst>
      <p:ext uri="{BB962C8B-B14F-4D97-AF65-F5344CB8AC3E}">
        <p14:creationId xmlns:p14="http://schemas.microsoft.com/office/powerpoint/2010/main" val="2090219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79C9FA-906D-4F2F-982F-2BFF21957598}"/>
              </a:ext>
            </a:extLst>
          </p:cNvPr>
          <p:cNvSpPr>
            <a:spLocks noGrp="1"/>
          </p:cNvSpPr>
          <p:nvPr>
            <p:ph type="title"/>
          </p:nvPr>
        </p:nvSpPr>
        <p:spPr>
          <a:xfrm>
            <a:off x="252288" y="230909"/>
            <a:ext cx="3250692" cy="1064491"/>
          </a:xfrm>
        </p:spPr>
        <p:style>
          <a:lnRef idx="2">
            <a:schemeClr val="accent2"/>
          </a:lnRef>
          <a:fillRef idx="1">
            <a:schemeClr val="lt1"/>
          </a:fillRef>
          <a:effectRef idx="0">
            <a:schemeClr val="accent2"/>
          </a:effectRef>
          <a:fontRef idx="minor">
            <a:schemeClr val="dk1"/>
          </a:fontRef>
        </p:style>
        <p:txBody>
          <a:bodyPr>
            <a:normAutofit/>
          </a:bodyPr>
          <a:lstStyle/>
          <a:p>
            <a:pPr>
              <a:lnSpc>
                <a:spcPct val="90000"/>
              </a:lnSpc>
            </a:pPr>
            <a:br>
              <a:rPr lang="en-US" sz="2000" dirty="0">
                <a:solidFill>
                  <a:schemeClr val="bg1"/>
                </a:solidFill>
              </a:rPr>
            </a:br>
            <a:r>
              <a:rPr lang="en-US" sz="18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t>Expense Report Workflow Steps</a:t>
            </a:r>
            <a:br>
              <a:rPr lang="en-US" sz="10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US" sz="1000" dirty="0">
                <a:solidFill>
                  <a:schemeClr val="bg1"/>
                </a:solidFill>
              </a:rPr>
            </a:br>
            <a:br>
              <a:rPr lang="en-US" sz="1000" b="1" dirty="0">
                <a:solidFill>
                  <a:schemeClr val="bg1"/>
                </a:solidFill>
                <a:latin typeface="+mn-lt"/>
              </a:rPr>
            </a:br>
            <a:endParaRPr lang="en-US" sz="1000" b="1" dirty="0">
              <a:solidFill>
                <a:schemeClr val="bg1"/>
              </a:solidFill>
              <a:latin typeface="+mn-lt"/>
            </a:endParaRPr>
          </a:p>
        </p:txBody>
      </p:sp>
      <p:sp>
        <p:nvSpPr>
          <p:cNvPr id="2" name="Content Placeholder 1">
            <a:extLst>
              <a:ext uri="{FF2B5EF4-FFF2-40B4-BE49-F238E27FC236}">
                <a16:creationId xmlns:a16="http://schemas.microsoft.com/office/drawing/2014/main" id="{9A0B3848-F3C5-4D72-8D1C-8BEEEA294B62}"/>
              </a:ext>
            </a:extLst>
          </p:cNvPr>
          <p:cNvSpPr>
            <a:spLocks noGrp="1"/>
          </p:cNvSpPr>
          <p:nvPr>
            <p:ph idx="1"/>
          </p:nvPr>
        </p:nvSpPr>
        <p:spPr>
          <a:xfrm>
            <a:off x="445207" y="1752600"/>
            <a:ext cx="2866644" cy="4142173"/>
          </a:xfrm>
          <a:solidFill>
            <a:schemeClr val="bg1"/>
          </a:solidFill>
        </p:spPr>
        <p:txBody>
          <a:bodyPr>
            <a:normAutofit/>
          </a:bodyPr>
          <a:lstStyle/>
          <a:p>
            <a:pPr marL="342900" marR="0" lvl="0" indent="-342900">
              <a:lnSpc>
                <a:spcPct val="90000"/>
              </a:lnSpc>
              <a:spcBef>
                <a:spcPts val="200"/>
              </a:spcBef>
              <a:spcAft>
                <a:spcPts val="0"/>
              </a:spcAft>
              <a:buFont typeface="Symbol" panose="05050102010706020507" pitchFamily="18" charset="2"/>
              <a:buBlip>
                <a:blip r:embed="rId3"/>
              </a:buBlip>
            </a:pP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Travel/Supervisor Approval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This approver is the employee’s default manager</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200"/>
              </a:spcBef>
              <a:spcAft>
                <a:spcPts val="0"/>
              </a:spcAft>
              <a:buFont typeface="Symbol" panose="05050102010706020507" pitchFamily="18" charset="2"/>
              <a:buBlip>
                <a:blip r:embed="rId3"/>
              </a:buBlip>
            </a:pP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Cost Object Approval </a:t>
            </a:r>
            <a:r>
              <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The</a:t>
            </a:r>
            <a:r>
              <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budget approver, or the approver listed in DACS for that department</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200"/>
              </a:spcBef>
              <a:spcAft>
                <a:spcPts val="0"/>
              </a:spcAft>
              <a:buFont typeface="Symbol" panose="05050102010706020507" pitchFamily="18" charset="2"/>
              <a:buBlip>
                <a:blip r:embed="rId3"/>
              </a:buBlip>
            </a:pP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Accounts Payable Review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The accounts payable travel processor</a:t>
            </a:r>
            <a:br>
              <a:rPr lang="en-US" sz="1400" b="1" dirty="0">
                <a:effectLst/>
                <a:latin typeface="Calibri" panose="020F0502020204030204" pitchFamily="34" charset="0"/>
                <a:ea typeface="Calibri" panose="020F0502020204030204" pitchFamily="34" charset="0"/>
                <a:cs typeface="Times New Roman" panose="02020603050405020304" pitchFamily="18" charset="0"/>
              </a:rPr>
            </a:b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90000"/>
              </a:lnSpc>
              <a:spcBef>
                <a:spcPts val="200"/>
              </a:spcBef>
              <a:spcAft>
                <a:spcPts val="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Please note: each approvers have 9 days to approve a Report, failing which the Report gets timed out, and the user will have to resubmit the Report</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90000"/>
              </a:lnSpc>
            </a:pPr>
            <a:endParaRPr lang="en-US" sz="1400" dirty="0">
              <a:solidFill>
                <a:schemeClr val="bg1"/>
              </a:solidFill>
            </a:endParaRPr>
          </a:p>
        </p:txBody>
      </p:sp>
      <p:pic>
        <p:nvPicPr>
          <p:cNvPr id="6" name="Picture 5" descr="Graphical user interface, application&#10;&#10;Description automatically generated">
            <a:extLst>
              <a:ext uri="{FF2B5EF4-FFF2-40B4-BE49-F238E27FC236}">
                <a16:creationId xmlns:a16="http://schemas.microsoft.com/office/drawing/2014/main" id="{69974C91-5B12-4C58-A34B-E6756E5CE0C2}"/>
              </a:ext>
            </a:extLst>
          </p:cNvPr>
          <p:cNvPicPr>
            <a:picLocks noChangeAspect="1"/>
          </p:cNvPicPr>
          <p:nvPr/>
        </p:nvPicPr>
        <p:blipFill>
          <a:blip r:embed="rId4"/>
          <a:stretch>
            <a:fillRect/>
          </a:stretch>
        </p:blipFill>
        <p:spPr>
          <a:xfrm>
            <a:off x="3695899" y="230909"/>
            <a:ext cx="5300318" cy="4569691"/>
          </a:xfrm>
          <a:prstGeom prst="rect">
            <a:avLst/>
          </a:prstGeom>
        </p:spPr>
        <p:style>
          <a:lnRef idx="2">
            <a:schemeClr val="accent2"/>
          </a:lnRef>
          <a:fillRef idx="1">
            <a:schemeClr val="lt1"/>
          </a:fillRef>
          <a:effectRef idx="0">
            <a:schemeClr val="accent2"/>
          </a:effectRef>
          <a:fontRef idx="minor">
            <a:schemeClr val="dk1"/>
          </a:fontRef>
        </p:style>
      </p:pic>
      <p:sp>
        <p:nvSpPr>
          <p:cNvPr id="19" name="TextBox 18">
            <a:extLst>
              <a:ext uri="{FF2B5EF4-FFF2-40B4-BE49-F238E27FC236}">
                <a16:creationId xmlns:a16="http://schemas.microsoft.com/office/drawing/2014/main" id="{E9533A34-4DE7-45FF-BF96-CBE3603796EA}"/>
              </a:ext>
            </a:extLst>
          </p:cNvPr>
          <p:cNvSpPr txBox="1"/>
          <p:nvPr/>
        </p:nvSpPr>
        <p:spPr>
          <a:xfrm>
            <a:off x="3657600" y="4876800"/>
            <a:ext cx="5300319"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dirty="0">
                <a:effectLst>
                  <a:outerShdw blurRad="38100" dist="38100" dir="2700000" algn="tl">
                    <a:srgbClr val="000000">
                      <a:alpha val="43137"/>
                    </a:srgbClr>
                  </a:outerShdw>
                </a:effectLst>
              </a:rPr>
              <a:t>The employee can also add additional approvers by clicking on the Edit option next to Approval Flow and add a comment as well. All these changes can be done, only before the report is submitted. </a:t>
            </a:r>
          </a:p>
        </p:txBody>
      </p:sp>
    </p:spTree>
    <p:extLst>
      <p:ext uri="{BB962C8B-B14F-4D97-AF65-F5344CB8AC3E}">
        <p14:creationId xmlns:p14="http://schemas.microsoft.com/office/powerpoint/2010/main" val="1883888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923330"/>
          </a:xfrm>
          <a:prstGeom prst="rect">
            <a:avLst/>
          </a:prstGeom>
          <a:solidFill>
            <a:schemeClr val="accent3">
              <a:lumMod val="40000"/>
              <a:lumOff val="60000"/>
            </a:schemeClr>
          </a:solidFill>
          <a:ln>
            <a:solidFill>
              <a:srgbClr val="FF0000"/>
            </a:solidFill>
          </a:ln>
        </p:spPr>
        <p:txBody>
          <a:bodyPr wrap="square">
            <a:spAutoFit/>
          </a:bodyPr>
          <a:lstStyle/>
          <a:p>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909-537-3158</a:t>
            </a:r>
          </a:p>
        </p:txBody>
      </p:sp>
      <p:sp>
        <p:nvSpPr>
          <p:cNvPr id="2" name="TextBox 1"/>
          <p:cNvSpPr txBox="1"/>
          <p:nvPr/>
        </p:nvSpPr>
        <p:spPr>
          <a:xfrm>
            <a:off x="3412067" y="1253067"/>
            <a:ext cx="2480733" cy="523220"/>
          </a:xfrm>
          <a:prstGeom prst="rect">
            <a:avLst/>
          </a:prstGeom>
          <a:noFill/>
        </p:spPr>
        <p:txBody>
          <a:bodyPr wrap="square" rtlCol="0">
            <a:spAutoFit/>
          </a:bodyPr>
          <a:lstStyle/>
          <a:p>
            <a:pPr algn="ctr"/>
            <a:r>
              <a:rPr lang="en-US" sz="2800" dirty="0">
                <a:solidFill>
                  <a:schemeClr val="accent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97505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295400"/>
            <a:ext cx="8839200" cy="4559911"/>
          </a:xfrm>
          <a:prstGeom prst="rect">
            <a:avLst/>
          </a:prstGeom>
        </p:spPr>
      </p:pic>
    </p:spTree>
    <p:extLst>
      <p:ext uri="{BB962C8B-B14F-4D97-AF65-F5344CB8AC3E}">
        <p14:creationId xmlns:p14="http://schemas.microsoft.com/office/powerpoint/2010/main" val="3721246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B198C-7333-4D00-A66F-E7E5590A2D76}"/>
              </a:ext>
            </a:extLst>
          </p:cNvPr>
          <p:cNvSpPr>
            <a:spLocks noGrp="1"/>
          </p:cNvSpPr>
          <p:nvPr>
            <p:ph type="ctrTitle"/>
          </p:nvPr>
        </p:nvSpPr>
        <p:spPr>
          <a:xfrm>
            <a:off x="685800" y="381001"/>
            <a:ext cx="7772400" cy="1600199"/>
          </a:xfrm>
        </p:spPr>
        <p:txBody>
          <a:bodyPr/>
          <a:lstStyle/>
          <a:p>
            <a:endParaRPr lang="en-US" dirty="0"/>
          </a:p>
        </p:txBody>
      </p:sp>
      <p:sp>
        <p:nvSpPr>
          <p:cNvPr id="3" name="Subtitle 2">
            <a:extLst>
              <a:ext uri="{FF2B5EF4-FFF2-40B4-BE49-F238E27FC236}">
                <a16:creationId xmlns:a16="http://schemas.microsoft.com/office/drawing/2014/main" id="{15DA0DFA-EBB2-4144-A4CE-EC06BB6D368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172E755-DBE2-4E33-951F-E093D919A1F5}"/>
              </a:ext>
            </a:extLst>
          </p:cNvPr>
          <p:cNvPicPr>
            <a:picLocks noChangeAspect="1"/>
          </p:cNvPicPr>
          <p:nvPr/>
        </p:nvPicPr>
        <p:blipFill>
          <a:blip r:embed="rId2"/>
          <a:stretch>
            <a:fillRect/>
          </a:stretch>
        </p:blipFill>
        <p:spPr>
          <a:xfrm>
            <a:off x="152400" y="152400"/>
            <a:ext cx="8839200" cy="5715000"/>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24142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C818-1EED-4E7E-92E1-C032FEE36FDC}"/>
              </a:ext>
            </a:extLst>
          </p:cNvPr>
          <p:cNvSpPr>
            <a:spLocks noGrp="1"/>
          </p:cNvSpPr>
          <p:nvPr>
            <p:ph type="ctrTitle"/>
          </p:nvPr>
        </p:nvSpPr>
        <p:spPr>
          <a:xfrm>
            <a:off x="685800" y="381001"/>
            <a:ext cx="7772400" cy="1066799"/>
          </a:xfrm>
        </p:spPr>
        <p:txBody>
          <a:bodyPr/>
          <a:lstStyle/>
          <a:p>
            <a:endParaRPr lang="en-US" dirty="0"/>
          </a:p>
        </p:txBody>
      </p:sp>
      <p:sp>
        <p:nvSpPr>
          <p:cNvPr id="3" name="Subtitle 2">
            <a:extLst>
              <a:ext uri="{FF2B5EF4-FFF2-40B4-BE49-F238E27FC236}">
                <a16:creationId xmlns:a16="http://schemas.microsoft.com/office/drawing/2014/main" id="{84F971BC-26E1-4A93-A316-3AAB2908EF04}"/>
              </a:ext>
            </a:extLst>
          </p:cNvPr>
          <p:cNvSpPr>
            <a:spLocks noGrp="1"/>
          </p:cNvSpPr>
          <p:nvPr>
            <p:ph type="subTitle" idx="1"/>
          </p:nvPr>
        </p:nvSpPr>
        <p:spPr>
          <a:xfrm>
            <a:off x="152400" y="1676400"/>
            <a:ext cx="8763000" cy="4267200"/>
          </a:xfrm>
        </p:spPr>
        <p:txBody>
          <a:bodyPr/>
          <a:lstStyle/>
          <a:p>
            <a:endParaRPr lang="en-US" dirty="0"/>
          </a:p>
        </p:txBody>
      </p:sp>
      <p:pic>
        <p:nvPicPr>
          <p:cNvPr id="4" name="Picture 2">
            <a:extLst>
              <a:ext uri="{FF2B5EF4-FFF2-40B4-BE49-F238E27FC236}">
                <a16:creationId xmlns:a16="http://schemas.microsoft.com/office/drawing/2014/main" id="{1DDFD39D-6F57-47D2-AFF4-7D72A8D0E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52400"/>
            <a:ext cx="8839201"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5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2A50-37A6-4F87-85D3-7CAB63F62B9D}"/>
              </a:ext>
            </a:extLst>
          </p:cNvPr>
          <p:cNvSpPr>
            <a:spLocks noGrp="1"/>
          </p:cNvSpPr>
          <p:nvPr>
            <p:ph type="title"/>
          </p:nvPr>
        </p:nvSpPr>
        <p:spPr>
          <a:xfrm>
            <a:off x="457201" y="228600"/>
            <a:ext cx="8229598" cy="1600200"/>
          </a:xfrm>
        </p:spPr>
        <p:txBody>
          <a:bodyPr anchor="ctr">
            <a:normAutofit/>
          </a:bodyPr>
          <a:lstStyle/>
          <a:p>
            <a:pPr algn="l"/>
            <a:r>
              <a:rPr lang="en-US" sz="3200" dirty="0"/>
              <a:t>College of Education – Teacher Supervisor</a:t>
            </a:r>
          </a:p>
        </p:txBody>
      </p:sp>
      <p:sp>
        <p:nvSpPr>
          <p:cNvPr id="4" name="Content Placeholder 2">
            <a:extLst>
              <a:ext uri="{FF2B5EF4-FFF2-40B4-BE49-F238E27FC236}">
                <a16:creationId xmlns:a16="http://schemas.microsoft.com/office/drawing/2014/main" id="{6D0B23A4-2CC6-4DBF-BB8E-41E57E79A2C2}"/>
              </a:ext>
            </a:extLst>
          </p:cNvPr>
          <p:cNvSpPr>
            <a:spLocks noGrp="1"/>
          </p:cNvSpPr>
          <p:nvPr>
            <p:ph idx="1"/>
          </p:nvPr>
        </p:nvSpPr>
        <p:spPr>
          <a:xfrm>
            <a:off x="457200" y="1905000"/>
            <a:ext cx="8229599" cy="3657600"/>
          </a:xfrm>
          <a:ln>
            <a:solidFill>
              <a:srgbClr val="C00000"/>
            </a:solidFill>
          </a:ln>
        </p:spPr>
        <p:txBody>
          <a:bodyPr anchor="ctr">
            <a:normAutofit/>
          </a:bodyPr>
          <a:lstStyle/>
          <a:p>
            <a:pPr marL="0" indent="0">
              <a:buNone/>
            </a:pPr>
            <a:r>
              <a:rPr lang="en-US" sz="2100" dirty="0"/>
              <a:t>During the travel month or at the conclusion of the month, you can build your Expense Report from your approved Travel Request.  When creating the report from the request, the report header already has all the information carried forward except for the average time of day your trip begins and the average time of day your trip ends.  Please view the next few slides for detail in building your report.</a:t>
            </a:r>
          </a:p>
          <a:p>
            <a:pPr marL="0" indent="0">
              <a:buNone/>
            </a:pPr>
            <a:endParaRPr lang="en-US" sz="2100" dirty="0"/>
          </a:p>
        </p:txBody>
      </p:sp>
    </p:spTree>
    <p:extLst>
      <p:ext uri="{BB962C8B-B14F-4D97-AF65-F5344CB8AC3E}">
        <p14:creationId xmlns:p14="http://schemas.microsoft.com/office/powerpoint/2010/main" val="689755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F505-BEF5-4406-BBDF-E1D7479214C2}"/>
              </a:ext>
            </a:extLst>
          </p:cNvPr>
          <p:cNvSpPr>
            <a:spLocks noGrp="1"/>
          </p:cNvSpPr>
          <p:nvPr>
            <p:ph type="title"/>
          </p:nvPr>
        </p:nvSpPr>
        <p:spPr>
          <a:xfrm>
            <a:off x="216916" y="186314"/>
            <a:ext cx="2821178" cy="4588885"/>
          </a:xfrm>
        </p:spPr>
        <p:txBody>
          <a:bodyPr anchor="ctr">
            <a:normAutofit/>
          </a:bodyPr>
          <a:lstStyle/>
          <a:p>
            <a:pPr marL="0" marR="0">
              <a:lnSpc>
                <a:spcPct val="90000"/>
              </a:lnSpc>
              <a:spcBef>
                <a:spcPts val="1200"/>
              </a:spcBef>
              <a:spcAft>
                <a:spcPts val="0"/>
              </a:spcAft>
            </a:pPr>
            <a:br>
              <a:rPr lang="en-US" sz="22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br>
            <a:br>
              <a:rPr lang="en-US" sz="22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br>
            <a:r>
              <a:rPr lang="en-US" sz="22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t>Adding Expenses</a:t>
            </a:r>
            <a:br>
              <a:rPr lang="en-US" sz="2200" b="1" kern="0" dirty="0">
                <a:effectLst/>
                <a:latin typeface="Calibri Light" panose="020F0302020204030204" pitchFamily="34" charset="0"/>
                <a:ea typeface="Times New Roman" panose="02020603050405020304" pitchFamily="18" charset="0"/>
                <a:cs typeface="Times New Roman" panose="02020603050405020304" pitchFamily="18" charset="0"/>
              </a:rPr>
            </a:br>
            <a:r>
              <a:rPr lang="en-US" sz="1600" dirty="0">
                <a:effectLst/>
                <a:latin typeface="Calibri" panose="020F0502020204030204" pitchFamily="34" charset="0"/>
                <a:ea typeface="Calibri" panose="020F0502020204030204" pitchFamily="34" charset="0"/>
                <a:cs typeface="Times New Roman" panose="02020603050405020304" pitchFamily="18" charset="0"/>
              </a:rPr>
              <a:t>Once the report is created, click on </a:t>
            </a:r>
            <a:r>
              <a:rPr lang="en-US" sz="1600"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Add Expense</a:t>
            </a:r>
            <a:r>
              <a:rPr lang="en-US"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to start adding the expenses</a:t>
            </a: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US" sz="1600" dirty="0">
                <a:effectLst/>
                <a:latin typeface="Calibri" panose="020F0502020204030204" pitchFamily="34" charset="0"/>
                <a:ea typeface="Calibri" panose="020F0502020204030204" pitchFamily="34" charset="0"/>
                <a:cs typeface="Times New Roman" panose="02020603050405020304" pitchFamily="18" charset="0"/>
              </a:rPr>
              <a:t>Click </a:t>
            </a:r>
            <a:r>
              <a:rPr lang="en-US" sz="1600"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Create New Expense</a:t>
            </a:r>
            <a:r>
              <a:rPr lang="en-US" sz="16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Calibri" panose="020F0502020204030204" pitchFamily="34" charset="0"/>
                <a:cs typeface="Times New Roman" panose="02020603050405020304" pitchFamily="18" charset="0"/>
              </a:rPr>
              <a:t>tab and scroll down to add the Personal Car Mileage expense type. You can also search for an expense type, on the yellow highlighted box</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pic>
        <p:nvPicPr>
          <p:cNvPr id="4" name="Content Placeholder 3" descr="Graphical user interface, text, application, email&#10;&#10;Description automatically generated">
            <a:extLst>
              <a:ext uri="{FF2B5EF4-FFF2-40B4-BE49-F238E27FC236}">
                <a16:creationId xmlns:a16="http://schemas.microsoft.com/office/drawing/2014/main" id="{2D11CC7E-541B-4218-9895-6CBBE75CFA9F}"/>
              </a:ext>
            </a:extLst>
          </p:cNvPr>
          <p:cNvPicPr>
            <a:picLocks noChangeAspect="1"/>
          </p:cNvPicPr>
          <p:nvPr/>
        </p:nvPicPr>
        <p:blipFill>
          <a:blip r:embed="rId3"/>
          <a:stretch>
            <a:fillRect/>
          </a:stretch>
        </p:blipFill>
        <p:spPr>
          <a:xfrm>
            <a:off x="3200400" y="76201"/>
            <a:ext cx="5726684" cy="3124200"/>
          </a:xfrm>
          <a:prstGeom prst="rect">
            <a:avLst/>
          </a:prstGeom>
        </p:spPr>
      </p:pic>
      <p:pic>
        <p:nvPicPr>
          <p:cNvPr id="9" name="Content Placeholder 8" descr="Graphical user interface, text, application&#10;&#10;Description automatically generated">
            <a:extLst>
              <a:ext uri="{FF2B5EF4-FFF2-40B4-BE49-F238E27FC236}">
                <a16:creationId xmlns:a16="http://schemas.microsoft.com/office/drawing/2014/main" id="{565739C6-1C72-4FBB-A2F4-ED2FB0A5B746}"/>
              </a:ext>
            </a:extLst>
          </p:cNvPr>
          <p:cNvPicPr>
            <a:picLocks noGrp="1" noChangeAspect="1"/>
          </p:cNvPicPr>
          <p:nvPr>
            <p:ph idx="1"/>
          </p:nvPr>
        </p:nvPicPr>
        <p:blipFill>
          <a:blip r:embed="rId4"/>
          <a:stretch>
            <a:fillRect/>
          </a:stretch>
        </p:blipFill>
        <p:spPr>
          <a:xfrm>
            <a:off x="3200400" y="3276601"/>
            <a:ext cx="5726684" cy="2667000"/>
          </a:xfrm>
          <a:prstGeom prst="rect">
            <a:avLst/>
          </a:prstGeom>
        </p:spPr>
      </p:pic>
    </p:spTree>
    <p:extLst>
      <p:ext uri="{BB962C8B-B14F-4D97-AF65-F5344CB8AC3E}">
        <p14:creationId xmlns:p14="http://schemas.microsoft.com/office/powerpoint/2010/main" val="3212163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F002D-14D3-48AD-89A9-EC510E332964}"/>
              </a:ext>
            </a:extLst>
          </p:cNvPr>
          <p:cNvSpPr>
            <a:spLocks noGrp="1"/>
          </p:cNvSpPr>
          <p:nvPr>
            <p:ph type="title"/>
          </p:nvPr>
        </p:nvSpPr>
        <p:spPr>
          <a:xfrm>
            <a:off x="228600" y="325369"/>
            <a:ext cx="3482311" cy="2189231"/>
          </a:xfrm>
          <a:ln>
            <a:solidFill>
              <a:srgbClr val="C00000"/>
            </a:solidFill>
          </a:ln>
        </p:spPr>
        <p:txBody>
          <a:bodyPr anchor="b">
            <a:normAutofit/>
          </a:bodyPr>
          <a:lstStyle/>
          <a:p>
            <a:pPr>
              <a:lnSpc>
                <a:spcPct val="90000"/>
              </a:lnSpc>
            </a:pPr>
            <a:r>
              <a:rPr lang="en-US" sz="14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t>Adding the Mileage correctly</a:t>
            </a:r>
            <a:br>
              <a:rPr lang="en-US" sz="1200" b="1" kern="0" dirty="0">
                <a:ln>
                  <a:noFill/>
                </a:ln>
                <a:latin typeface="Calibri Light" panose="020F0302020204030204" pitchFamily="34" charset="0"/>
                <a:ea typeface="Times New Roman" panose="02020603050405020304" pitchFamily="18" charset="0"/>
                <a:cs typeface="Times New Roman" panose="02020603050405020304" pitchFamily="18" charset="0"/>
              </a:rPr>
            </a:br>
            <a:br>
              <a:rPr lang="en-US" sz="1200" b="1" kern="0" dirty="0">
                <a:ln>
                  <a:noFill/>
                </a:ln>
                <a:latin typeface="Calibri Light" panose="020F0302020204030204" pitchFamily="34" charset="0"/>
                <a:ea typeface="Times New Roman" panose="02020603050405020304" pitchFamily="18" charset="0"/>
                <a:cs typeface="Times New Roman" panose="02020603050405020304" pitchFamily="18" charset="0"/>
              </a:rPr>
            </a:br>
            <a:r>
              <a:rPr lang="en-US" sz="1200" dirty="0">
                <a:effectLst/>
                <a:latin typeface="Calibri" panose="020F0502020204030204" pitchFamily="34" charset="0"/>
                <a:ea typeface="Calibri" panose="020F0502020204030204" pitchFamily="34" charset="0"/>
                <a:cs typeface="Times New Roman" panose="02020603050405020304" pitchFamily="18" charset="0"/>
              </a:rPr>
              <a:t>After clicking on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Personal Car Mileage</a:t>
            </a:r>
            <a:r>
              <a:rPr lang="en-US" sz="1200" dirty="0">
                <a:effectLst/>
                <a:latin typeface="Calibri" panose="020F0502020204030204" pitchFamily="34" charset="0"/>
                <a:ea typeface="Calibri" panose="020F0502020204030204" pitchFamily="34" charset="0"/>
                <a:cs typeface="Times New Roman" panose="02020603050405020304" pitchFamily="18" charset="0"/>
              </a:rPr>
              <a:t>, a mileage calculator pops up.  Please enter the beginning address and then add the locations visited.  The system saves the most used destinations.  Remember commute mileage is not reimbursable so use the address, home, or headquarters, closest to your destination.  There is also a deduct commute button at the bottom on the left.</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p>
        </p:txBody>
      </p:sp>
      <p:sp>
        <p:nvSpPr>
          <p:cNvPr id="8" name="Content Placeholder 7">
            <a:extLst>
              <a:ext uri="{FF2B5EF4-FFF2-40B4-BE49-F238E27FC236}">
                <a16:creationId xmlns:a16="http://schemas.microsoft.com/office/drawing/2014/main" id="{DE960D13-F067-4352-A318-9723EF86A8C4}"/>
              </a:ext>
            </a:extLst>
          </p:cNvPr>
          <p:cNvSpPr>
            <a:spLocks noGrp="1"/>
          </p:cNvSpPr>
          <p:nvPr>
            <p:ph idx="1"/>
          </p:nvPr>
        </p:nvSpPr>
        <p:spPr>
          <a:xfrm>
            <a:off x="480060" y="2872899"/>
            <a:ext cx="2992813" cy="1956840"/>
          </a:xfrm>
        </p:spPr>
        <p:txBody>
          <a:bodyPr>
            <a:normAutofit/>
          </a:bodyPr>
          <a:lstStyle/>
          <a:p>
            <a:endParaRPr lang="en-US" sz="1900" dirty="0"/>
          </a:p>
        </p:txBody>
      </p:sp>
      <p:pic>
        <p:nvPicPr>
          <p:cNvPr id="10" name="Content Placeholder 5" descr="Map&#10;&#10;Description automatically generated">
            <a:extLst>
              <a:ext uri="{FF2B5EF4-FFF2-40B4-BE49-F238E27FC236}">
                <a16:creationId xmlns:a16="http://schemas.microsoft.com/office/drawing/2014/main" id="{76B975BE-DDB0-43A6-8177-3EEA8BE740ED}"/>
              </a:ext>
            </a:extLst>
          </p:cNvPr>
          <p:cNvPicPr>
            <a:picLocks noChangeAspect="1"/>
          </p:cNvPicPr>
          <p:nvPr/>
        </p:nvPicPr>
        <p:blipFill rotWithShape="1">
          <a:blip r:embed="rId2">
            <a:extLst>
              <a:ext uri="{28A0092B-C50C-407E-A947-70E740481C1C}">
                <a14:useLocalDpi xmlns:a14="http://schemas.microsoft.com/office/drawing/2010/main" val="0"/>
              </a:ext>
            </a:extLst>
          </a:blip>
          <a:srcRect b="-12349"/>
          <a:stretch/>
        </p:blipFill>
        <p:spPr>
          <a:xfrm>
            <a:off x="3786909" y="325370"/>
            <a:ext cx="5227782" cy="5618230"/>
          </a:xfrm>
          <a:prstGeom prst="rect">
            <a:avLst/>
          </a:prstGeom>
          <a:ln>
            <a:solidFill>
              <a:srgbClr val="C00000"/>
            </a:solidFill>
          </a:ln>
        </p:spPr>
      </p:pic>
      <p:sp>
        <p:nvSpPr>
          <p:cNvPr id="12" name="TextBox 2">
            <a:extLst>
              <a:ext uri="{FF2B5EF4-FFF2-40B4-BE49-F238E27FC236}">
                <a16:creationId xmlns:a16="http://schemas.microsoft.com/office/drawing/2014/main" id="{F831EA64-7607-4D77-837A-2617740D32AE}"/>
              </a:ext>
            </a:extLst>
          </p:cNvPr>
          <p:cNvSpPr txBox="1"/>
          <p:nvPr/>
        </p:nvSpPr>
        <p:spPr>
          <a:xfrm>
            <a:off x="228600" y="2667000"/>
            <a:ext cx="3482311" cy="2743200"/>
          </a:xfrm>
          <a:prstGeom prst="rect">
            <a:avLst/>
          </a:prstGeom>
          <a:solidFill>
            <a:schemeClr val="accent2">
              <a:lumMod val="40000"/>
              <a:lumOff val="60000"/>
            </a:schemeClr>
          </a:solidFill>
          <a:ln>
            <a:solidFill>
              <a:srgbClr val="C00000"/>
            </a:solidFill>
          </a:ln>
        </p:spPr>
        <p:txBody>
          <a:bodyPr wrap="square" rtlCol="0">
            <a:noAutofit/>
          </a:bodyPr>
          <a:lstStyle/>
          <a:p>
            <a:pPr marL="0" marR="0">
              <a:lnSpc>
                <a:spcPct val="107000"/>
              </a:lnSpc>
              <a:spcBef>
                <a:spcPts val="0"/>
              </a:spcBef>
              <a:spcAft>
                <a:spcPts val="800"/>
              </a:spcAft>
            </a:pPr>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you choose to click the deduct commute box below, a box will appear that will require your home and headquarters address.  There is another deduct R/T commute mileage box that also needs to be checked.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Donut 8">
            <a:extLst>
              <a:ext uri="{FF2B5EF4-FFF2-40B4-BE49-F238E27FC236}">
                <a16:creationId xmlns:a16="http://schemas.microsoft.com/office/drawing/2014/main" id="{B59B1F47-CC03-4B71-A6BE-67F326C2B68A}"/>
              </a:ext>
            </a:extLst>
          </p:cNvPr>
          <p:cNvSpPr/>
          <p:nvPr/>
        </p:nvSpPr>
        <p:spPr>
          <a:xfrm>
            <a:off x="3786909" y="4724400"/>
            <a:ext cx="1019810" cy="457200"/>
          </a:xfrm>
          <a:prstGeom prst="donut">
            <a:avLst>
              <a:gd name="adj" fmla="val 8000"/>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Tree>
    <p:extLst>
      <p:ext uri="{BB962C8B-B14F-4D97-AF65-F5344CB8AC3E}">
        <p14:creationId xmlns:p14="http://schemas.microsoft.com/office/powerpoint/2010/main" val="2458525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Graphical user interface, application, map&#10;&#10;Description automatically generated">
            <a:extLst>
              <a:ext uri="{FF2B5EF4-FFF2-40B4-BE49-F238E27FC236}">
                <a16:creationId xmlns:a16="http://schemas.microsoft.com/office/drawing/2014/main" id="{EEDA90F4-9C84-4D2E-85F3-CF5BE08F9A2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3583709" y="159591"/>
            <a:ext cx="5512533" cy="5860209"/>
          </a:xfrm>
          <a:prstGeom prst="rect">
            <a:avLst/>
          </a:prstGeom>
          <a:ln>
            <a:solidFill>
              <a:srgbClr val="C00000"/>
            </a:solidFill>
          </a:ln>
          <a:effectLst/>
        </p:spPr>
      </p:pic>
      <p:sp>
        <p:nvSpPr>
          <p:cNvPr id="14" name="Donut 4">
            <a:extLst>
              <a:ext uri="{FF2B5EF4-FFF2-40B4-BE49-F238E27FC236}">
                <a16:creationId xmlns:a16="http://schemas.microsoft.com/office/drawing/2014/main" id="{2DC7BFE8-A4D0-411F-9711-4CDBC5E3C32D}"/>
              </a:ext>
            </a:extLst>
          </p:cNvPr>
          <p:cNvSpPr/>
          <p:nvPr/>
        </p:nvSpPr>
        <p:spPr>
          <a:xfrm>
            <a:off x="3583709" y="5287699"/>
            <a:ext cx="960582" cy="387928"/>
          </a:xfrm>
          <a:prstGeom prst="donut">
            <a:avLst>
              <a:gd name="adj" fmla="val 6725"/>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7" name="Right Arrow 5">
            <a:extLst>
              <a:ext uri="{FF2B5EF4-FFF2-40B4-BE49-F238E27FC236}">
                <a16:creationId xmlns:a16="http://schemas.microsoft.com/office/drawing/2014/main" id="{B348351B-CF81-4EB1-9B49-013AE853FBAF}"/>
              </a:ext>
            </a:extLst>
          </p:cNvPr>
          <p:cNvSpPr/>
          <p:nvPr/>
        </p:nvSpPr>
        <p:spPr>
          <a:xfrm flipV="1">
            <a:off x="5209309" y="5668436"/>
            <a:ext cx="2105893" cy="329593"/>
          </a:xfrm>
          <a:prstGeom prst="rightArrow">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0" name="TextBox 9">
            <a:extLst>
              <a:ext uri="{FF2B5EF4-FFF2-40B4-BE49-F238E27FC236}">
                <a16:creationId xmlns:a16="http://schemas.microsoft.com/office/drawing/2014/main" id="{5EB53651-EFBD-4A8D-80F9-7AD8CEDB2150}"/>
              </a:ext>
            </a:extLst>
          </p:cNvPr>
          <p:cNvSpPr txBox="1"/>
          <p:nvPr/>
        </p:nvSpPr>
        <p:spPr>
          <a:xfrm>
            <a:off x="152400" y="1371600"/>
            <a:ext cx="3276600" cy="1981200"/>
          </a:xfrm>
          <a:prstGeom prst="rect">
            <a:avLst/>
          </a:prstGeom>
          <a:ln>
            <a:solidFill>
              <a:srgbClr val="C00000"/>
            </a:solidFill>
          </a:ln>
        </p:spPr>
        <p:txBody>
          <a:bodyPr vert="horz" lIns="91440" tIns="45720" rIns="91440" bIns="45720" rtlCol="0">
            <a:normAutofit/>
          </a:bodyPr>
          <a:lstStyle/>
          <a:p>
            <a:pPr marR="0" algn="l" defTabSz="914400">
              <a:lnSpc>
                <a:spcPct val="90000"/>
              </a:lnSpc>
              <a:spcBef>
                <a:spcPts val="0"/>
              </a:spcBef>
              <a:spcAft>
                <a:spcPts val="800"/>
              </a:spcAft>
            </a:pPr>
            <a:r>
              <a:rPr lang="en-US" sz="1400" dirty="0">
                <a:solidFill>
                  <a:schemeClr val="tx1"/>
                </a:solidFill>
                <a:effectLst/>
                <a:latin typeface="Calibri" panose="020F0502020204030204" pitchFamily="34" charset="0"/>
                <a:cs typeface="Calibri" panose="020F0502020204030204" pitchFamily="34" charset="0"/>
              </a:rPr>
              <a:t>Enter each destination and click on calculate route to bring up the address and the next box.  After entering the destination(s) for a single trip day, click calculate route again, (then click make round trip if necessary) and navigate to the bottom and click on “</a:t>
            </a:r>
            <a:r>
              <a:rPr lang="en-US" sz="1400" dirty="0">
                <a:solidFill>
                  <a:schemeClr val="accent1"/>
                </a:solidFill>
                <a:effectLst/>
                <a:latin typeface="Calibri" panose="020F0502020204030204" pitchFamily="34" charset="0"/>
                <a:cs typeface="Calibri" panose="020F0502020204030204" pitchFamily="34" charset="0"/>
              </a:rPr>
              <a:t>Add Mileage to Expense</a:t>
            </a:r>
            <a:r>
              <a:rPr lang="en-US" sz="1400" dirty="0">
                <a:solidFill>
                  <a:schemeClr val="tx1"/>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276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04A2E6-C8B1-4DA4-9A60-E193C24C9E57}"/>
              </a:ext>
            </a:extLst>
          </p:cNvPr>
          <p:cNvSpPr>
            <a:spLocks noGrp="1"/>
          </p:cNvSpPr>
          <p:nvPr>
            <p:ph idx="1"/>
          </p:nvPr>
        </p:nvSpPr>
        <p:spPr>
          <a:xfrm>
            <a:off x="278320" y="1219200"/>
            <a:ext cx="2769680" cy="3352800"/>
          </a:xfrm>
        </p:spPr>
        <p:txBody>
          <a:bodyPr anchor="t">
            <a:normAutofit lnSpcReduction="10000"/>
          </a:bodyPr>
          <a:lstStyle/>
          <a:p>
            <a:pPr marL="0" marR="0" indent="0">
              <a:spcBef>
                <a:spcPts val="0"/>
              </a:spcBef>
              <a:spcAft>
                <a:spcPts val="800"/>
              </a:spcAft>
              <a:buNone/>
            </a:pPr>
            <a:r>
              <a:rPr lang="en-US" sz="1500" dirty="0">
                <a:effectLst/>
                <a:latin typeface="Calibri" panose="020F0502020204030204" pitchFamily="34" charset="0"/>
                <a:ea typeface="Calibri" panose="020F0502020204030204" pitchFamily="34" charset="0"/>
                <a:cs typeface="Times New Roman" panose="02020603050405020304" pitchFamily="18" charset="0"/>
              </a:rPr>
              <a:t>Enter the date of travel on the </a:t>
            </a:r>
            <a:r>
              <a:rPr lang="en-US" sz="1500"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Transaction Date </a:t>
            </a:r>
            <a:r>
              <a:rPr lang="en-US" sz="1500" dirty="0">
                <a:effectLst/>
                <a:latin typeface="Calibri" panose="020F0502020204030204" pitchFamily="34" charset="0"/>
                <a:ea typeface="Calibri" panose="020F0502020204030204" pitchFamily="34" charset="0"/>
                <a:cs typeface="Times New Roman" panose="02020603050405020304" pitchFamily="18" charset="0"/>
              </a:rPr>
              <a:t>box. Be sure to click on the save expense button on the bottom of the page to save each entry. For mileages, done on different days, the entries should also be in separate lines. Comments specific to the trip may be added in the comment box for the approver to see.</a:t>
            </a:r>
          </a:p>
        </p:txBody>
      </p:sp>
      <p:pic>
        <p:nvPicPr>
          <p:cNvPr id="4" name="Picture 3" descr="Graphical user interface, text, application, email&#10;&#10;Description automatically generated">
            <a:extLst>
              <a:ext uri="{FF2B5EF4-FFF2-40B4-BE49-F238E27FC236}">
                <a16:creationId xmlns:a16="http://schemas.microsoft.com/office/drawing/2014/main" id="{F96B3E89-5368-423C-AFB3-9EAEDE9ED153}"/>
              </a:ext>
            </a:extLst>
          </p:cNvPr>
          <p:cNvPicPr>
            <a:picLocks noChangeAspect="1"/>
          </p:cNvPicPr>
          <p:nvPr/>
        </p:nvPicPr>
        <p:blipFill rotWithShape="1">
          <a:blip r:embed="rId3">
            <a:extLst>
              <a:ext uri="{28A0092B-C50C-407E-A947-70E740481C1C}">
                <a14:useLocalDpi xmlns:a14="http://schemas.microsoft.com/office/drawing/2010/main" val="0"/>
              </a:ext>
            </a:extLst>
          </a:blip>
          <a:srcRect r="23600" b="2"/>
          <a:stretch/>
        </p:blipFill>
        <p:spPr bwMode="auto">
          <a:xfrm>
            <a:off x="3429000" y="129310"/>
            <a:ext cx="5436680" cy="5661890"/>
          </a:xfrm>
          <a:prstGeom prst="rect">
            <a:avLst/>
          </a:prstGeom>
          <a:noFill/>
        </p:spPr>
      </p:pic>
    </p:spTree>
    <p:extLst>
      <p:ext uri="{BB962C8B-B14F-4D97-AF65-F5344CB8AC3E}">
        <p14:creationId xmlns:p14="http://schemas.microsoft.com/office/powerpoint/2010/main" val="3781839329"/>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5380</TotalTime>
  <Words>626</Words>
  <Application>Microsoft Office PowerPoint</Application>
  <PresentationFormat>On-screen Show (4:3)</PresentationFormat>
  <Paragraphs>26</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Symbol</vt:lpstr>
      <vt:lpstr>Webdings</vt:lpstr>
      <vt:lpstr>Blank Presentation</vt:lpstr>
      <vt:lpstr>COE – Teacher Supervisors Mileage Expense Report </vt:lpstr>
      <vt:lpstr> On the single sign on page, type in your mycoyote ID and password, hit  enter and then either choose My Employment or, Administrative Systems and click  on the Travel and Corporate card Icon  as shown below:  </vt:lpstr>
      <vt:lpstr>PowerPoint Presentation</vt:lpstr>
      <vt:lpstr>PowerPoint Presentation</vt:lpstr>
      <vt:lpstr>College of Education – Teacher Supervisor</vt:lpstr>
      <vt:lpstr>  Adding Expenses Once the report is created, click on Add Expense to start adding the expenses Click Create New Expense tab and scroll down to add the Personal Car Mileage expense type. You can also search for an expense type, on the yellow highlighted box </vt:lpstr>
      <vt:lpstr>Adding the Mileage correctly  After clicking on Personal Car Mileage, a mileage calculator pops up.  Please enter the beginning address and then add the locations visited.  The system saves the most used destinations.  Remember commute mileage is not reimbursable so use the address, home, or headquarters, closest to your destination.  There is also a deduct commute button at the bottom on the left. </vt:lpstr>
      <vt:lpstr>PowerPoint Presentation</vt:lpstr>
      <vt:lpstr>PowerPoint Presentation</vt:lpstr>
      <vt:lpstr>PowerPoint Presentation</vt:lpstr>
      <vt:lpstr>When all expenses have been entered and all the red alerts are cleared, you are now ready to submit the report! </vt:lpstr>
      <vt:lpstr> Expense Report Workflow Steps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396</cp:revision>
  <cp:lastPrinted>2018-01-23T22:52:57Z</cp:lastPrinted>
  <dcterms:created xsi:type="dcterms:W3CDTF">2014-01-06T17:52:42Z</dcterms:created>
  <dcterms:modified xsi:type="dcterms:W3CDTF">2022-09-26T19:45:31Z</dcterms:modified>
</cp:coreProperties>
</file>