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286" r:id="rId3"/>
    <p:sldId id="274" r:id="rId4"/>
    <p:sldId id="272" r:id="rId5"/>
    <p:sldId id="257" r:id="rId6"/>
    <p:sldId id="284" r:id="rId7"/>
    <p:sldId id="280" r:id="rId8"/>
    <p:sldId id="278" r:id="rId9"/>
    <p:sldId id="282" r:id="rId10"/>
    <p:sldId id="279" r:id="rId11"/>
    <p:sldId id="281" r:id="rId12"/>
    <p:sldId id="264" r:id="rId13"/>
    <p:sldId id="285" r:id="rId14"/>
    <p:sldId id="276"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57" autoAdjust="0"/>
    <p:restoredTop sz="91910" autoAdjust="0"/>
  </p:normalViewPr>
  <p:slideViewPr>
    <p:cSldViewPr snapToGrid="0">
      <p:cViewPr varScale="1">
        <p:scale>
          <a:sx n="91" d="100"/>
          <a:sy n="91" d="100"/>
        </p:scale>
        <p:origin x="1016" y="184"/>
      </p:cViewPr>
      <p:guideLst/>
    </p:cSldViewPr>
  </p:slideViewPr>
  <p:notesTextViewPr>
    <p:cViewPr>
      <p:scale>
        <a:sx n="200" d="100"/>
        <a:sy n="2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5A355A-D851-4E8D-AD75-59AD3AF6C03E}" type="datetimeFigureOut">
              <a:rPr lang="en-US" smtClean="0"/>
              <a:t>6/12/17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8A7C8-F25F-436E-AC1D-79A232783894}" type="slidenum">
              <a:rPr lang="en-US" smtClean="0"/>
              <a:t>‹#›</a:t>
            </a:fld>
            <a:endParaRPr lang="en-US"/>
          </a:p>
        </p:txBody>
      </p:sp>
    </p:spTree>
    <p:extLst>
      <p:ext uri="{BB962C8B-B14F-4D97-AF65-F5344CB8AC3E}">
        <p14:creationId xmlns:p14="http://schemas.microsoft.com/office/powerpoint/2010/main" val="1428679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EB8A7C8-F25F-436E-AC1D-79A232783894}" type="slidenum">
              <a:rPr lang="en-US" smtClean="0"/>
              <a:t>1</a:t>
            </a:fld>
            <a:endParaRPr lang="en-US"/>
          </a:p>
        </p:txBody>
      </p:sp>
    </p:spTree>
    <p:extLst>
      <p:ext uri="{BB962C8B-B14F-4D97-AF65-F5344CB8AC3E}">
        <p14:creationId xmlns:p14="http://schemas.microsoft.com/office/powerpoint/2010/main" val="440773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10</a:t>
            </a:fld>
            <a:endParaRPr lang="en-US"/>
          </a:p>
        </p:txBody>
      </p:sp>
    </p:spTree>
    <p:extLst>
      <p:ext uri="{BB962C8B-B14F-4D97-AF65-F5344CB8AC3E}">
        <p14:creationId xmlns:p14="http://schemas.microsoft.com/office/powerpoint/2010/main" val="2021398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BEB8A7C8-F25F-436E-AC1D-79A232783894}" type="slidenum">
              <a:rPr lang="en-US" smtClean="0"/>
              <a:t>11</a:t>
            </a:fld>
            <a:endParaRPr lang="en-US"/>
          </a:p>
        </p:txBody>
      </p:sp>
    </p:spTree>
    <p:extLst>
      <p:ext uri="{BB962C8B-B14F-4D97-AF65-F5344CB8AC3E}">
        <p14:creationId xmlns:p14="http://schemas.microsoft.com/office/powerpoint/2010/main" val="1480764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12</a:t>
            </a:fld>
            <a:endParaRPr lang="en-US"/>
          </a:p>
        </p:txBody>
      </p:sp>
    </p:spTree>
    <p:extLst>
      <p:ext uri="{BB962C8B-B14F-4D97-AF65-F5344CB8AC3E}">
        <p14:creationId xmlns:p14="http://schemas.microsoft.com/office/powerpoint/2010/main" val="294189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13</a:t>
            </a:fld>
            <a:endParaRPr lang="en-US"/>
          </a:p>
        </p:txBody>
      </p:sp>
    </p:spTree>
    <p:extLst>
      <p:ext uri="{BB962C8B-B14F-4D97-AF65-F5344CB8AC3E}">
        <p14:creationId xmlns:p14="http://schemas.microsoft.com/office/powerpoint/2010/main" val="244844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14</a:t>
            </a:fld>
            <a:endParaRPr lang="en-US"/>
          </a:p>
        </p:txBody>
      </p:sp>
    </p:spTree>
    <p:extLst>
      <p:ext uri="{BB962C8B-B14F-4D97-AF65-F5344CB8AC3E}">
        <p14:creationId xmlns:p14="http://schemas.microsoft.com/office/powerpoint/2010/main" val="26682683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EB8A7C8-F25F-436E-AC1D-79A232783894}" type="slidenum">
              <a:rPr lang="en-US" smtClean="0"/>
              <a:t>15</a:t>
            </a:fld>
            <a:endParaRPr lang="en-US"/>
          </a:p>
        </p:txBody>
      </p:sp>
    </p:spTree>
    <p:extLst>
      <p:ext uri="{BB962C8B-B14F-4D97-AF65-F5344CB8AC3E}">
        <p14:creationId xmlns:p14="http://schemas.microsoft.com/office/powerpoint/2010/main" val="2901336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2</a:t>
            </a:fld>
            <a:endParaRPr lang="en-US"/>
          </a:p>
        </p:txBody>
      </p:sp>
    </p:spTree>
    <p:extLst>
      <p:ext uri="{BB962C8B-B14F-4D97-AF65-F5344CB8AC3E}">
        <p14:creationId xmlns:p14="http://schemas.microsoft.com/office/powerpoint/2010/main" val="2762300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3</a:t>
            </a:fld>
            <a:endParaRPr lang="en-US"/>
          </a:p>
        </p:txBody>
      </p:sp>
    </p:spTree>
    <p:extLst>
      <p:ext uri="{BB962C8B-B14F-4D97-AF65-F5344CB8AC3E}">
        <p14:creationId xmlns:p14="http://schemas.microsoft.com/office/powerpoint/2010/main" val="3480248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aseline="0" dirty="0" smtClean="0"/>
          </a:p>
        </p:txBody>
      </p:sp>
      <p:sp>
        <p:nvSpPr>
          <p:cNvPr id="4" name="Slide Number Placeholder 3"/>
          <p:cNvSpPr>
            <a:spLocks noGrp="1"/>
          </p:cNvSpPr>
          <p:nvPr>
            <p:ph type="sldNum" sz="quarter" idx="10"/>
          </p:nvPr>
        </p:nvSpPr>
        <p:spPr/>
        <p:txBody>
          <a:bodyPr/>
          <a:lstStyle/>
          <a:p>
            <a:fld id="{BEB8A7C8-F25F-436E-AC1D-79A232783894}" type="slidenum">
              <a:rPr lang="en-US" smtClean="0"/>
              <a:t>4</a:t>
            </a:fld>
            <a:endParaRPr lang="en-US"/>
          </a:p>
        </p:txBody>
      </p:sp>
    </p:spTree>
    <p:extLst>
      <p:ext uri="{BB962C8B-B14F-4D97-AF65-F5344CB8AC3E}">
        <p14:creationId xmlns:p14="http://schemas.microsoft.com/office/powerpoint/2010/main" val="4024420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BEB8A7C8-F25F-436E-AC1D-79A232783894}" type="slidenum">
              <a:rPr lang="en-US" smtClean="0"/>
              <a:t>5</a:t>
            </a:fld>
            <a:endParaRPr lang="en-US"/>
          </a:p>
        </p:txBody>
      </p:sp>
    </p:spTree>
    <p:extLst>
      <p:ext uri="{BB962C8B-B14F-4D97-AF65-F5344CB8AC3E}">
        <p14:creationId xmlns:p14="http://schemas.microsoft.com/office/powerpoint/2010/main" val="3648530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6</a:t>
            </a:fld>
            <a:endParaRPr lang="en-US"/>
          </a:p>
        </p:txBody>
      </p:sp>
    </p:spTree>
    <p:extLst>
      <p:ext uri="{BB962C8B-B14F-4D97-AF65-F5344CB8AC3E}">
        <p14:creationId xmlns:p14="http://schemas.microsoft.com/office/powerpoint/2010/main" val="4276014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7</a:t>
            </a:fld>
            <a:endParaRPr lang="en-US"/>
          </a:p>
        </p:txBody>
      </p:sp>
    </p:spTree>
    <p:extLst>
      <p:ext uri="{BB962C8B-B14F-4D97-AF65-F5344CB8AC3E}">
        <p14:creationId xmlns:p14="http://schemas.microsoft.com/office/powerpoint/2010/main" val="37521441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8</a:t>
            </a:fld>
            <a:endParaRPr lang="en-US"/>
          </a:p>
        </p:txBody>
      </p:sp>
    </p:spTree>
    <p:extLst>
      <p:ext uri="{BB962C8B-B14F-4D97-AF65-F5344CB8AC3E}">
        <p14:creationId xmlns:p14="http://schemas.microsoft.com/office/powerpoint/2010/main" val="2300485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B8A7C8-F25F-436E-AC1D-79A232783894}" type="slidenum">
              <a:rPr lang="en-US" smtClean="0"/>
              <a:t>9</a:t>
            </a:fld>
            <a:endParaRPr lang="en-US"/>
          </a:p>
        </p:txBody>
      </p:sp>
    </p:spTree>
    <p:extLst>
      <p:ext uri="{BB962C8B-B14F-4D97-AF65-F5344CB8AC3E}">
        <p14:creationId xmlns:p14="http://schemas.microsoft.com/office/powerpoint/2010/main" val="2701242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4244863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891A41-CF64-46B1-8DE0-4823A7A0CC6D}" type="datetimeFigureOut">
              <a:rPr lang="en-US" smtClean="0"/>
              <a:t>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332660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2396500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3106381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9844907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10436266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823467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2071729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219414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4095229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891A41-CF64-46B1-8DE0-4823A7A0CC6D}" type="datetimeFigureOut">
              <a:rPr lang="en-US" smtClean="0"/>
              <a:t>6/12/17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196295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891A41-CF64-46B1-8DE0-4823A7A0CC6D}" type="datetimeFigureOut">
              <a:rPr lang="en-US" smtClean="0"/>
              <a:t>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224922479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891A41-CF64-46B1-8DE0-4823A7A0CC6D}" type="datetimeFigureOut">
              <a:rPr lang="en-US" smtClean="0"/>
              <a:t>6/12/17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420943182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891A41-CF64-46B1-8DE0-4823A7A0CC6D}" type="datetimeFigureOut">
              <a:rPr lang="en-US" smtClean="0"/>
              <a:t>6/12/17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1936761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91A41-CF64-46B1-8DE0-4823A7A0CC6D}" type="datetimeFigureOut">
              <a:rPr lang="en-US" smtClean="0"/>
              <a:t>6/12/17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1061482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891A41-CF64-46B1-8DE0-4823A7A0CC6D}" type="datetimeFigureOut">
              <a:rPr lang="en-US" smtClean="0"/>
              <a:t>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292003203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891A41-CF64-46B1-8DE0-4823A7A0CC6D}" type="datetimeFigureOut">
              <a:rPr lang="en-US" smtClean="0"/>
              <a:t>6/12/17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3B7AFC-9326-4214-913F-1CD98E20C1C7}" type="slidenum">
              <a:rPr lang="en-US" smtClean="0"/>
              <a:t>‹#›</a:t>
            </a:fld>
            <a:endParaRPr lang="en-US"/>
          </a:p>
        </p:txBody>
      </p:sp>
    </p:spTree>
    <p:extLst>
      <p:ext uri="{BB962C8B-B14F-4D97-AF65-F5344CB8AC3E}">
        <p14:creationId xmlns:p14="http://schemas.microsoft.com/office/powerpoint/2010/main" val="38280070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D891A41-CF64-46B1-8DE0-4823A7A0CC6D}" type="datetimeFigureOut">
              <a:rPr lang="en-US" smtClean="0"/>
              <a:t>6/12/17</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03B7AFC-9326-4214-913F-1CD98E20C1C7}" type="slidenum">
              <a:rPr lang="en-US" smtClean="0"/>
              <a:t>‹#›</a:t>
            </a:fld>
            <a:endParaRPr lang="en-US"/>
          </a:p>
        </p:txBody>
      </p:sp>
    </p:spTree>
    <p:extLst>
      <p:ext uri="{BB962C8B-B14F-4D97-AF65-F5344CB8AC3E}">
        <p14:creationId xmlns:p14="http://schemas.microsoft.com/office/powerpoint/2010/main" val="127901721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library.csusb.edu/cillab/?page_id=115" TargetMode="External"/><Relationship Id="rId4" Type="http://schemas.openxmlformats.org/officeDocument/2006/relationships/hyperlink" Target="http://library.csusb.edu/cillab/?page_id=119" TargetMode="External"/><Relationship Id="rId5" Type="http://schemas.openxmlformats.org/officeDocument/2006/relationships/hyperlink" Target="http://library.csusb.edu/cillab/?page_id=117" TargetMode="External"/><Relationship Id="rId6" Type="http://schemas.openxmlformats.org/officeDocument/2006/relationships/hyperlink" Target="http://library.csusb.edu/cillab/?page_id=121"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hyperlink" Target="http://library.csusb.edu/about2/dept_liaison_list.php" TargetMode="External"/><Relationship Id="rId4" Type="http://schemas.openxmlformats.org/officeDocument/2006/relationships/hyperlink" Target="http://library.csusb.edu/cillab/" TargetMode="External"/><Relationship Id="rId5" Type="http://schemas.openxmlformats.org/officeDocument/2006/relationships/hyperlink" Target="http://libguides.csusb.edu/" TargetMode="External"/><Relationship Id="rId6" Type="http://schemas.openxmlformats.org/officeDocument/2006/relationships/hyperlink" Target="http://library.csusb.edu/users/linkingOnlineResources.html" TargetMode="External"/><Relationship Id="rId7" Type="http://schemas.openxmlformats.org/officeDocument/2006/relationships/hyperlink" Target="http://library.csusb.edu/forms/libraryInstructionRequest.php" TargetMode="External"/><Relationship Id="rId8" Type="http://schemas.openxmlformats.org/officeDocument/2006/relationships/hyperlink" Target="http://www.ala.org/acrl/standards/ilframework" TargetMode="External"/><Relationship Id="rId9" Type="http://schemas.openxmlformats.org/officeDocument/2006/relationships/hyperlink" Target="http://library.csusb.edu/cillab/wp-content/uploads/2015/04/Critical-Information-Literacy-Program-Design3.pdf"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colorado.edu/ftep/sites/default/files/attached-files/meyer_and_land_-_threshold_concept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3305048"/>
          </a:xfrm>
        </p:spPr>
        <p:txBody>
          <a:bodyPr/>
          <a:lstStyle/>
          <a:p>
            <a:r>
              <a:rPr lang="en-US" dirty="0" smtClean="0"/>
              <a:t>Critical Information Literacy</a:t>
            </a:r>
            <a:br>
              <a:rPr lang="en-US" dirty="0" smtClean="0"/>
            </a:br>
            <a:endParaRPr lang="en-US" dirty="0"/>
          </a:p>
        </p:txBody>
      </p:sp>
      <p:sp>
        <p:nvSpPr>
          <p:cNvPr id="3" name="Subtitle 2"/>
          <p:cNvSpPr>
            <a:spLocks noGrp="1"/>
          </p:cNvSpPr>
          <p:nvPr>
            <p:ph type="subTitle" idx="1"/>
          </p:nvPr>
        </p:nvSpPr>
        <p:spPr>
          <a:xfrm>
            <a:off x="1097280" y="3045920"/>
            <a:ext cx="10058400" cy="1895731"/>
          </a:xfrm>
        </p:spPr>
        <p:txBody>
          <a:bodyPr>
            <a:normAutofit fontScale="92500" lnSpcReduction="10000"/>
          </a:bodyPr>
          <a:lstStyle/>
          <a:p>
            <a:endParaRPr lang="en-US" dirty="0" smtClean="0"/>
          </a:p>
          <a:p>
            <a:r>
              <a:rPr lang="en-US" sz="3000" dirty="0" smtClean="0"/>
              <a:t>What Students Will Know &amp; Be Able to Do as a Result of  </a:t>
            </a:r>
          </a:p>
          <a:p>
            <a:r>
              <a:rPr lang="en-US" sz="3000" dirty="0" smtClean="0"/>
              <a:t>the CSUSB General Education Program</a:t>
            </a:r>
          </a:p>
          <a:p>
            <a:r>
              <a:rPr lang="en-US" sz="1600" dirty="0" smtClean="0"/>
              <a:t>Barbara Quarton, MLIS</a:t>
            </a:r>
          </a:p>
          <a:p>
            <a:endParaRPr lang="en-US" dirty="0" smtClean="0"/>
          </a:p>
          <a:p>
            <a:endParaRPr lang="en-US" dirty="0"/>
          </a:p>
        </p:txBody>
      </p:sp>
    </p:spTree>
    <p:extLst>
      <p:ext uri="{BB962C8B-B14F-4D97-AF65-F5344CB8AC3E}">
        <p14:creationId xmlns:p14="http://schemas.microsoft.com/office/powerpoint/2010/main" val="1228132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CIL Threshold Concept Four</a:t>
            </a:r>
            <a:endParaRPr lang="en-US" dirty="0"/>
          </a:p>
        </p:txBody>
      </p:sp>
      <p:sp>
        <p:nvSpPr>
          <p:cNvPr id="3" name="Content Placeholder 2"/>
          <p:cNvSpPr>
            <a:spLocks noGrp="1"/>
          </p:cNvSpPr>
          <p:nvPr>
            <p:ph idx="1"/>
          </p:nvPr>
        </p:nvSpPr>
        <p:spPr>
          <a:xfrm>
            <a:off x="1484310" y="2438399"/>
            <a:ext cx="10018713" cy="3124201"/>
          </a:xfrm>
        </p:spPr>
        <p:txBody>
          <a:bodyPr/>
          <a:lstStyle/>
          <a:p>
            <a:pPr marL="0" indent="0">
              <a:buNone/>
            </a:pPr>
            <a:r>
              <a:rPr lang="en-US" b="1" dirty="0" smtClean="0"/>
              <a:t>Scholarship </a:t>
            </a:r>
            <a:r>
              <a:rPr lang="en-US" b="1" dirty="0"/>
              <a:t>as conversation: </a:t>
            </a:r>
            <a:endParaRPr lang="en-US" b="1" dirty="0" smtClean="0"/>
          </a:p>
          <a:p>
            <a:pPr marL="0" indent="0">
              <a:buNone/>
            </a:pPr>
            <a:r>
              <a:rPr lang="en-US" dirty="0" smtClean="0"/>
              <a:t>Communities </a:t>
            </a:r>
            <a:r>
              <a:rPr lang="en-US" dirty="0"/>
              <a:t>of scholars, researchers, or professionals engage in sustained discourse with new insights and discoveries occurring over time as a result of varied perspectives and interpretations.</a:t>
            </a:r>
          </a:p>
          <a:p>
            <a:endParaRPr lang="en-US" dirty="0"/>
          </a:p>
        </p:txBody>
      </p:sp>
    </p:spTree>
    <p:extLst>
      <p:ext uri="{BB962C8B-B14F-4D97-AF65-F5344CB8AC3E}">
        <p14:creationId xmlns:p14="http://schemas.microsoft.com/office/powerpoint/2010/main" val="3631479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CIL Abilities: </a:t>
            </a:r>
            <a:br>
              <a:rPr lang="en-US" dirty="0" smtClean="0"/>
            </a:br>
            <a:r>
              <a:rPr lang="en-US" dirty="0" smtClean="0"/>
              <a:t>What We Want Students to Be Able to Do</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pPr marL="457200" indent="-457200">
              <a:buFont typeface="+mj-lt"/>
              <a:buAutoNum type="arabicPeriod"/>
            </a:pPr>
            <a:r>
              <a:rPr lang="en-US" dirty="0"/>
              <a:t>Design and use search strategies in various information resources</a:t>
            </a:r>
          </a:p>
          <a:p>
            <a:pPr marL="457200" indent="-457200">
              <a:buFont typeface="+mj-lt"/>
              <a:buAutoNum type="arabicPeriod"/>
            </a:pPr>
            <a:r>
              <a:rPr lang="en-US" dirty="0"/>
              <a:t>Examine the values, perspectives, and processes that shape information across the information cycle</a:t>
            </a:r>
          </a:p>
          <a:p>
            <a:pPr marL="457200" indent="-457200">
              <a:buFont typeface="+mj-lt"/>
              <a:buAutoNum type="arabicPeriod"/>
            </a:pPr>
            <a:r>
              <a:rPr lang="en-US" dirty="0"/>
              <a:t>Evaluate, select, and synthesize authoritative sources for the information need at hand</a:t>
            </a:r>
          </a:p>
          <a:p>
            <a:pPr marL="457200" indent="-457200">
              <a:buFont typeface="+mj-lt"/>
              <a:buAutoNum type="arabicPeriod"/>
            </a:pPr>
            <a:r>
              <a:rPr lang="en-US" dirty="0"/>
              <a:t>Analyze and practice attribution across various contexts</a:t>
            </a:r>
          </a:p>
          <a:p>
            <a:endParaRPr lang="en-US" dirty="0"/>
          </a:p>
        </p:txBody>
      </p:sp>
    </p:spTree>
    <p:extLst>
      <p:ext uri="{BB962C8B-B14F-4D97-AF65-F5344CB8AC3E}">
        <p14:creationId xmlns:p14="http://schemas.microsoft.com/office/powerpoint/2010/main" val="644462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56313544"/>
              </p:ext>
            </p:extLst>
          </p:nvPr>
        </p:nvGraphicFramePr>
        <p:xfrm>
          <a:off x="139700" y="254000"/>
          <a:ext cx="11772900" cy="6400800"/>
        </p:xfrm>
        <a:graphic>
          <a:graphicData uri="http://schemas.openxmlformats.org/drawingml/2006/table">
            <a:tbl>
              <a:tblPr bandRow="1">
                <a:tableStyleId>{5C22544A-7EE6-4342-B048-85BDC9FD1C3A}</a:tableStyleId>
              </a:tblPr>
              <a:tblGrid>
                <a:gridCol w="1915428"/>
                <a:gridCol w="2556281"/>
                <a:gridCol w="2873873"/>
                <a:gridCol w="2563185"/>
                <a:gridCol w="1864133"/>
              </a:tblGrid>
              <a:tr h="452224">
                <a:tc>
                  <a:txBody>
                    <a:bodyPr/>
                    <a:lstStyle/>
                    <a:p>
                      <a:pPr marL="0" marR="0" algn="ctr">
                        <a:lnSpc>
                          <a:spcPct val="115000"/>
                        </a:lnSpc>
                        <a:spcBef>
                          <a:spcPts val="0"/>
                        </a:spcBef>
                        <a:spcAft>
                          <a:spcPts val="0"/>
                        </a:spcAft>
                      </a:pPr>
                      <a:r>
                        <a:rPr lang="en-US" sz="1200" dirty="0">
                          <a:effectLst/>
                        </a:rPr>
                        <a:t> </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gn="ctr">
                        <a:lnSpc>
                          <a:spcPct val="115000"/>
                        </a:lnSpc>
                        <a:spcBef>
                          <a:spcPts val="0"/>
                        </a:spcBef>
                        <a:spcAft>
                          <a:spcPts val="0"/>
                        </a:spcAft>
                      </a:pPr>
                      <a:r>
                        <a:rPr lang="en-US" sz="1200" b="1" dirty="0">
                          <a:effectLst/>
                        </a:rPr>
                        <a:t> </a:t>
                      </a:r>
                    </a:p>
                    <a:p>
                      <a:pPr marL="0" marR="0" algn="ctr">
                        <a:lnSpc>
                          <a:spcPct val="115000"/>
                        </a:lnSpc>
                        <a:spcBef>
                          <a:spcPts val="0"/>
                        </a:spcBef>
                        <a:spcAft>
                          <a:spcPts val="0"/>
                        </a:spcAft>
                      </a:pPr>
                      <a:r>
                        <a:rPr lang="en-US" sz="1200" b="1" dirty="0" smtClean="0">
                          <a:effectLst/>
                        </a:rPr>
                        <a:t>Advanced (3)</a:t>
                      </a:r>
                      <a:endParaRPr lang="en-US" sz="1200" b="1"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gn="ctr">
                        <a:lnSpc>
                          <a:spcPct val="115000"/>
                        </a:lnSpc>
                        <a:spcBef>
                          <a:spcPts val="0"/>
                        </a:spcBef>
                        <a:spcAft>
                          <a:spcPts val="0"/>
                        </a:spcAft>
                      </a:pPr>
                      <a:r>
                        <a:rPr lang="en-US" sz="1200" b="1" dirty="0">
                          <a:effectLst/>
                        </a:rPr>
                        <a:t> </a:t>
                      </a:r>
                    </a:p>
                    <a:p>
                      <a:pPr marL="0" marR="0" algn="ctr">
                        <a:lnSpc>
                          <a:spcPct val="115000"/>
                        </a:lnSpc>
                        <a:spcBef>
                          <a:spcPts val="0"/>
                        </a:spcBef>
                        <a:spcAft>
                          <a:spcPts val="0"/>
                        </a:spcAft>
                      </a:pPr>
                      <a:r>
                        <a:rPr lang="en-US" sz="1200" b="1" dirty="0" smtClean="0">
                          <a:effectLst/>
                        </a:rPr>
                        <a:t>Developing (2)</a:t>
                      </a:r>
                      <a:endParaRPr lang="en-US" sz="1200" b="1"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gn="ctr">
                        <a:lnSpc>
                          <a:spcPct val="115000"/>
                        </a:lnSpc>
                        <a:spcBef>
                          <a:spcPts val="0"/>
                        </a:spcBef>
                        <a:spcAft>
                          <a:spcPts val="0"/>
                        </a:spcAft>
                      </a:pPr>
                      <a:r>
                        <a:rPr lang="en-US" sz="1200" b="1" dirty="0">
                          <a:effectLst/>
                        </a:rPr>
                        <a:t> </a:t>
                      </a:r>
                    </a:p>
                    <a:p>
                      <a:pPr marL="0" marR="0" algn="ctr">
                        <a:lnSpc>
                          <a:spcPct val="115000"/>
                        </a:lnSpc>
                        <a:spcBef>
                          <a:spcPts val="0"/>
                        </a:spcBef>
                        <a:spcAft>
                          <a:spcPts val="0"/>
                        </a:spcAft>
                      </a:pPr>
                      <a:r>
                        <a:rPr lang="en-US" sz="1200" b="1" dirty="0" smtClean="0">
                          <a:effectLst/>
                        </a:rPr>
                        <a:t>Emerging (1)</a:t>
                      </a:r>
                      <a:endParaRPr lang="en-US" sz="1200" b="1"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gn="ctr">
                        <a:lnSpc>
                          <a:spcPct val="115000"/>
                        </a:lnSpc>
                        <a:spcBef>
                          <a:spcPts val="0"/>
                        </a:spcBef>
                        <a:spcAft>
                          <a:spcPts val="0"/>
                        </a:spcAft>
                      </a:pPr>
                      <a:r>
                        <a:rPr lang="en-US" sz="1200" b="1" dirty="0">
                          <a:effectLst/>
                        </a:rPr>
                        <a:t> </a:t>
                      </a:r>
                    </a:p>
                    <a:p>
                      <a:pPr marL="0" marR="0" algn="ctr">
                        <a:lnSpc>
                          <a:spcPct val="115000"/>
                        </a:lnSpc>
                        <a:spcBef>
                          <a:spcPts val="0"/>
                        </a:spcBef>
                        <a:spcAft>
                          <a:spcPts val="0"/>
                        </a:spcAft>
                      </a:pPr>
                      <a:r>
                        <a:rPr lang="en-US" sz="1200" b="1" dirty="0" smtClean="0">
                          <a:effectLst/>
                        </a:rPr>
                        <a:t>Initial (0)</a:t>
                      </a:r>
                      <a:endParaRPr lang="en-US" sz="1200" b="1" dirty="0">
                        <a:solidFill>
                          <a:srgbClr val="000000"/>
                        </a:solidFill>
                        <a:effectLst/>
                        <a:latin typeface="Arial" panose="020B0604020202020204" pitchFamily="34" charset="0"/>
                        <a:ea typeface="Arial" panose="020B0604020202020204" pitchFamily="34" charset="0"/>
                      </a:endParaRPr>
                    </a:p>
                  </a:txBody>
                  <a:tcPr marL="52328" marR="52328" marT="0" marB="0"/>
                </a:tc>
              </a:tr>
              <a:tr h="1699593">
                <a:tc>
                  <a:txBody>
                    <a:bodyPr/>
                    <a:lstStyle/>
                    <a:p>
                      <a:pPr marL="0" marR="0">
                        <a:lnSpc>
                          <a:spcPct val="115000"/>
                        </a:lnSpc>
                        <a:spcBef>
                          <a:spcPts val="0"/>
                        </a:spcBef>
                        <a:spcAft>
                          <a:spcPts val="0"/>
                        </a:spcAft>
                      </a:pPr>
                      <a:r>
                        <a:rPr lang="en-US" sz="1200" u="sng" dirty="0">
                          <a:effectLst/>
                          <a:hlinkClick r:id="rId3"/>
                        </a:rPr>
                        <a:t>Student searches for information strategically</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Generates productive search strategies in both discipline-specific subscription databases and public search engines, adapting search tools and strategies to the information need at hand.</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Analyzes the ways that collections of information are organized in order to access relevant information. Refines search strategies as necessary, based on search results. </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Compares searches in subscription databases and public search engines, noting the benefits and drawbacks of both to the information need.</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Uses information from random sources.</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r>
              <a:tr h="1912042">
                <a:tc>
                  <a:txBody>
                    <a:bodyPr/>
                    <a:lstStyle/>
                    <a:p>
                      <a:pPr marL="0" marR="0">
                        <a:lnSpc>
                          <a:spcPct val="115000"/>
                        </a:lnSpc>
                        <a:spcBef>
                          <a:spcPts val="0"/>
                        </a:spcBef>
                        <a:spcAft>
                          <a:spcPts val="0"/>
                        </a:spcAft>
                      </a:pPr>
                      <a:r>
                        <a:rPr lang="en-US" sz="1200" u="sng" dirty="0">
                          <a:effectLst/>
                          <a:hlinkClick r:id="rId4"/>
                        </a:rPr>
                        <a:t>Student critically examines the values, perspectives, and processes that shape information</a:t>
                      </a:r>
                      <a:r>
                        <a:rPr lang="en-US" sz="1200" u="sng" dirty="0">
                          <a:effectLst/>
                        </a:rPr>
                        <a:t> and its access</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Reflects on the connections among social, cultural, and historical contexts in order to critique information sources, their content, and the processes that produce them.</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Analyzes how power manifests in the production and distribution of information by examining the ways that social, cultural, and historical contexts affect what type of information is created, who can create information, and what people know over time.</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Explains how and why review processes and perspectives differ across the information production cycle.</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Demonstrates limited capacity to recognize that different perspectives and processes are at work in information.</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r>
              <a:tr h="1062247">
                <a:tc>
                  <a:txBody>
                    <a:bodyPr/>
                    <a:lstStyle/>
                    <a:p>
                      <a:pPr marL="0" marR="0">
                        <a:lnSpc>
                          <a:spcPct val="115000"/>
                        </a:lnSpc>
                        <a:spcBef>
                          <a:spcPts val="0"/>
                        </a:spcBef>
                        <a:spcAft>
                          <a:spcPts val="0"/>
                        </a:spcAft>
                      </a:pPr>
                      <a:r>
                        <a:rPr lang="en-US" sz="1200" u="sng" dirty="0">
                          <a:effectLst/>
                          <a:hlinkClick r:id="rId5"/>
                        </a:rPr>
                        <a:t>Student selects authoritative sources that are relevant to the information need</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Selects relevant sources whose authority meets the requirements of the information need.</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Analyzes the constructed and contextual nature of authority, distinguishing sources whose authority is appropriate to the information need.</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Classifies information sources according to authority, purpose, and audience. Matches source type to information need. </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a:effectLst/>
                        </a:rPr>
                        <a:t>Evaluates information based on whether it agrees with their beliefs</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r>
              <a:tr h="1274694">
                <a:tc>
                  <a:txBody>
                    <a:bodyPr/>
                    <a:lstStyle/>
                    <a:p>
                      <a:pPr marL="0" marR="0">
                        <a:lnSpc>
                          <a:spcPct val="115000"/>
                        </a:lnSpc>
                        <a:spcBef>
                          <a:spcPts val="0"/>
                        </a:spcBef>
                        <a:spcAft>
                          <a:spcPts val="0"/>
                        </a:spcAft>
                      </a:pPr>
                      <a:r>
                        <a:rPr lang="en-US" sz="1200" u="sng">
                          <a:effectLst/>
                          <a:hlinkClick r:id="rId6"/>
                        </a:rPr>
                        <a:t>Student engages ethically and legally in information sharing and creation</a:t>
                      </a:r>
                      <a:endParaRPr lang="en-US" sz="120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Produces artifacts that make attribution to their sources according to disciplinary and/or social conventions. </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Examines the purposes of and differences in attribution across academic disciplines according to the disciplines’ scholarly conversations or research practices.</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Describes the importance of attribution in terms of either the historical record or the scholarly conversation.</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c>
                  <a:txBody>
                    <a:bodyPr/>
                    <a:lstStyle/>
                    <a:p>
                      <a:pPr marL="0" marR="0">
                        <a:lnSpc>
                          <a:spcPct val="115000"/>
                        </a:lnSpc>
                        <a:spcBef>
                          <a:spcPts val="0"/>
                        </a:spcBef>
                        <a:spcAft>
                          <a:spcPts val="0"/>
                        </a:spcAft>
                      </a:pPr>
                      <a:r>
                        <a:rPr lang="en-US" sz="1200" dirty="0">
                          <a:effectLst/>
                        </a:rPr>
                        <a:t>Notes the requirement to cite sources to avoid plagiarism. </a:t>
                      </a:r>
                      <a:endParaRPr lang="en-US" sz="1200" dirty="0">
                        <a:solidFill>
                          <a:srgbClr val="000000"/>
                        </a:solidFill>
                        <a:effectLst/>
                        <a:latin typeface="Arial" panose="020B0604020202020204" pitchFamily="34" charset="0"/>
                        <a:ea typeface="Arial" panose="020B0604020202020204" pitchFamily="34" charset="0"/>
                      </a:endParaRPr>
                    </a:p>
                  </a:txBody>
                  <a:tcPr marL="52328" marR="52328" marT="0" marB="0"/>
                </a:tc>
              </a:tr>
            </a:tbl>
          </a:graphicData>
        </a:graphic>
      </p:graphicFrame>
    </p:spTree>
    <p:extLst>
      <p:ext uri="{BB962C8B-B14F-4D97-AF65-F5344CB8AC3E}">
        <p14:creationId xmlns:p14="http://schemas.microsoft.com/office/powerpoint/2010/main" val="3839336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o Satisfy this GLO, Your </a:t>
            </a:r>
            <a:r>
              <a:rPr lang="en-US" dirty="0"/>
              <a:t>GE Course </a:t>
            </a:r>
            <a:r>
              <a:rPr lang="en-US" dirty="0" smtClean="0"/>
              <a:t>Will Include</a:t>
            </a:r>
            <a:endParaRPr lang="en-US" dirty="0"/>
          </a:p>
        </p:txBody>
      </p:sp>
      <p:sp>
        <p:nvSpPr>
          <p:cNvPr id="3" name="Content Placeholder 2"/>
          <p:cNvSpPr>
            <a:spLocks noGrp="1"/>
          </p:cNvSpPr>
          <p:nvPr>
            <p:ph idx="1"/>
          </p:nvPr>
        </p:nvSpPr>
        <p:spPr>
          <a:xfrm>
            <a:off x="1235867" y="2438399"/>
            <a:ext cx="10515600" cy="2943656"/>
          </a:xfrm>
        </p:spPr>
        <p:txBody>
          <a:bodyPr>
            <a:normAutofit/>
          </a:bodyPr>
          <a:lstStyle/>
          <a:p>
            <a:pPr>
              <a:buFont typeface="Wingdings" panose="05000000000000000000" pitchFamily="2" charset="2"/>
              <a:buChar char="§"/>
            </a:pPr>
            <a:r>
              <a:rPr lang="en-US" dirty="0" smtClean="0"/>
              <a:t>Intentional discussion</a:t>
            </a:r>
            <a:r>
              <a:rPr lang="en-US" dirty="0"/>
              <a:t>, reflection, and </a:t>
            </a:r>
            <a:r>
              <a:rPr lang="en-US" dirty="0" smtClean="0"/>
              <a:t>study of implications of </a:t>
            </a:r>
            <a:r>
              <a:rPr lang="en-US" dirty="0"/>
              <a:t>CIL </a:t>
            </a:r>
            <a:r>
              <a:rPr lang="en-US" u="sng" dirty="0" smtClean="0"/>
              <a:t>concepts</a:t>
            </a:r>
          </a:p>
          <a:p>
            <a:pPr>
              <a:buFont typeface="Wingdings" panose="05000000000000000000" pitchFamily="2" charset="2"/>
              <a:buChar char="§"/>
            </a:pPr>
            <a:r>
              <a:rPr lang="en-US" dirty="0" smtClean="0"/>
              <a:t>Instruction, practice, and feedback on CIL </a:t>
            </a:r>
            <a:r>
              <a:rPr lang="en-US" u="sng" dirty="0" smtClean="0"/>
              <a:t>abilities</a:t>
            </a:r>
          </a:p>
          <a:p>
            <a:pPr>
              <a:buFont typeface="Wingdings" panose="05000000000000000000" pitchFamily="2" charset="2"/>
              <a:buChar char="§"/>
            </a:pPr>
            <a:r>
              <a:rPr lang="en-US" dirty="0" smtClean="0"/>
              <a:t>Required coursework that makes use of information sources</a:t>
            </a:r>
          </a:p>
          <a:p>
            <a:pPr>
              <a:buFont typeface="Wingdings" panose="05000000000000000000" pitchFamily="2" charset="2"/>
              <a:buChar char="§"/>
            </a:pPr>
            <a:r>
              <a:rPr lang="en-US" dirty="0" smtClean="0"/>
              <a:t>At </a:t>
            </a:r>
            <a:r>
              <a:rPr lang="en-US" dirty="0"/>
              <a:t>least one research </a:t>
            </a:r>
            <a:r>
              <a:rPr lang="en-US" dirty="0" smtClean="0"/>
              <a:t>project</a:t>
            </a:r>
            <a:endParaRPr lang="en-US" dirty="0"/>
          </a:p>
          <a:p>
            <a:endParaRPr lang="en-US" dirty="0"/>
          </a:p>
        </p:txBody>
      </p:sp>
    </p:spTree>
    <p:extLst>
      <p:ext uri="{BB962C8B-B14F-4D97-AF65-F5344CB8AC3E}">
        <p14:creationId xmlns:p14="http://schemas.microsoft.com/office/powerpoint/2010/main" val="3372391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Support Is Available?</a:t>
            </a:r>
            <a:endParaRPr lang="en-US" dirty="0"/>
          </a:p>
        </p:txBody>
      </p:sp>
      <p:sp>
        <p:nvSpPr>
          <p:cNvPr id="3" name="Content Placeholder 2"/>
          <p:cNvSpPr>
            <a:spLocks noGrp="1"/>
          </p:cNvSpPr>
          <p:nvPr>
            <p:ph idx="1"/>
          </p:nvPr>
        </p:nvSpPr>
        <p:spPr>
          <a:xfrm>
            <a:off x="1484311" y="2230581"/>
            <a:ext cx="10018713" cy="3124201"/>
          </a:xfrm>
        </p:spPr>
        <p:txBody>
          <a:bodyPr>
            <a:normAutofit fontScale="92500" lnSpcReduction="10000"/>
          </a:bodyPr>
          <a:lstStyle/>
          <a:p>
            <a:r>
              <a:rPr lang="en-US" dirty="0" smtClean="0">
                <a:hlinkClick r:id="rId3"/>
              </a:rPr>
              <a:t>Librarian Collaboration</a:t>
            </a:r>
            <a:endParaRPr lang="en-US" dirty="0" smtClean="0"/>
          </a:p>
          <a:p>
            <a:r>
              <a:rPr lang="en-US" dirty="0" smtClean="0">
                <a:hlinkClick r:id="rId4"/>
              </a:rPr>
              <a:t>Critical Information Literacy Lab for Faculty</a:t>
            </a:r>
            <a:endParaRPr lang="en-US" dirty="0" smtClean="0"/>
          </a:p>
          <a:p>
            <a:r>
              <a:rPr lang="en-US" dirty="0" smtClean="0">
                <a:hlinkClick r:id="rId5"/>
              </a:rPr>
              <a:t>Library Guides</a:t>
            </a:r>
            <a:endParaRPr lang="en-US" dirty="0" smtClean="0"/>
          </a:p>
          <a:p>
            <a:r>
              <a:rPr lang="en-US" dirty="0">
                <a:hlinkClick r:id="rId6"/>
              </a:rPr>
              <a:t>L</a:t>
            </a:r>
            <a:r>
              <a:rPr lang="en-US" dirty="0" smtClean="0">
                <a:hlinkClick r:id="rId6"/>
              </a:rPr>
              <a:t>inking to Library Resources</a:t>
            </a:r>
            <a:endParaRPr lang="en-US" dirty="0" smtClean="0"/>
          </a:p>
          <a:p>
            <a:r>
              <a:rPr lang="en-US" dirty="0" smtClean="0">
                <a:hlinkClick r:id="rId7"/>
              </a:rPr>
              <a:t>Critical Information Literacy Instruction</a:t>
            </a:r>
            <a:endParaRPr lang="en-US" dirty="0" smtClean="0"/>
          </a:p>
          <a:p>
            <a:r>
              <a:rPr lang="en-US" dirty="0" smtClean="0">
                <a:hlinkClick r:id="rId8"/>
              </a:rPr>
              <a:t>Framework for Information Literacy for Higher Education</a:t>
            </a:r>
            <a:endParaRPr lang="en-US" dirty="0" smtClean="0"/>
          </a:p>
          <a:p>
            <a:r>
              <a:rPr lang="en-US" dirty="0" smtClean="0">
                <a:hlinkClick r:id="rId9"/>
              </a:rPr>
              <a:t>Pfau Library Critical Information Literacy Program</a:t>
            </a:r>
            <a:endParaRPr lang="en-US" dirty="0"/>
          </a:p>
        </p:txBody>
      </p:sp>
    </p:spTree>
    <p:extLst>
      <p:ext uri="{BB962C8B-B14F-4D97-AF65-F5344CB8AC3E}">
        <p14:creationId xmlns:p14="http://schemas.microsoft.com/office/powerpoint/2010/main" val="701285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way of approaching this</a:t>
            </a:r>
            <a:endParaRPr lang="en-US" dirty="0"/>
          </a:p>
        </p:txBody>
      </p:sp>
      <p:sp>
        <p:nvSpPr>
          <p:cNvPr id="3" name="Content Placeholder 2"/>
          <p:cNvSpPr>
            <a:spLocks noGrp="1"/>
          </p:cNvSpPr>
          <p:nvPr>
            <p:ph idx="1"/>
          </p:nvPr>
        </p:nvSpPr>
        <p:spPr>
          <a:xfrm>
            <a:off x="1484311" y="2248589"/>
            <a:ext cx="10178322" cy="3593591"/>
          </a:xfrm>
        </p:spPr>
        <p:txBody>
          <a:bodyPr>
            <a:normAutofit lnSpcReduction="10000"/>
          </a:bodyPr>
          <a:lstStyle/>
          <a:p>
            <a:endParaRPr lang="en-US" dirty="0" smtClean="0"/>
          </a:p>
          <a:p>
            <a:r>
              <a:rPr lang="en-US" dirty="0" smtClean="0"/>
              <a:t>What is the GE course?</a:t>
            </a:r>
          </a:p>
          <a:p>
            <a:r>
              <a:rPr lang="en-US" dirty="0" smtClean="0"/>
              <a:t>What is the CIL performance level you are aiming for?</a:t>
            </a:r>
          </a:p>
          <a:p>
            <a:r>
              <a:rPr lang="en-US" dirty="0" smtClean="0"/>
              <a:t>Choose the CIL learning outcome(s) that blend with your course content.</a:t>
            </a:r>
          </a:p>
          <a:p>
            <a:r>
              <a:rPr lang="en-US" dirty="0" smtClean="0"/>
              <a:t>Using this information, locate the corresponding cell(s) of the rubric.</a:t>
            </a:r>
          </a:p>
          <a:p>
            <a:r>
              <a:rPr lang="en-US" dirty="0" smtClean="0"/>
              <a:t>Design your coursework and assignments.</a:t>
            </a:r>
          </a:p>
          <a:p>
            <a:r>
              <a:rPr lang="en-US" dirty="0" smtClean="0"/>
              <a:t>Write a CIL rubric </a:t>
            </a:r>
            <a:r>
              <a:rPr lang="en-US" i="1" dirty="0" smtClean="0"/>
              <a:t>for your specific course.</a:t>
            </a:r>
          </a:p>
          <a:p>
            <a:endParaRPr lang="en-US" dirty="0" smtClean="0"/>
          </a:p>
          <a:p>
            <a:endParaRPr lang="en-US" dirty="0"/>
          </a:p>
        </p:txBody>
      </p:sp>
    </p:spTree>
    <p:extLst>
      <p:ext uri="{BB962C8B-B14F-4D97-AF65-F5344CB8AC3E}">
        <p14:creationId xmlns:p14="http://schemas.microsoft.com/office/powerpoint/2010/main" val="429009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 Transformation Assessment Work</a:t>
            </a:r>
            <a:endParaRPr lang="en-US" dirty="0"/>
          </a:p>
        </p:txBody>
      </p:sp>
      <p:sp>
        <p:nvSpPr>
          <p:cNvPr id="3" name="Content Placeholder 2"/>
          <p:cNvSpPr>
            <a:spLocks noGrp="1"/>
          </p:cNvSpPr>
          <p:nvPr>
            <p:ph idx="1"/>
          </p:nvPr>
        </p:nvSpPr>
        <p:spPr>
          <a:xfrm>
            <a:off x="1591887" y="2605264"/>
            <a:ext cx="10018713" cy="3124201"/>
          </a:xfrm>
        </p:spPr>
        <p:txBody>
          <a:bodyPr>
            <a:normAutofit fontScale="85000" lnSpcReduction="10000"/>
          </a:bodyPr>
          <a:lstStyle/>
          <a:p>
            <a:r>
              <a:rPr lang="en-US" dirty="0" smtClean="0"/>
              <a:t>4-5 faculty members per GE Learning Outcome</a:t>
            </a:r>
          </a:p>
          <a:p>
            <a:r>
              <a:rPr lang="en-US" dirty="0" smtClean="0"/>
              <a:t>Bi-weekly meetings</a:t>
            </a:r>
          </a:p>
          <a:p>
            <a:pPr lvl="1"/>
            <a:r>
              <a:rPr lang="en-US" dirty="0" smtClean="0"/>
              <a:t>Lively discussion, debate</a:t>
            </a:r>
          </a:p>
          <a:p>
            <a:pPr lvl="1"/>
            <a:r>
              <a:rPr lang="en-US" dirty="0" smtClean="0"/>
              <a:t>Review of literature; best practices</a:t>
            </a:r>
          </a:p>
          <a:p>
            <a:pPr lvl="1"/>
            <a:r>
              <a:rPr lang="en-US" dirty="0" smtClean="0"/>
              <a:t>Explore how other campuses approach assessment</a:t>
            </a:r>
          </a:p>
          <a:p>
            <a:pPr lvl="1"/>
            <a:r>
              <a:rPr lang="en-US" dirty="0" smtClean="0"/>
              <a:t>Narrative and rubric for each GLO</a:t>
            </a:r>
          </a:p>
          <a:p>
            <a:r>
              <a:rPr lang="en-US" dirty="0" smtClean="0"/>
              <a:t>Review of narrative/rubrics by the GET Committee</a:t>
            </a:r>
          </a:p>
          <a:p>
            <a:r>
              <a:rPr lang="en-US" dirty="0" smtClean="0"/>
              <a:t>Revision of narrative/rubrics by GLO subcommittees</a:t>
            </a:r>
          </a:p>
          <a:p>
            <a:pPr lvl="1"/>
            <a:endParaRPr lang="en-US" dirty="0" smtClean="0"/>
          </a:p>
        </p:txBody>
      </p:sp>
    </p:spTree>
    <p:extLst>
      <p:ext uri="{BB962C8B-B14F-4D97-AF65-F5344CB8AC3E}">
        <p14:creationId xmlns:p14="http://schemas.microsoft.com/office/powerpoint/2010/main" val="306977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 Breadth </a:t>
            </a:r>
            <a:r>
              <a:rPr lang="en-US" dirty="0"/>
              <a:t>R</a:t>
            </a:r>
            <a:r>
              <a:rPr lang="en-US" dirty="0" smtClean="0"/>
              <a:t>equirements: </a:t>
            </a:r>
            <a:br>
              <a:rPr lang="en-US" dirty="0" smtClean="0"/>
            </a:br>
            <a:r>
              <a:rPr lang="en-US" dirty="0" smtClean="0"/>
              <a:t>Executive Order 1100</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Relative to Information literacy:</a:t>
            </a:r>
          </a:p>
          <a:p>
            <a:r>
              <a:rPr lang="en-US" dirty="0" smtClean="0"/>
              <a:t>“Courses </a:t>
            </a:r>
            <a:r>
              <a:rPr lang="en-US" dirty="0"/>
              <a:t>approved for GE-Breadth should be responsive to the need for students to have developed knowledge of, or skills related to, quantitative reasoning, information </a:t>
            </a:r>
            <a:r>
              <a:rPr lang="en-US" dirty="0" smtClean="0"/>
              <a:t>literacy….” (Article 3.1)</a:t>
            </a:r>
          </a:p>
          <a:p>
            <a:r>
              <a:rPr lang="en-US" dirty="0" smtClean="0"/>
              <a:t>“Within </a:t>
            </a:r>
            <a:r>
              <a:rPr lang="en-US" dirty="0"/>
              <a:t>the LEAP Essential Learning Outcomes framework, campuses may identify more specific outcomes, such as students’ ability to</a:t>
            </a:r>
            <a:r>
              <a:rPr lang="en-US" dirty="0" smtClean="0"/>
              <a:t>: demonstrate </a:t>
            </a:r>
            <a:r>
              <a:rPr lang="en-US" dirty="0"/>
              <a:t>information competency—finding and examining information </a:t>
            </a:r>
            <a:r>
              <a:rPr lang="en-US" dirty="0" smtClean="0"/>
              <a:t>critically….” (Article 3.2)</a:t>
            </a:r>
          </a:p>
          <a:p>
            <a:r>
              <a:rPr lang="en-US" dirty="0" smtClean="0"/>
              <a:t>“Students </a:t>
            </a:r>
            <a:r>
              <a:rPr lang="en-US" dirty="0"/>
              <a:t>will practice the discovery, critical evaluation, and reporting of </a:t>
            </a:r>
            <a:r>
              <a:rPr lang="en-US" dirty="0" smtClean="0"/>
              <a:t>information….” (Article 4)</a:t>
            </a:r>
            <a:endParaRPr lang="en-US" dirty="0"/>
          </a:p>
        </p:txBody>
      </p:sp>
    </p:spTree>
    <p:extLst>
      <p:ext uri="{BB962C8B-B14F-4D97-AF65-F5344CB8AC3E}">
        <p14:creationId xmlns:p14="http://schemas.microsoft.com/office/powerpoint/2010/main" val="2530279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Goals for today</a:t>
            </a:r>
            <a:br>
              <a:rPr lang="en-US" dirty="0" smtClean="0"/>
            </a:br>
            <a:endParaRPr lang="en-US" dirty="0"/>
          </a:p>
        </p:txBody>
      </p:sp>
      <p:sp>
        <p:nvSpPr>
          <p:cNvPr id="3" name="Content Placeholder 2"/>
          <p:cNvSpPr>
            <a:spLocks noGrp="1"/>
          </p:cNvSpPr>
          <p:nvPr>
            <p:ph idx="1"/>
          </p:nvPr>
        </p:nvSpPr>
        <p:spPr>
          <a:xfrm>
            <a:off x="1484310" y="2178626"/>
            <a:ext cx="10018713" cy="3124201"/>
          </a:xfrm>
        </p:spPr>
        <p:txBody>
          <a:bodyPr>
            <a:normAutofit/>
          </a:bodyPr>
          <a:lstStyle/>
          <a:p>
            <a:pPr marL="457200" indent="-457200">
              <a:buFont typeface="+mj-lt"/>
              <a:buAutoNum type="arabicPeriod"/>
            </a:pPr>
            <a:r>
              <a:rPr lang="en-US" dirty="0" smtClean="0"/>
              <a:t>Share the definition of information literacy adopted by the Assessment </a:t>
            </a:r>
            <a:r>
              <a:rPr lang="en-US" dirty="0"/>
              <a:t>C</a:t>
            </a:r>
            <a:r>
              <a:rPr lang="en-US" dirty="0" smtClean="0"/>
              <a:t>ommittee</a:t>
            </a:r>
          </a:p>
          <a:p>
            <a:pPr marL="457200" indent="-457200">
              <a:buFont typeface="+mj-lt"/>
              <a:buAutoNum type="arabicPeriod"/>
            </a:pPr>
            <a:r>
              <a:rPr lang="en-US" dirty="0" smtClean="0"/>
              <a:t>Overview the concepts and abilities encompassed by critical information literacy</a:t>
            </a:r>
          </a:p>
          <a:p>
            <a:pPr marL="457200" indent="-457200">
              <a:buFont typeface="+mj-lt"/>
              <a:buAutoNum type="arabicPeriod"/>
            </a:pPr>
            <a:r>
              <a:rPr lang="en-US" dirty="0" smtClean="0"/>
              <a:t>Intro the requirements for courses to fulfill critical information literacy</a:t>
            </a:r>
          </a:p>
          <a:p>
            <a:pPr marL="457200" indent="-457200">
              <a:buFont typeface="+mj-lt"/>
              <a:buAutoNum type="arabicPeriod"/>
            </a:pPr>
            <a:r>
              <a:rPr lang="en-US" dirty="0" smtClean="0"/>
              <a:t>Share a rubric that describes what students will know and be able to do at specific points in the curriculum</a:t>
            </a:r>
          </a:p>
        </p:txBody>
      </p:sp>
    </p:spTree>
    <p:extLst>
      <p:ext uri="{BB962C8B-B14F-4D97-AF65-F5344CB8AC3E}">
        <p14:creationId xmlns:p14="http://schemas.microsoft.com/office/powerpoint/2010/main" val="1351346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Critical Information Literacy: Definition</a:t>
            </a:r>
            <a:br>
              <a:rPr lang="en-US" dirty="0" smtClean="0"/>
            </a:br>
            <a:endParaRPr lang="en-US" dirty="0"/>
          </a:p>
        </p:txBody>
      </p:sp>
      <p:sp>
        <p:nvSpPr>
          <p:cNvPr id="3" name="Content Placeholder 2"/>
          <p:cNvSpPr>
            <a:spLocks noGrp="1"/>
          </p:cNvSpPr>
          <p:nvPr>
            <p:ph idx="1"/>
          </p:nvPr>
        </p:nvSpPr>
        <p:spPr>
          <a:xfrm>
            <a:off x="1484310" y="2033153"/>
            <a:ext cx="10018713" cy="3124201"/>
          </a:xfrm>
        </p:spPr>
        <p:txBody>
          <a:bodyPr>
            <a:normAutofit fontScale="92500" lnSpcReduction="10000"/>
          </a:bodyPr>
          <a:lstStyle/>
          <a:p>
            <a:pPr marL="0" indent="0">
              <a:buNone/>
            </a:pPr>
            <a:r>
              <a:rPr lang="en-US" dirty="0" smtClean="0"/>
              <a:t>Information </a:t>
            </a:r>
            <a:r>
              <a:rPr lang="en-US" dirty="0"/>
              <a:t>literacy is a</a:t>
            </a:r>
            <a:r>
              <a:rPr lang="en-US" dirty="0" smtClean="0"/>
              <a:t> </a:t>
            </a:r>
            <a:r>
              <a:rPr lang="en-US" dirty="0"/>
              <a:t>set of integrated </a:t>
            </a:r>
            <a:r>
              <a:rPr lang="en-US" dirty="0" smtClean="0"/>
              <a:t>abilities, encompassing</a:t>
            </a:r>
          </a:p>
          <a:p>
            <a:r>
              <a:rPr lang="en-US" dirty="0" smtClean="0"/>
              <a:t>the reflective </a:t>
            </a:r>
            <a:r>
              <a:rPr lang="en-US" dirty="0"/>
              <a:t>discovery of </a:t>
            </a:r>
            <a:r>
              <a:rPr lang="en-US" dirty="0" smtClean="0"/>
              <a:t>information;</a:t>
            </a:r>
          </a:p>
          <a:p>
            <a:r>
              <a:rPr lang="en-US" dirty="0" smtClean="0"/>
              <a:t>the understanding </a:t>
            </a:r>
            <a:r>
              <a:rPr lang="en-US" dirty="0"/>
              <a:t>of how information is produced and </a:t>
            </a:r>
            <a:r>
              <a:rPr lang="en-US" dirty="0" smtClean="0"/>
              <a:t>valued; and </a:t>
            </a:r>
          </a:p>
          <a:p>
            <a:r>
              <a:rPr lang="en-US" dirty="0" smtClean="0"/>
              <a:t>the </a:t>
            </a:r>
            <a:r>
              <a:rPr lang="en-US" dirty="0"/>
              <a:t>use of information in creating new knowledge and participating ethically in communities of </a:t>
            </a:r>
            <a:r>
              <a:rPr lang="en-US" dirty="0" smtClean="0"/>
              <a:t>learning </a:t>
            </a:r>
          </a:p>
          <a:p>
            <a:pPr marL="0" indent="0">
              <a:buNone/>
            </a:pPr>
            <a:endParaRPr lang="en-US" dirty="0"/>
          </a:p>
          <a:p>
            <a:pPr marL="0" indent="0" algn="r">
              <a:buNone/>
            </a:pPr>
            <a:r>
              <a:rPr lang="en-US" dirty="0" smtClean="0"/>
              <a:t>(Association of College &amp; Research Libraries 2015</a:t>
            </a:r>
            <a:r>
              <a:rPr lang="en-US" dirty="0"/>
              <a:t>) </a:t>
            </a:r>
          </a:p>
        </p:txBody>
      </p:sp>
    </p:spTree>
    <p:extLst>
      <p:ext uri="{BB962C8B-B14F-4D97-AF65-F5344CB8AC3E}">
        <p14:creationId xmlns:p14="http://schemas.microsoft.com/office/powerpoint/2010/main" val="149861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Threshold Concepts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
            </a:pPr>
            <a:r>
              <a:rPr lang="en-US" dirty="0" smtClean="0"/>
              <a:t>Core ideas and processes that define the ways of thinking and practicing in a discipline</a:t>
            </a:r>
          </a:p>
          <a:p>
            <a:pPr>
              <a:buFont typeface="Wingdings" panose="05000000000000000000" pitchFamily="2" charset="2"/>
              <a:buChar char="§"/>
            </a:pPr>
            <a:r>
              <a:rPr lang="en-US" dirty="0" smtClean="0"/>
              <a:t>Often taken for granted by experts, but difficult for students to grasp</a:t>
            </a:r>
          </a:p>
          <a:p>
            <a:pPr>
              <a:buFont typeface="Wingdings" panose="05000000000000000000" pitchFamily="2" charset="2"/>
              <a:buChar char="§"/>
            </a:pPr>
            <a:r>
              <a:rPr lang="en-US" dirty="0" smtClean="0"/>
              <a:t>Like a portal, through which students must travel</a:t>
            </a:r>
          </a:p>
          <a:p>
            <a:pPr>
              <a:buFont typeface="Wingdings" panose="05000000000000000000" pitchFamily="2" charset="2"/>
              <a:buChar char="§"/>
            </a:pPr>
            <a:r>
              <a:rPr lang="en-US" dirty="0" smtClean="0"/>
              <a:t>Mastery transforms students’ approach to the discipline</a:t>
            </a:r>
          </a:p>
          <a:p>
            <a:endParaRPr lang="en-US" dirty="0" smtClean="0"/>
          </a:p>
          <a:p>
            <a:pPr marL="457200" lvl="1" indent="0">
              <a:buNone/>
            </a:pPr>
            <a:r>
              <a:rPr lang="en-US" dirty="0"/>
              <a:t>Meyer, J., &amp; Land, R. (2003). Threshold concepts and troublesome knowledge: Linkages to ways of thinking and </a:t>
            </a:r>
            <a:r>
              <a:rPr lang="en-US" dirty="0" err="1"/>
              <a:t>practising</a:t>
            </a:r>
            <a:r>
              <a:rPr lang="en-US" dirty="0"/>
              <a:t> within the disciplines. Enhancing Teaching-Learning Environments in Undergraduate Courses Project, Occasional Report 4. Retrieved from </a:t>
            </a:r>
            <a:r>
              <a:rPr lang="en-US" dirty="0">
                <a:hlinkClick r:id="rId3"/>
              </a:rPr>
              <a:t>http://www.colorado.edu/ftep/sites/default/files/attached-files/meyer_and_land_-_threshold_concepts.pdf</a:t>
            </a:r>
            <a:endParaRPr lang="en-US" dirty="0" smtClean="0"/>
          </a:p>
          <a:p>
            <a:endParaRPr lang="en-US" dirty="0"/>
          </a:p>
        </p:txBody>
      </p:sp>
    </p:spTree>
    <p:extLst>
      <p:ext uri="{BB962C8B-B14F-4D97-AF65-F5344CB8AC3E}">
        <p14:creationId xmlns:p14="http://schemas.microsoft.com/office/powerpoint/2010/main" val="1156695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CIL Threshold Concept One</a:t>
            </a:r>
            <a:br>
              <a:rPr lang="en-US" dirty="0" smtClean="0"/>
            </a:br>
            <a:endParaRPr lang="en-US" dirty="0"/>
          </a:p>
        </p:txBody>
      </p:sp>
      <p:sp>
        <p:nvSpPr>
          <p:cNvPr id="3" name="Content Placeholder 2"/>
          <p:cNvSpPr>
            <a:spLocks noGrp="1"/>
          </p:cNvSpPr>
          <p:nvPr>
            <p:ph idx="1"/>
          </p:nvPr>
        </p:nvSpPr>
        <p:spPr>
          <a:xfrm>
            <a:off x="1484310" y="2324099"/>
            <a:ext cx="10018713" cy="3124201"/>
          </a:xfrm>
        </p:spPr>
        <p:txBody>
          <a:bodyPr/>
          <a:lstStyle/>
          <a:p>
            <a:pPr marL="0" indent="0">
              <a:buNone/>
            </a:pPr>
            <a:r>
              <a:rPr lang="en-US" b="1" dirty="0" smtClean="0"/>
              <a:t>Searching </a:t>
            </a:r>
            <a:r>
              <a:rPr lang="en-US" b="1" dirty="0"/>
              <a:t>as strategic exploration: </a:t>
            </a:r>
          </a:p>
          <a:p>
            <a:pPr marL="0" indent="0">
              <a:buNone/>
            </a:pPr>
            <a:r>
              <a:rPr lang="en-US" dirty="0"/>
              <a:t>Searching for information is often nonlinear and iterative, requiring the evaluation of a range of information sources and the mental flexibility to pursue alternate avenues as new understanding develops.</a:t>
            </a:r>
          </a:p>
          <a:p>
            <a:pPr marL="0" indent="0">
              <a:buNone/>
            </a:pPr>
            <a:endParaRPr lang="en-US" dirty="0"/>
          </a:p>
        </p:txBody>
      </p:sp>
    </p:spTree>
    <p:extLst>
      <p:ext uri="{BB962C8B-B14F-4D97-AF65-F5344CB8AC3E}">
        <p14:creationId xmlns:p14="http://schemas.microsoft.com/office/powerpoint/2010/main" val="2523994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CIL Threshold Concept Two</a:t>
            </a:r>
            <a:endParaRPr lang="en-US" dirty="0"/>
          </a:p>
        </p:txBody>
      </p:sp>
      <p:sp>
        <p:nvSpPr>
          <p:cNvPr id="3" name="Content Placeholder 2"/>
          <p:cNvSpPr>
            <a:spLocks noGrp="1"/>
          </p:cNvSpPr>
          <p:nvPr>
            <p:ph idx="1"/>
          </p:nvPr>
        </p:nvSpPr>
        <p:spPr>
          <a:xfrm>
            <a:off x="1484310" y="2438399"/>
            <a:ext cx="10018713" cy="3124201"/>
          </a:xfrm>
        </p:spPr>
        <p:txBody>
          <a:bodyPr>
            <a:normAutofit/>
          </a:bodyPr>
          <a:lstStyle/>
          <a:p>
            <a:pPr marL="0" indent="0">
              <a:buNone/>
            </a:pPr>
            <a:r>
              <a:rPr lang="en-US" b="1" dirty="0" smtClean="0"/>
              <a:t>Information </a:t>
            </a:r>
            <a:r>
              <a:rPr lang="en-US" b="1" dirty="0"/>
              <a:t>creation as a process: </a:t>
            </a:r>
            <a:endParaRPr lang="en-US" b="1" dirty="0" smtClean="0"/>
          </a:p>
          <a:p>
            <a:pPr marL="0" indent="0">
              <a:buNone/>
            </a:pPr>
            <a:r>
              <a:rPr lang="en-US" dirty="0" smtClean="0"/>
              <a:t>Information </a:t>
            </a:r>
            <a:r>
              <a:rPr lang="en-US" dirty="0"/>
              <a:t>in any format </a:t>
            </a:r>
            <a:r>
              <a:rPr lang="en-US" dirty="0" smtClean="0"/>
              <a:t>is </a:t>
            </a:r>
            <a:r>
              <a:rPr lang="en-US" dirty="0"/>
              <a:t>produced to convey a message and is shared via a selected delivery </a:t>
            </a:r>
            <a:r>
              <a:rPr lang="en-US" dirty="0" smtClean="0"/>
              <a:t>method. </a:t>
            </a:r>
          </a:p>
          <a:p>
            <a:pPr marL="0" indent="0">
              <a:buNone/>
            </a:pPr>
            <a:r>
              <a:rPr lang="en-US" dirty="0" smtClean="0"/>
              <a:t>The </a:t>
            </a:r>
            <a:r>
              <a:rPr lang="en-US" dirty="0"/>
              <a:t>iterative </a:t>
            </a:r>
            <a:r>
              <a:rPr lang="en-US" i="1" dirty="0"/>
              <a:t>processes</a:t>
            </a:r>
            <a:r>
              <a:rPr lang="en-US" dirty="0"/>
              <a:t> of researching, creating, reviewing, revising, and disseminating information vary, and the resulting </a:t>
            </a:r>
            <a:r>
              <a:rPr lang="en-US" i="1" dirty="0"/>
              <a:t>product</a:t>
            </a:r>
            <a:r>
              <a:rPr lang="en-US" dirty="0"/>
              <a:t> reflects these differences.</a:t>
            </a:r>
          </a:p>
          <a:p>
            <a:endParaRPr lang="en-US" dirty="0"/>
          </a:p>
        </p:txBody>
      </p:sp>
    </p:spTree>
    <p:extLst>
      <p:ext uri="{BB962C8B-B14F-4D97-AF65-F5344CB8AC3E}">
        <p14:creationId xmlns:p14="http://schemas.microsoft.com/office/powerpoint/2010/main" val="2920281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CIL Threshold Concept Three</a:t>
            </a:r>
            <a:endParaRPr lang="en-US" dirty="0"/>
          </a:p>
        </p:txBody>
      </p:sp>
      <p:sp>
        <p:nvSpPr>
          <p:cNvPr id="3" name="Content Placeholder 2"/>
          <p:cNvSpPr>
            <a:spLocks noGrp="1"/>
          </p:cNvSpPr>
          <p:nvPr>
            <p:ph idx="1"/>
          </p:nvPr>
        </p:nvSpPr>
        <p:spPr>
          <a:xfrm>
            <a:off x="1484310" y="2438399"/>
            <a:ext cx="10018713" cy="3124201"/>
          </a:xfrm>
        </p:spPr>
        <p:txBody>
          <a:bodyPr>
            <a:normAutofit fontScale="92500" lnSpcReduction="10000"/>
          </a:bodyPr>
          <a:lstStyle/>
          <a:p>
            <a:pPr marL="0" indent="0">
              <a:buNone/>
            </a:pPr>
            <a:r>
              <a:rPr lang="en-US" b="1" dirty="0" smtClean="0"/>
              <a:t>Authority </a:t>
            </a:r>
            <a:r>
              <a:rPr lang="en-US" b="1" dirty="0"/>
              <a:t>is constructed and contextual</a:t>
            </a:r>
            <a:r>
              <a:rPr lang="en-US" dirty="0"/>
              <a:t>: </a:t>
            </a:r>
          </a:p>
          <a:p>
            <a:pPr marL="0" indent="0">
              <a:buNone/>
            </a:pPr>
            <a:r>
              <a:rPr lang="en-US" dirty="0"/>
              <a:t>Information resources reflect their creators’ expertise and credibility, and are evaluated based on the information need and the context in which the information will be used. </a:t>
            </a:r>
          </a:p>
          <a:p>
            <a:pPr marL="0" indent="0">
              <a:buNone/>
            </a:pPr>
            <a:r>
              <a:rPr lang="en-US" dirty="0"/>
              <a:t>Authority is constructed in that various communities may recognize different types of authority.</a:t>
            </a:r>
          </a:p>
          <a:p>
            <a:pPr marL="0" indent="0">
              <a:buNone/>
            </a:pPr>
            <a:r>
              <a:rPr lang="en-US" dirty="0"/>
              <a:t>It is contextual in that the information need may help to determine the level of authority required.</a:t>
            </a:r>
          </a:p>
          <a:p>
            <a:endParaRPr lang="en-US" dirty="0"/>
          </a:p>
        </p:txBody>
      </p:sp>
    </p:spTree>
    <p:extLst>
      <p:ext uri="{BB962C8B-B14F-4D97-AF65-F5344CB8AC3E}">
        <p14:creationId xmlns:p14="http://schemas.microsoft.com/office/powerpoint/2010/main" val="23328048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3599</TotalTime>
  <Words>1135</Words>
  <Application>Microsoft Macintosh PowerPoint</Application>
  <PresentationFormat>Widescreen</PresentationFormat>
  <Paragraphs>124</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Corbel</vt:lpstr>
      <vt:lpstr>Wingdings</vt:lpstr>
      <vt:lpstr>Parallax</vt:lpstr>
      <vt:lpstr>Critical Information Literacy </vt:lpstr>
      <vt:lpstr>GE Transformation Assessment Work</vt:lpstr>
      <vt:lpstr>GE Breadth Requirements:  Executive Order 1100</vt:lpstr>
      <vt:lpstr>Goals for today </vt:lpstr>
      <vt:lpstr>Critical Information Literacy: Definition </vt:lpstr>
      <vt:lpstr>Threshold Concepts</vt:lpstr>
      <vt:lpstr>CIL Threshold Concept One </vt:lpstr>
      <vt:lpstr>CIL Threshold Concept Two</vt:lpstr>
      <vt:lpstr>CIL Threshold Concept Three</vt:lpstr>
      <vt:lpstr>CIL Threshold Concept Four</vt:lpstr>
      <vt:lpstr>CIL Abilities:  What We Want Students to Be Able to Do</vt:lpstr>
      <vt:lpstr>PowerPoint Presentation</vt:lpstr>
      <vt:lpstr>To Satisfy this GLO, Your GE Course Will Include</vt:lpstr>
      <vt:lpstr>What Support Is Available?</vt:lpstr>
      <vt:lpstr>One way of approaching this</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Information Literacy</dc:title>
  <dc:creator>Barbara Quarton</dc:creator>
  <cp:lastModifiedBy>GST</cp:lastModifiedBy>
  <cp:revision>175</cp:revision>
  <cp:lastPrinted>2017-05-08T21:32:05Z</cp:lastPrinted>
  <dcterms:created xsi:type="dcterms:W3CDTF">2017-04-11T16:50:51Z</dcterms:created>
  <dcterms:modified xsi:type="dcterms:W3CDTF">2017-06-12T16:22:17Z</dcterms:modified>
</cp:coreProperties>
</file>