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71" r:id="rId4"/>
    <p:sldId id="270" r:id="rId5"/>
    <p:sldId id="315" r:id="rId6"/>
    <p:sldId id="272" r:id="rId7"/>
    <p:sldId id="311" r:id="rId8"/>
    <p:sldId id="314" r:id="rId9"/>
    <p:sldId id="317" r:id="rId10"/>
    <p:sldId id="274" r:id="rId11"/>
    <p:sldId id="275" r:id="rId12"/>
    <p:sldId id="276" r:id="rId13"/>
    <p:sldId id="312" r:id="rId14"/>
    <p:sldId id="318" r:id="rId15"/>
    <p:sldId id="279" r:id="rId16"/>
    <p:sldId id="286" r:id="rId17"/>
    <p:sldId id="310" r:id="rId18"/>
    <p:sldId id="297" r:id="rId19"/>
    <p:sldId id="302" r:id="rId20"/>
    <p:sldId id="307" r:id="rId21"/>
    <p:sldId id="301" r:id="rId22"/>
    <p:sldId id="309" r:id="rId23"/>
    <p:sldId id="299" r:id="rId24"/>
    <p:sldId id="262" r:id="rId25"/>
    <p:sldId id="313" r:id="rId26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BED42-A3D3-41B0-A132-E9BD7C414033}" type="datetimeFigureOut">
              <a:rPr lang="en-US" smtClean="0"/>
              <a:pPr/>
              <a:t>2/25/2018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68950-E087-4FD2-A783-D3F4325FC7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ca.ca.gov/cba/applicants/ed-requirements.s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Examinfo@cba.ca.gov" TargetMode="External"/><Relationship Id="rId2" Type="http://schemas.openxmlformats.org/officeDocument/2006/relationships/hyperlink" Target="mailto:Outreach@cba.ca.gov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hyperlink" Target="mailto:Licensinginfo@cba.ca.gov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2743200"/>
          </a:xfrm>
          <a:solidFill>
            <a:schemeClr val="tx2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800" dirty="0" smtClean="0"/>
              <a:t>Uniform CPA Examination and CPA Licensure Requirements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00400"/>
            <a:ext cx="6400800" cy="1447800"/>
          </a:xfrm>
        </p:spPr>
        <p:txBody>
          <a:bodyPr>
            <a:normAutofit fontScale="92500"/>
          </a:bodyPr>
          <a:lstStyle/>
          <a:p>
            <a:r>
              <a:rPr lang="en-US" sz="3500" b="1" dirty="0" smtClean="0">
                <a:solidFill>
                  <a:schemeClr val="tx2"/>
                </a:solidFill>
              </a:rPr>
              <a:t>Suzanne Gracia and Dustin Kramer</a:t>
            </a:r>
            <a:endParaRPr lang="en-US" sz="3000" dirty="0" smtClean="0">
              <a:solidFill>
                <a:schemeClr val="tx2"/>
              </a:solidFill>
            </a:endParaRPr>
          </a:p>
          <a:p>
            <a:r>
              <a:rPr lang="en-US" sz="3000" dirty="0" smtClean="0">
                <a:solidFill>
                  <a:schemeClr val="tx2"/>
                </a:solidFill>
              </a:rPr>
              <a:t>Examinations and Initial Licensing Unit</a:t>
            </a:r>
          </a:p>
        </p:txBody>
      </p:sp>
      <p:pic>
        <p:nvPicPr>
          <p:cNvPr id="4" name="Picture 3" descr="CBA_color_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495800"/>
            <a:ext cx="2667000" cy="181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Obtaining a CPA License </a:t>
            </a:r>
            <a:br>
              <a:rPr lang="en-US" dirty="0" smtClean="0"/>
            </a:br>
            <a:r>
              <a:rPr lang="en-US" dirty="0" smtClean="0"/>
              <a:t>in California</a:t>
            </a:r>
            <a:endParaRPr lang="en-US" dirty="0"/>
          </a:p>
        </p:txBody>
      </p:sp>
      <p:pic>
        <p:nvPicPr>
          <p:cNvPr id="29698" name="Picture 2" descr="Image result for Califor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886200" cy="43568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25908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Examination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Education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Experience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3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Educational Requirements for</a:t>
            </a:r>
            <a:br>
              <a:rPr lang="en-US" dirty="0" smtClean="0"/>
            </a:br>
            <a:r>
              <a:rPr lang="en-US" dirty="0" smtClean="0"/>
              <a:t>CPA Licensure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2296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150 Semester Units Required for Licensure</a:t>
            </a:r>
          </a:p>
          <a:p>
            <a:pPr algn="ctr"/>
            <a:endParaRPr lang="en-US" sz="2000" dirty="0" smtClean="0"/>
          </a:p>
          <a:p>
            <a:pPr>
              <a:spcBef>
                <a:spcPts val="600"/>
              </a:spcBef>
            </a:pPr>
            <a:r>
              <a:rPr lang="en-US" sz="3600" dirty="0" smtClean="0"/>
              <a:t>In addition to the </a:t>
            </a:r>
            <a:r>
              <a:rPr lang="en-US" sz="3600" i="1" dirty="0" smtClean="0"/>
              <a:t>24/24</a:t>
            </a:r>
            <a:r>
              <a:rPr lang="en-US" sz="3600" dirty="0" smtClean="0"/>
              <a:t>, you need: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20 semester units of accounting study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10 semester units of ethics study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Experience Requirements</a:t>
            </a:r>
            <a:br>
              <a:rPr lang="en-US" dirty="0" smtClean="0"/>
            </a:br>
            <a:r>
              <a:rPr lang="en-US" dirty="0" smtClean="0"/>
              <a:t>for CPA Licensure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2362201"/>
            <a:ext cx="7772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General Authority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One Year General Experience</a:t>
            </a:r>
          </a:p>
          <a:p>
            <a:pPr lvl="1"/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Attest Authority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Minimum 500 Attest Hours</a:t>
            </a:r>
          </a:p>
          <a:p>
            <a:pPr lvl="1"/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Are You Ready to Apply?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The Bonus “E” Ethics Exam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Fingerprinting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Application, Photo and Fee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Criminal Conviction Disclosure 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So You Have Applied…</a:t>
            </a:r>
            <a:br>
              <a:rPr lang="en-US" dirty="0" smtClean="0"/>
            </a:br>
            <a:r>
              <a:rPr lang="en-US" dirty="0" smtClean="0"/>
              <a:t>Now What?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229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Receive Acknowledgement Card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Receive Status Letters</a:t>
            </a:r>
            <a:endParaRPr lang="en-US" sz="36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Receive Pre-approval Letter</a:t>
            </a:r>
            <a:endParaRPr lang="en-US" sz="3600" dirty="0" smtClean="0"/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Receive CPA License Number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4518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19351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Self Assessment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743200"/>
            <a:ext cx="8305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CBA Provides Great Tools to Assist You 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Fill-able Worksheet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Detailed Instructions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Available on Website Under Applicant Tab: </a:t>
            </a:r>
            <a:r>
              <a:rPr lang="en-US" sz="2000" dirty="0" smtClean="0">
                <a:hlinkClick r:id="rId2"/>
              </a:rPr>
              <a:t>http://www.dca.ca.gov/cba/applicants/ed-requirements.shtml</a:t>
            </a:r>
            <a:r>
              <a:rPr lang="en-US" sz="2000" dirty="0" smtClean="0"/>
              <a:t>   </a:t>
            </a:r>
            <a:endParaRPr lang="en-US" sz="2800" dirty="0" smtClean="0"/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05850" cy="592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ip sheet upper s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91" t="2153"/>
          <a:stretch>
            <a:fillRect/>
          </a:stretch>
        </p:blipFill>
        <p:spPr>
          <a:xfrm>
            <a:off x="381000" y="1752600"/>
            <a:ext cx="8477666" cy="34633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839200" cy="5010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062" y="1438275"/>
            <a:ext cx="8905875" cy="3981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The Path to a </a:t>
            </a:r>
            <a:br>
              <a:rPr lang="en-US" dirty="0" smtClean="0"/>
            </a:br>
            <a:r>
              <a:rPr lang="en-US" dirty="0" smtClean="0"/>
              <a:t>California CPA License</a:t>
            </a:r>
            <a:endParaRPr lang="en-US" dirty="0"/>
          </a:p>
        </p:txBody>
      </p:sp>
      <p:pic>
        <p:nvPicPr>
          <p:cNvPr id="29698" name="Picture 2" descr="Image result for Californ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057400"/>
            <a:ext cx="3886200" cy="43568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24400" y="2590800"/>
            <a:ext cx="3810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Examination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Education</a:t>
            </a:r>
          </a:p>
          <a:p>
            <a:pPr>
              <a:buFont typeface="Arial" pitchFamily="34" charset="0"/>
              <a:buChar char="•"/>
            </a:pPr>
            <a:endParaRPr lang="en-US" sz="36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Experience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ip sheet middle s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1752600"/>
            <a:ext cx="8767828" cy="30727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25" y="942975"/>
            <a:ext cx="8820150" cy="4972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ip sheet lower secti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19200"/>
            <a:ext cx="8572984" cy="42747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5" y="1414462"/>
            <a:ext cx="8858250" cy="4029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78" t="7937" r="9921" b="31746"/>
          <a:stretch>
            <a:fillRect/>
          </a:stretch>
        </p:blipFill>
        <p:spPr bwMode="auto">
          <a:xfrm>
            <a:off x="228600" y="2514600"/>
            <a:ext cx="8646695" cy="3733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274638"/>
            <a:ext cx="8229600" cy="163036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More Information 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www.cba.ca.gov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1935162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Contact Us for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Help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286001"/>
            <a:ext cx="83820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algn="ctr"/>
            <a:r>
              <a:rPr lang="en-US" sz="2800" dirty="0" smtClean="0">
                <a:hlinkClick r:id="rId2"/>
              </a:rPr>
              <a:t>Outreach@cba.ca.gov</a:t>
            </a:r>
            <a:r>
              <a:rPr lang="en-US" sz="2800" dirty="0" smtClean="0"/>
              <a:t>		(916) 263-3680</a:t>
            </a:r>
          </a:p>
          <a:p>
            <a:pPr algn="ctr"/>
            <a:r>
              <a:rPr lang="en-US" sz="2800" dirty="0" smtClean="0">
                <a:hlinkClick r:id="rId3"/>
              </a:rPr>
              <a:t>Examinfo@cba.ca.gov</a:t>
            </a:r>
            <a:r>
              <a:rPr lang="en-US" sz="2800" dirty="0" smtClean="0"/>
              <a:t>		(916) 561-1703</a:t>
            </a:r>
          </a:p>
          <a:p>
            <a:pPr algn="ctr"/>
            <a:r>
              <a:rPr lang="en-US" sz="2800" dirty="0" smtClean="0">
                <a:hlinkClick r:id="rId4"/>
              </a:rPr>
              <a:t>Licensinginfo@cba.ca.gov</a:t>
            </a:r>
            <a:r>
              <a:rPr lang="en-US" sz="2800" dirty="0" smtClean="0"/>
              <a:t>	(916) 561-1701</a:t>
            </a:r>
          </a:p>
          <a:p>
            <a:endParaRPr lang="en-US" sz="2000" dirty="0" smtClean="0"/>
          </a:p>
          <a:p>
            <a:pPr algn="ctr"/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Twitter</a:t>
            </a:r>
            <a:r>
              <a:rPr lang="en-US" sz="2800" dirty="0" smtClean="0"/>
              <a:t>: @</a:t>
            </a:r>
            <a:r>
              <a:rPr lang="en-US" sz="2800" dirty="0" err="1" smtClean="0"/>
              <a:t>CBANews</a:t>
            </a:r>
            <a:endParaRPr lang="en-US" sz="2800" dirty="0" smtClean="0"/>
          </a:p>
          <a:p>
            <a:pPr algn="ctr"/>
            <a:r>
              <a:rPr lang="en-US" sz="2800" dirty="0" err="1" smtClean="0"/>
              <a:t>Facebook</a:t>
            </a:r>
            <a:r>
              <a:rPr lang="en-US" sz="2800" dirty="0" smtClean="0"/>
              <a:t> and LinkedIn: </a:t>
            </a:r>
          </a:p>
          <a:p>
            <a:pPr algn="ctr"/>
            <a:r>
              <a:rPr lang="en-US" sz="2800" dirty="0" smtClean="0"/>
              <a:t>California Board of Accountancy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4191000"/>
            <a:ext cx="2745050" cy="744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Uniform CPA Examination </a:t>
            </a:r>
            <a:br>
              <a:rPr lang="en-US" dirty="0" smtClean="0"/>
            </a:br>
            <a:r>
              <a:rPr lang="en-US" dirty="0" smtClean="0"/>
              <a:t>(CPA Exam)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09800"/>
            <a:ext cx="80772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National Computer-based Exam</a:t>
            </a:r>
          </a:p>
          <a:p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Consists of Four Parts: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Auditing and Attestation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Business Environment and Concepts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Financial Accounting and Reporting</a:t>
            </a:r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 Regulation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Minimum Educational Requirements to take the CPA Exam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29683"/>
            <a:ext cx="8229600" cy="4447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600" dirty="0" smtClean="0"/>
              <a:t> Conferral of a bachelor’s degree or higher</a:t>
            </a:r>
          </a:p>
          <a:p>
            <a:r>
              <a:rPr lang="en-US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Completion of 24 semester units in    	accounting subjects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3600" dirty="0" smtClean="0"/>
              <a:t> Completion of 24 semester units in 	business-related subjects</a:t>
            </a:r>
          </a:p>
          <a:p>
            <a:pPr algn="ctr">
              <a:spcBef>
                <a:spcPts val="600"/>
              </a:spcBef>
            </a:pPr>
            <a:r>
              <a:rPr lang="en-US" sz="4000" i="1" dirty="0" smtClean="0">
                <a:solidFill>
                  <a:srgbClr val="0000FF"/>
                </a:solidFill>
              </a:rPr>
              <a:t>The 24/24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3:2 Program Option</a:t>
            </a:r>
            <a:br>
              <a:rPr lang="en-US" dirty="0" smtClean="0"/>
            </a:br>
            <a:r>
              <a:rPr lang="en-US" dirty="0" smtClean="0"/>
              <a:t>Master of Science in Accountancy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229683"/>
            <a:ext cx="82296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</a:t>
            </a:r>
            <a:r>
              <a:rPr lang="en-US" sz="3600" dirty="0" smtClean="0"/>
              <a:t>Students enrolled in the program </a:t>
            </a:r>
            <a:r>
              <a:rPr lang="en-US" sz="3600" dirty="0" smtClean="0"/>
              <a:t>Can sit for CPA Exam prior to conferral of bachelor’s degree. </a:t>
            </a:r>
          </a:p>
          <a:p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Must have met all bachelor degree requirements. </a:t>
            </a:r>
          </a:p>
          <a:p>
            <a:pPr lvl="1"/>
            <a:endParaRPr lang="en-US" sz="1400" dirty="0" smtClean="0"/>
          </a:p>
          <a:p>
            <a:pPr lvl="1">
              <a:buFont typeface="Arial" pitchFamily="34" charset="0"/>
              <a:buChar char="•"/>
            </a:pPr>
            <a:r>
              <a:rPr lang="en-US" sz="3600" dirty="0" smtClean="0"/>
              <a:t>Must have letter sent from registrar’s office in addition to transcripts.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90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Applying for the CPA Exam is Easy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 Create </a:t>
            </a:r>
            <a:r>
              <a:rPr lang="en-US" sz="3600" dirty="0" smtClean="0"/>
              <a:t>online client account on CBA website.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Request transcripts to be sent directly to CBA.</a:t>
            </a:r>
            <a:endParaRPr lang="en-US" sz="3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 smtClean="0"/>
              <a:t>Print, sign and submit</a:t>
            </a:r>
            <a:r>
              <a:rPr lang="en-US" sz="3600" dirty="0" smtClean="0"/>
              <a:t> </a:t>
            </a:r>
            <a:r>
              <a:rPr lang="en-US" sz="3600" dirty="0" smtClean="0"/>
              <a:t>the </a:t>
            </a:r>
            <a:r>
              <a:rPr lang="en-US" sz="3600" dirty="0" smtClean="0"/>
              <a:t>application </a:t>
            </a:r>
            <a:r>
              <a:rPr lang="en-US" sz="3600" dirty="0" smtClean="0"/>
              <a:t>and </a:t>
            </a:r>
            <a:r>
              <a:rPr lang="en-US" sz="3600" dirty="0" smtClean="0"/>
              <a:t>processing fee to the CBA.</a:t>
            </a:r>
            <a:endParaRPr lang="en-US" sz="3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CPA Exam Testing Windows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362200"/>
            <a:ext cx="80772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600" dirty="0" smtClean="0"/>
              <a:t>  There are 4 testing windows each </a:t>
            </a:r>
            <a:r>
              <a:rPr lang="en-US" sz="3600" dirty="0" smtClean="0"/>
              <a:t>year:</a:t>
            </a:r>
            <a:endParaRPr lang="en-US" sz="3600" dirty="0" smtClean="0"/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January 2  –  March 10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April 1  –  June 10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July 1  –  September 10</a:t>
            </a:r>
          </a:p>
          <a:p>
            <a:pPr lvl="2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200" dirty="0" smtClean="0"/>
              <a:t>October 1  –  December 10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89" y="304800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Selecting and Scheduling Your Exam Sections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077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 </a:t>
            </a:r>
            <a:r>
              <a:rPr lang="en-US" sz="3600" dirty="0"/>
              <a:t>Select Your </a:t>
            </a:r>
            <a:r>
              <a:rPr lang="en-US" sz="3600" dirty="0" smtClean="0"/>
              <a:t>Sections From Client Account</a:t>
            </a:r>
            <a:endParaRPr lang="en-US" sz="3600" dirty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/>
              <a:t> Pay Your Fees to NASBA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/>
              <a:t> Receive Your Notice to Schedule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/>
              <a:t> Schedule Your Exam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  <a:solidFill>
            <a:schemeClr val="tx2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dirty="0" smtClean="0"/>
              <a:t>Important Testing and Score Info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133600"/>
            <a:ext cx="8077200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 Be on Time!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 Bring Your </a:t>
            </a:r>
            <a:r>
              <a:rPr lang="en-US" sz="3600" dirty="0" err="1" smtClean="0"/>
              <a:t>NTS</a:t>
            </a:r>
            <a:r>
              <a:rPr lang="en-US" sz="3600" dirty="0" smtClean="0"/>
              <a:t> and Valid Forms of ID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 Scores are Posted to Your Client Account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3600" dirty="0" smtClean="0"/>
              <a:t> Congratulatory Letter!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6747</TotalTime>
  <Words>393</Words>
  <Application>Microsoft Office PowerPoint</Application>
  <PresentationFormat>On-screen Show (4:3)</PresentationFormat>
  <Paragraphs>104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Uniform CPA Examination and CPA Licensure Requirements</vt:lpstr>
      <vt:lpstr>The Path to a  California CPA License</vt:lpstr>
      <vt:lpstr>Uniform CPA Examination  (CPA Exam)</vt:lpstr>
      <vt:lpstr>Minimum Educational Requirements to take the CPA Exam</vt:lpstr>
      <vt:lpstr>3:2 Program Option Master of Science in Accountancy</vt:lpstr>
      <vt:lpstr>Applying for the CPA Exam is Easy</vt:lpstr>
      <vt:lpstr>CPA Exam Testing Windows</vt:lpstr>
      <vt:lpstr>Selecting and Scheduling Your Exam Sections</vt:lpstr>
      <vt:lpstr>Important Testing and Score Info</vt:lpstr>
      <vt:lpstr>Obtaining a CPA License  in California</vt:lpstr>
      <vt:lpstr>Educational Requirements for CPA Licensure</vt:lpstr>
      <vt:lpstr>Experience Requirements for CPA Licensure</vt:lpstr>
      <vt:lpstr>Are You Ready to Apply?</vt:lpstr>
      <vt:lpstr>So You Have Applied… Now What?</vt:lpstr>
      <vt:lpstr>Self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Leadership, the Accounting Profession, and Consumer Protection</dc:title>
  <dc:creator>CA Board of Accountancy</dc:creator>
  <cp:lastModifiedBy>Gracia, Suzanne@CBA</cp:lastModifiedBy>
  <cp:revision>667</cp:revision>
  <dcterms:created xsi:type="dcterms:W3CDTF">2016-09-26T17:50:25Z</dcterms:created>
  <dcterms:modified xsi:type="dcterms:W3CDTF">2018-02-25T23:13:14Z</dcterms:modified>
</cp:coreProperties>
</file>