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1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2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3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4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5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6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7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8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9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20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21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2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4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5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26.xml" ContentType="application/vnd.openxmlformats-officedocument.theme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27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28.xml" ContentType="application/vnd.openxmlformats-officedocument.theme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29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30.xml" ContentType="application/vnd.openxmlformats-officedocument.theme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theme/theme31.xml" ContentType="application/vnd.openxmlformats-officedocument.theme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32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  <p:sldMasterId id="2147483675" r:id="rId28"/>
    <p:sldMasterId id="2147483676" r:id="rId29"/>
    <p:sldMasterId id="2147483677" r:id="rId30"/>
    <p:sldMasterId id="2147483678" r:id="rId31"/>
    <p:sldMasterId id="2147483679" r:id="rId32"/>
    <p:sldMasterId id="2147483680" r:id="rId33"/>
  </p:sldMasterIdLst>
  <p:notesMasterIdLst>
    <p:notesMasterId r:id="rId64"/>
  </p:notesMasterIdLst>
  <p:sldIdLst>
    <p:sldId id="257" r:id="rId34"/>
    <p:sldId id="258" r:id="rId35"/>
    <p:sldId id="313" r:id="rId36"/>
    <p:sldId id="314" r:id="rId37"/>
    <p:sldId id="315" r:id="rId38"/>
    <p:sldId id="269" r:id="rId39"/>
    <p:sldId id="259" r:id="rId40"/>
    <p:sldId id="263" r:id="rId41"/>
    <p:sldId id="265" r:id="rId42"/>
    <p:sldId id="299" r:id="rId43"/>
    <p:sldId id="271" r:id="rId44"/>
    <p:sldId id="289" r:id="rId45"/>
    <p:sldId id="285" r:id="rId46"/>
    <p:sldId id="286" r:id="rId47"/>
    <p:sldId id="273" r:id="rId48"/>
    <p:sldId id="307" r:id="rId49"/>
    <p:sldId id="301" r:id="rId50"/>
    <p:sldId id="308" r:id="rId51"/>
    <p:sldId id="302" r:id="rId52"/>
    <p:sldId id="309" r:id="rId53"/>
    <p:sldId id="303" r:id="rId54"/>
    <p:sldId id="310" r:id="rId55"/>
    <p:sldId id="304" r:id="rId56"/>
    <p:sldId id="311" r:id="rId57"/>
    <p:sldId id="306" r:id="rId58"/>
    <p:sldId id="312" r:id="rId59"/>
    <p:sldId id="283" r:id="rId60"/>
    <p:sldId id="298" r:id="rId61"/>
    <p:sldId id="293" r:id="rId62"/>
    <p:sldId id="256" r:id="rId63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286984" algn="ctr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573969" algn="ctr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860953" algn="ctr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147938" algn="ctr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1434922" algn="l" defTabSz="286984" rtl="0" eaLnBrk="1" latinLnBrk="0" hangingPunct="1"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721907" algn="l" defTabSz="286984" rtl="0" eaLnBrk="1" latinLnBrk="0" hangingPunct="1"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2008891" algn="l" defTabSz="286984" rtl="0" eaLnBrk="1" latinLnBrk="0" hangingPunct="1"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2295876" algn="l" defTabSz="286984" rtl="0" eaLnBrk="1" latinLnBrk="0" hangingPunct="1"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39" autoAdjust="0"/>
    <p:restoredTop sz="94631" autoAdjust="0"/>
  </p:normalViewPr>
  <p:slideViewPr>
    <p:cSldViewPr snapToGrid="0" snapToObjects="1">
      <p:cViewPr varScale="1">
        <p:scale>
          <a:sx n="101" d="100"/>
          <a:sy n="101" d="100"/>
        </p:scale>
        <p:origin x="208" y="640"/>
      </p:cViewPr>
      <p:guideLst>
        <p:guide orient="horz" pos="3072"/>
        <p:guide pos="4096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6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50" Type="http://schemas.openxmlformats.org/officeDocument/2006/relationships/slide" Target="slides/slide17.xml"/><Relationship Id="rId55" Type="http://schemas.openxmlformats.org/officeDocument/2006/relationships/slide" Target="slides/slide22.xml"/><Relationship Id="rId63" Type="http://schemas.openxmlformats.org/officeDocument/2006/relationships/slide" Target="slides/slide30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3" Type="http://schemas.openxmlformats.org/officeDocument/2006/relationships/slide" Target="slides/slide20.xml"/><Relationship Id="rId58" Type="http://schemas.openxmlformats.org/officeDocument/2006/relationships/slide" Target="slides/slide25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8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slide" Target="slides/slide15.xml"/><Relationship Id="rId56" Type="http://schemas.openxmlformats.org/officeDocument/2006/relationships/slide" Target="slides/slide23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59" Type="http://schemas.openxmlformats.org/officeDocument/2006/relationships/slide" Target="slides/slide26.xml"/><Relationship Id="rId67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8.xml"/><Relationship Id="rId54" Type="http://schemas.openxmlformats.org/officeDocument/2006/relationships/slide" Target="slides/slide21.xml"/><Relationship Id="rId62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slide" Target="slides/slide16.xml"/><Relationship Id="rId57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52" Type="http://schemas.openxmlformats.org/officeDocument/2006/relationships/slide" Target="slides/slide19.xml"/><Relationship Id="rId60" Type="http://schemas.openxmlformats.org/officeDocument/2006/relationships/slide" Target="slides/slide27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67812-F13B-5D48-AACE-5878F802B2E5}" type="datetimeFigureOut">
              <a:rPr lang="en-US" smtClean="0"/>
              <a:t>1/18/19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41C56-FE3C-6F4B-A869-33A3849AD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7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intro. Thank you to AEG and GSA EEGD. 31</a:t>
            </a:r>
            <a:r>
              <a:rPr lang="en-US" baseline="30000" dirty="0"/>
              <a:t>st</a:t>
            </a:r>
            <a:r>
              <a:rPr lang="en-US" dirty="0"/>
              <a:t> Lecturer, Second</a:t>
            </a:r>
            <a:r>
              <a:rPr lang="en-US" baseline="0" dirty="0"/>
              <a:t> Woman, First in 20 years. Diverse voices,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1C56-FE3C-6F4B-A869-33A3849ADA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58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Collecting sediment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1C56-FE3C-6F4B-A869-33A3849ADA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74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1C56-FE3C-6F4B-A869-33A3849ADA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16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1C56-FE3C-6F4B-A869-33A3849ADA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7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Holly, can you add the</a:t>
            </a:r>
            <a:r>
              <a:rPr lang="en-US" baseline="0" dirty="0"/>
              <a:t> logos for the AEG Foundation and the GSA Foundation 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1C56-FE3C-6F4B-A869-33A3849ADA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26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Finish up, thank </a:t>
            </a:r>
            <a:r>
              <a:rPr lang="en-US" dirty="0" err="1"/>
              <a:t>you’s</a:t>
            </a:r>
            <a:r>
              <a:rPr lang="en-US" dirty="0"/>
              <a:t>, and encourage questions and conversation</a:t>
            </a:r>
            <a:r>
              <a:rPr lang="en-US" baseline="0" dirty="0"/>
              <a:t>, if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1C56-FE3C-6F4B-A869-33A3849ADA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5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Applied</a:t>
            </a:r>
            <a:r>
              <a:rPr lang="en-US" baseline="0" dirty="0"/>
              <a:t> Geology context.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1C56-FE3C-6F4B-A869-33A3849ADA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en-US" baseline="0" dirty="0"/>
              <a:t> e</a:t>
            </a:r>
            <a:r>
              <a:rPr lang="en-US" dirty="0"/>
              <a:t>nvironmental geology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1C56-FE3C-6F4B-A869-33A3849ADA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26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en-US" baseline="0" dirty="0"/>
              <a:t> e</a:t>
            </a:r>
            <a:r>
              <a:rPr lang="en-US" dirty="0"/>
              <a:t>ngineering geology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1C56-FE3C-6F4B-A869-33A3849ADA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98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</a:t>
            </a:r>
            <a:r>
              <a:rPr lang="en-US" baseline="0" dirty="0"/>
              <a:t> p</a:t>
            </a:r>
            <a:r>
              <a:rPr lang="en-US" dirty="0"/>
              <a:t>ic of foundation of </a:t>
            </a:r>
            <a:r>
              <a:rPr lang="en-US" dirty="0" err="1"/>
              <a:t>Keban</a:t>
            </a:r>
            <a:r>
              <a:rPr lang="en-US" baseline="0" dirty="0"/>
              <a:t> – other engineering geology 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1C56-FE3C-6F4B-A869-33A3849ADA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54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 didn’t know,</a:t>
            </a:r>
            <a:r>
              <a:rPr lang="en-US" baseline="0" dirty="0"/>
              <a:t> and wished I had, as a student </a:t>
            </a:r>
            <a:r>
              <a:rPr lang="en-US" i="1" baseline="0" dirty="0"/>
              <a:t>and</a:t>
            </a:r>
            <a:r>
              <a:rPr lang="en-US" baseline="0" dirty="0"/>
              <a:t> issues relevant to scientists and citizens today – like lack of diversity in our profession and how to communicate science to non-scientists.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1C56-FE3C-6F4B-A869-33A3849ADA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13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 on Dick </a:t>
            </a:r>
            <a:r>
              <a:rPr lang="en-US" dirty="0" err="1"/>
              <a:t>Jahns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1C56-FE3C-6F4B-A869-33A3849ADA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47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en-US" baseline="0" dirty="0"/>
              <a:t> calling, and my job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1C56-FE3C-6F4B-A869-33A3849ADA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54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day on the job for 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41C56-FE3C-6F4B-A869-33A3849ADA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G_048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44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 bwMode="auto">
          <a:xfrm>
            <a:off x="0" y="1398554"/>
            <a:ext cx="9144000" cy="1762024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7397" tIns="28698" rIns="57397" bIns="28698" numCol="1" spcCol="0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739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398554"/>
            <a:ext cx="7773293" cy="1762024"/>
          </a:xfrm>
          <a:prstGeom prst="rect">
            <a:avLst/>
          </a:prstGeom>
        </p:spPr>
        <p:txBody>
          <a:bodyPr vert="horz" lIns="57397" tIns="28698" rIns="57397" bIns="28698" anchor="ctr" anchorCtr="1"/>
          <a:lstStyle>
            <a:lvl1pPr indent="0" algn="ctr">
              <a:lnSpc>
                <a:spcPct val="100000"/>
              </a:lnSpc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36465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095714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912745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15392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774384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111147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488195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622806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25205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22660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69567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200485"/>
            <a:ext cx="2057176" cy="358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6064374" cy="3581363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969312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9597722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83995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9520831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3120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2524869"/>
            <a:ext cx="2009180" cy="174128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2524869"/>
            <a:ext cx="2009180" cy="174128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341734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656946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789032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29858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72132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11595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74324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3909133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1" y="743396"/>
            <a:ext cx="1031379" cy="3522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743396"/>
            <a:ext cx="2986980" cy="3522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492251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8520639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167053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07742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2524869"/>
            <a:ext cx="2009180" cy="174128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2524869"/>
            <a:ext cx="2009180" cy="174128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263945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6436278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9107101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91143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86795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70886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  <a:prstGeom prst="rect">
            <a:avLst/>
          </a:prstGeom>
        </p:spPr>
        <p:txBody>
          <a:bodyPr vert="horz" lIns="57397" tIns="28698" rIns="57397" bIns="28698"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871341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891220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1" y="743396"/>
            <a:ext cx="1031379" cy="3522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743396"/>
            <a:ext cx="2986980" cy="3522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471994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0074254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741062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08850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4969" y="1460004"/>
            <a:ext cx="1339453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1578" y="1460004"/>
            <a:ext cx="1339453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632916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9344583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338336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867194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38455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4135710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000753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918376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33945"/>
            <a:ext cx="1839516" cy="43398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33945"/>
            <a:ext cx="5411391" cy="43398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2336203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332274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4548160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1357922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460004"/>
            <a:ext cx="1718965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460004"/>
            <a:ext cx="1718965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3854569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098387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273162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7602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471456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0159847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8800051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9651433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33945"/>
            <a:ext cx="1839516" cy="43398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33945"/>
            <a:ext cx="5411391" cy="43398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0967638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6703501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2400626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  <a:prstGeom prst="rect">
            <a:avLst/>
          </a:prstGeom>
        </p:spPr>
        <p:txBody>
          <a:bodyPr vert="horz" lIns="57397" tIns="28698" rIns="57397" bIns="28698"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7028701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669727"/>
            <a:ext cx="3625453" cy="380404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669727"/>
            <a:ext cx="3625453" cy="380404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0914720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016155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98073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0130946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164135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513607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965897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422825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05941"/>
            <a:ext cx="2057176" cy="4267833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05941"/>
            <a:ext cx="6064374" cy="4267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076063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7911521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3941122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  <a:prstGeom prst="rect">
            <a:avLst/>
          </a:prstGeom>
        </p:spPr>
        <p:txBody>
          <a:bodyPr vert="horz" lIns="57397" tIns="28698" rIns="57397" bIns="28698"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831284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669727"/>
            <a:ext cx="3625453" cy="380404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669727"/>
            <a:ext cx="3625453" cy="380404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420229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462848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346902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3222891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833360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8719644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201851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4811266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05941"/>
            <a:ext cx="2057176" cy="4267833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05941"/>
            <a:ext cx="6064374" cy="4267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7623258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5117738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0813156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9348795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460004"/>
            <a:ext cx="3625453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460004"/>
            <a:ext cx="3625453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48134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602464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6761056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0817113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174062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856981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781665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2241360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33945"/>
            <a:ext cx="1839516" cy="43398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33945"/>
            <a:ext cx="5411391" cy="43398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518059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8924872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860527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15586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7915319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8488659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6043270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1174599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376989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9376134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0465866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6733386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200485"/>
            <a:ext cx="2057176" cy="3393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6064374" cy="339383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5441172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5571928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51329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buClr>
                <a:schemeClr val="bg2">
                  <a:lumMod val="50000"/>
                </a:schemeClr>
              </a:buClr>
              <a:buSzPct val="100000"/>
              <a:defRPr/>
            </a:lvl1pPr>
            <a:lvl2pPr>
              <a:buClr>
                <a:schemeClr val="bg2">
                  <a:lumMod val="50000"/>
                </a:schemeClr>
              </a:buClr>
              <a:buSzPct val="100000"/>
              <a:defRPr/>
            </a:lvl2pPr>
            <a:lvl3pPr>
              <a:buClr>
                <a:schemeClr val="bg2">
                  <a:lumMod val="50000"/>
                </a:schemeClr>
              </a:buClr>
              <a:buSzPct val="100000"/>
              <a:defRPr/>
            </a:lvl3pPr>
            <a:lvl4pPr>
              <a:buClr>
                <a:schemeClr val="bg2">
                  <a:lumMod val="50000"/>
                </a:schemeClr>
              </a:buClr>
              <a:buSzPct val="100000"/>
              <a:defRPr/>
            </a:lvl4pPr>
            <a:lvl5pPr>
              <a:buClr>
                <a:schemeClr val="bg2">
                  <a:lumMod val="50000"/>
                </a:schemeClr>
              </a:buClr>
              <a:buSzPct val="10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457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598307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746838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2652117"/>
            <a:ext cx="3625453" cy="59605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2652117"/>
            <a:ext cx="3625453" cy="59605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7917888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7719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5017321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97180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4807307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495719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898225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863947"/>
            <a:ext cx="1839516" cy="23842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863947"/>
            <a:ext cx="5411391" cy="23842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1749431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627432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05941"/>
            <a:ext cx="2057176" cy="4388383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05941"/>
            <a:ext cx="6064374" cy="4388383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1051961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206283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418970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6469446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9359980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2340603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757233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0014206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435870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485065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200485"/>
            <a:ext cx="2057176" cy="358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6064374" cy="3581363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1815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2422638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9327333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0348245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610870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9100462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376962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990101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898766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151521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891950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853610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4999793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200485"/>
            <a:ext cx="2057176" cy="358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6064374" cy="3581363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6188977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1233488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352179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1829297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2585145"/>
            <a:ext cx="2009180" cy="174128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2585145"/>
            <a:ext cx="2009180" cy="174128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6661375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7867734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3546322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875431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689530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50325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9868584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1818602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1" y="803672"/>
            <a:ext cx="1031379" cy="3522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803672"/>
            <a:ext cx="2986980" cy="3522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5610071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7398909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8807342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40400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2585145"/>
            <a:ext cx="2009180" cy="174128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2585145"/>
            <a:ext cx="2009180" cy="174128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4220645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4281655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465930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075453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60808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460004"/>
            <a:ext cx="3629918" cy="302046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43" y="1460004"/>
            <a:ext cx="3629918" cy="302046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9192698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683686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242929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1" y="803672"/>
            <a:ext cx="1031379" cy="3522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803672"/>
            <a:ext cx="2986980" cy="3522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1852483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74883016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4409171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8089659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282062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1739897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1427479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5807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7468229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466588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8888347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706094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33945"/>
            <a:ext cx="2057176" cy="44603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33945"/>
            <a:ext cx="6064374" cy="446037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8365786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4154459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108173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044718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2652117"/>
            <a:ext cx="3625453" cy="59605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2652117"/>
            <a:ext cx="3625453" cy="59605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647209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614023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517140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677455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377196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510028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5376924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842240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863947"/>
            <a:ext cx="1839516" cy="23842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863947"/>
            <a:ext cx="5411391" cy="23842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7082016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6983683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73733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604821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460004"/>
            <a:ext cx="1718965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460004"/>
            <a:ext cx="1718965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798256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014399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736766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4158929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971156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882684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312505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5379275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33945"/>
            <a:ext cx="1839516" cy="43398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33945"/>
            <a:ext cx="5411391" cy="43398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9900649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6103693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1265770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4813528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460004"/>
            <a:ext cx="3625453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460004"/>
            <a:ext cx="3625453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13581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314994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9297598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654517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426317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1742673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271586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294176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33945"/>
            <a:ext cx="1839516" cy="43398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33945"/>
            <a:ext cx="5411391" cy="43398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0602890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169200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292577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24631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  <a:prstGeom prst="rect">
            <a:avLst/>
          </a:prstGeom>
        </p:spPr>
        <p:txBody>
          <a:bodyPr vert="horz" lIns="57397" tIns="28698" rIns="57397" bIns="28698"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51314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226934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4969" y="1460004"/>
            <a:ext cx="1339453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1578" y="1460004"/>
            <a:ext cx="1339453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1047926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6505935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7921745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60654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5122934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806438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5719458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33945"/>
            <a:ext cx="1839516" cy="43398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33945"/>
            <a:ext cx="5411391" cy="43398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2801104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0053698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241670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1154374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684860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460004"/>
            <a:ext cx="1718965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460004"/>
            <a:ext cx="1718965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3047517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935371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2964041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194039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174793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528772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9368879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33945"/>
            <a:ext cx="1839516" cy="43398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33945"/>
            <a:ext cx="5411391" cy="43398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56935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40058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8213" y="133946"/>
            <a:ext cx="1841748" cy="4346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33946"/>
            <a:ext cx="5418088" cy="4346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972920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0580499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704907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9702428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5279630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45518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767685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135153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919526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4952190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200485"/>
            <a:ext cx="2057176" cy="358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6064374" cy="3581363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006659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444599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3774426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403974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828940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3084983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7390070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6652840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01660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503004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84397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608595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9636192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33945"/>
            <a:ext cx="2057176" cy="44603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33945"/>
            <a:ext cx="6064374" cy="446037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7838281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5396189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7779212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5477924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460004"/>
            <a:ext cx="3629918" cy="302046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43" y="1460004"/>
            <a:ext cx="3629918" cy="302046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5468617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5760269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120077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16168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403649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71919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  <a:prstGeom prst="rect">
            <a:avLst/>
          </a:prstGeom>
        </p:spPr>
        <p:txBody>
          <a:bodyPr vert="horz" lIns="57397" tIns="28698" rIns="57397" bIns="28698"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9359947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9810907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8213" y="133946"/>
            <a:ext cx="1841748" cy="4346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33946"/>
            <a:ext cx="5418088" cy="4346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068511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5986734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3209258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129950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0612072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5689818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604255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733546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76393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295571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529990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630093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200485"/>
            <a:ext cx="2057176" cy="3393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6064374" cy="339383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42480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51090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289729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6110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755176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55778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35091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168764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05941"/>
            <a:ext cx="2057176" cy="4388383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05941"/>
            <a:ext cx="6064374" cy="4388383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053242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9707500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24651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  <a:prstGeom prst="rect">
            <a:avLst/>
          </a:prstGeom>
        </p:spPr>
        <p:txBody>
          <a:bodyPr vert="horz" lIns="57397" tIns="28698" rIns="57397" bIns="28698"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07705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457257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83467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9632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240723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65458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14217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35937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914727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05941"/>
            <a:ext cx="2057176" cy="4388383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05941"/>
            <a:ext cx="6064374" cy="4388383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90749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50205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09112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80004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460004"/>
            <a:ext cx="3625453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460004"/>
            <a:ext cx="3625453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08722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04721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842041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515084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66190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20230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01429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72705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33945"/>
            <a:ext cx="1839516" cy="43398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33945"/>
            <a:ext cx="5411391" cy="43398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062768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658212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612012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75415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460004"/>
            <a:ext cx="1718965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460004"/>
            <a:ext cx="1718965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714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23258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030004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398359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7309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28757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89115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15606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33945"/>
            <a:ext cx="1839516" cy="43398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33945"/>
            <a:ext cx="5411391" cy="43398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72246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044848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753652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93763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55379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460004"/>
            <a:ext cx="3625453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460004"/>
            <a:ext cx="3625453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461506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60328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2075411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70712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53363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1382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520109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33945"/>
            <a:ext cx="1839516" cy="43398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33945"/>
            <a:ext cx="5411391" cy="43398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97102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909325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63004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r>
              <a:rPr lang="en-US" noProof="0">
                <a:sym typeface="Lucida Grande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493265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  <a:prstGeom prst="rect">
            <a:avLst/>
          </a:prstGeom>
        </p:spPr>
        <p:txBody>
          <a:bodyPr vert="horz" lIns="57397" tIns="28698" rIns="57397" bIns="28698"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300"/>
            </a:lvl1pPr>
            <a:lvl2pPr marL="286984" indent="0">
              <a:buNone/>
              <a:defRPr sz="1100"/>
            </a:lvl2pPr>
            <a:lvl3pPr marL="573969" indent="0">
              <a:buNone/>
              <a:defRPr sz="1000"/>
            </a:lvl3pPr>
            <a:lvl4pPr marL="860953" indent="0">
              <a:buNone/>
              <a:defRPr sz="900"/>
            </a:lvl4pPr>
            <a:lvl5pPr marL="1147938" indent="0">
              <a:buNone/>
              <a:defRPr sz="900"/>
            </a:lvl5pPr>
            <a:lvl6pPr marL="1434922" indent="0">
              <a:buNone/>
              <a:defRPr sz="900"/>
            </a:lvl6pPr>
            <a:lvl7pPr marL="1721907" indent="0">
              <a:buNone/>
              <a:defRPr sz="900"/>
            </a:lvl7pPr>
            <a:lvl8pPr marL="2008891" indent="0">
              <a:buNone/>
              <a:defRPr sz="900"/>
            </a:lvl8pPr>
            <a:lvl9pPr marL="229587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32288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200485"/>
            <a:ext cx="4060775" cy="3393839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419581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3"/>
            <a:ext cx="4041799" cy="47969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marL="0" indent="0">
              <a:buNone/>
              <a:defRPr sz="1500" b="1"/>
            </a:lvl1pPr>
            <a:lvl2pPr marL="286984" indent="0">
              <a:buNone/>
              <a:defRPr sz="1300" b="1"/>
            </a:lvl2pPr>
            <a:lvl3pPr marL="573969" indent="0">
              <a:buNone/>
              <a:defRPr sz="1100" b="1"/>
            </a:lvl3pPr>
            <a:lvl4pPr marL="860953" indent="0">
              <a:buNone/>
              <a:defRPr sz="1000" b="1"/>
            </a:lvl4pPr>
            <a:lvl5pPr marL="1147938" indent="0">
              <a:buNone/>
              <a:defRPr sz="1000" b="1"/>
            </a:lvl5pPr>
            <a:lvl6pPr marL="1434922" indent="0">
              <a:buNone/>
              <a:defRPr sz="1000" b="1"/>
            </a:lvl6pPr>
            <a:lvl7pPr marL="1721907" indent="0">
              <a:buNone/>
              <a:defRPr sz="1000" b="1"/>
            </a:lvl7pPr>
            <a:lvl8pPr marL="2008891" indent="0">
              <a:buNone/>
              <a:defRPr sz="1000" b="1"/>
            </a:lvl8pPr>
            <a:lvl9pPr marL="2295876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971792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290097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251111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9" cy="871481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0"/>
          </a:xfrm>
          <a:prstGeom prst="rect">
            <a:avLst/>
          </a:prstGeom>
        </p:spPr>
        <p:txBody>
          <a:bodyPr vert="horz" lIns="57397" tIns="28698" rIns="57397" bIns="28698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9" cy="3517739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66954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3600618"/>
            <a:ext cx="5486177" cy="425276"/>
          </a:xfrm>
          <a:prstGeom prst="rect">
            <a:avLst/>
          </a:prstGeom>
        </p:spPr>
        <p:txBody>
          <a:bodyPr vert="horz" lIns="57397" tIns="28698" rIns="57397" bIns="28698"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459600"/>
            <a:ext cx="5486177" cy="3085765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20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4025894"/>
            <a:ext cx="5486177" cy="603591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>
              <a:buNone/>
              <a:defRPr sz="900"/>
            </a:lvl1pPr>
            <a:lvl2pPr marL="286984" indent="0">
              <a:buNone/>
              <a:defRPr sz="800"/>
            </a:lvl2pPr>
            <a:lvl3pPr marL="573969" indent="0">
              <a:buNone/>
              <a:defRPr sz="600"/>
            </a:lvl3pPr>
            <a:lvl4pPr marL="860953" indent="0">
              <a:buNone/>
              <a:defRPr sz="600"/>
            </a:lvl4pPr>
            <a:lvl5pPr marL="1147938" indent="0">
              <a:buNone/>
              <a:defRPr sz="600"/>
            </a:lvl5pPr>
            <a:lvl6pPr marL="1434922" indent="0">
              <a:buNone/>
              <a:defRPr sz="600"/>
            </a:lvl6pPr>
            <a:lvl7pPr marL="1721907" indent="0">
              <a:buNone/>
              <a:defRPr sz="600"/>
            </a:lvl7pPr>
            <a:lvl8pPr marL="2008891" indent="0">
              <a:buNone/>
              <a:defRPr sz="600"/>
            </a:lvl8pPr>
            <a:lvl9pPr marL="229587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26135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8228707" cy="3393839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83969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05941"/>
            <a:ext cx="2057176" cy="4388383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05941"/>
            <a:ext cx="6064374" cy="4388383"/>
          </a:xfrm>
          <a:prstGeom prst="rect">
            <a:avLst/>
          </a:prstGeom>
        </p:spPr>
        <p:txBody>
          <a:bodyPr vert="eaVert" lIns="57397" tIns="28698" rIns="57397" bIns="2869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603460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5"/>
            <a:ext cx="6400354" cy="1314338"/>
          </a:xfrm>
          <a:prstGeom prst="rect">
            <a:avLst/>
          </a:prstGeom>
        </p:spPr>
        <p:txBody>
          <a:bodyPr vert="horz" lIns="57397" tIns="28698" rIns="57397" bIns="28698"/>
          <a:lstStyle>
            <a:lvl1pPr marL="0" indent="0" algn="ctr">
              <a:buNone/>
              <a:defRPr/>
            </a:lvl1pPr>
            <a:lvl2pPr marL="286984" indent="0" algn="ctr">
              <a:buNone/>
              <a:defRPr/>
            </a:lvl2pPr>
            <a:lvl3pPr marL="573969" indent="0" algn="ctr">
              <a:buNone/>
              <a:defRPr/>
            </a:lvl3pPr>
            <a:lvl4pPr marL="860953" indent="0" algn="ctr">
              <a:buNone/>
              <a:defRPr/>
            </a:lvl4pPr>
            <a:lvl5pPr marL="1147938" indent="0" algn="ctr">
              <a:buNone/>
              <a:defRPr/>
            </a:lvl5pPr>
            <a:lvl6pPr marL="1434922" indent="0" algn="ctr">
              <a:buNone/>
              <a:defRPr/>
            </a:lvl6pPr>
            <a:lvl7pPr marL="1721907" indent="0" algn="ctr">
              <a:buNone/>
              <a:defRPr/>
            </a:lvl7pPr>
            <a:lvl8pPr marL="2008891" indent="0" algn="ctr">
              <a:buNone/>
              <a:defRPr/>
            </a:lvl8pPr>
            <a:lvl9pPr marL="22958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46122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81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6.x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3.xml"/><Relationship Id="rId3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92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0.xml"/><Relationship Id="rId10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8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3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4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2.xml"/><Relationship Id="rId10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5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0.xml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3.xml"/><Relationship Id="rId10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7.xml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11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8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8.xml"/><Relationship Id="rId3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347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2.xml"/><Relationship Id="rId1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6.xml"/><Relationship Id="rId11" Type="http://schemas.openxmlformats.org/officeDocument/2006/relationships/slideLayout" Target="../slideLayouts/slideLayout351.xml"/><Relationship Id="rId5" Type="http://schemas.openxmlformats.org/officeDocument/2006/relationships/slideLayout" Target="../slideLayouts/slideLayout345.xml"/><Relationship Id="rId10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9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9.xml"/><Relationship Id="rId3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58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7.xml"/><Relationship Id="rId11" Type="http://schemas.openxmlformats.org/officeDocument/2006/relationships/slideLayout" Target="../slideLayouts/slideLayout362.xml"/><Relationship Id="rId5" Type="http://schemas.openxmlformats.org/officeDocument/2006/relationships/slideLayout" Target="../slideLayouts/slideLayout356.xml"/><Relationship Id="rId10" Type="http://schemas.openxmlformats.org/officeDocument/2006/relationships/slideLayout" Target="../slideLayouts/slideLayout361.xml"/><Relationship Id="rId4" Type="http://schemas.openxmlformats.org/officeDocument/2006/relationships/slideLayout" Target="../slideLayouts/slideLayout355.xml"/><Relationship Id="rId9" Type="http://schemas.openxmlformats.org/officeDocument/2006/relationships/slideLayout" Target="../slideLayouts/slideLayout36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4477229"/>
            <a:ext cx="9144000" cy="677314"/>
          </a:xfrm>
          <a:prstGeom prst="rect">
            <a:avLst/>
          </a:prstGeom>
          <a:solidFill>
            <a:srgbClr val="4B2F4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194869" y="4621614"/>
            <a:ext cx="3151089" cy="350344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pPr algn="l"/>
            <a:r>
              <a:rPr lang="en-US" sz="1900" spc="126" dirty="0" err="1">
                <a:solidFill>
                  <a:schemeClr val="bg1"/>
                </a:solidFill>
                <a:latin typeface="+mj-lt"/>
              </a:rPr>
              <a:t>geologistwriter.com</a:t>
            </a:r>
            <a:endParaRPr lang="en-US" sz="1900" spc="126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237420" y="4601632"/>
            <a:ext cx="3466198" cy="411900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pPr algn="r"/>
            <a:r>
              <a:rPr lang="en-US" sz="2300" dirty="0">
                <a:solidFill>
                  <a:schemeClr val="bg1"/>
                </a:solidFill>
                <a:latin typeface="+mj-lt"/>
              </a:rPr>
              <a:t>2018-19 </a:t>
            </a:r>
            <a:r>
              <a:rPr lang="en-US" sz="2300" dirty="0" err="1">
                <a:solidFill>
                  <a:schemeClr val="bg1"/>
                </a:solidFill>
                <a:latin typeface="+mj-lt"/>
              </a:rPr>
              <a:t>Jahns</a:t>
            </a:r>
            <a:r>
              <a:rPr lang="en-US" sz="2300" dirty="0">
                <a:solidFill>
                  <a:schemeClr val="bg1"/>
                </a:solidFill>
                <a:latin typeface="+mj-lt"/>
              </a:rPr>
              <a:t> Lecturer</a:t>
            </a:r>
          </a:p>
        </p:txBody>
      </p:sp>
      <p:pic>
        <p:nvPicPr>
          <p:cNvPr id="13" name="Picture 12" descr="DG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60" y="4510359"/>
            <a:ext cx="608056" cy="608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transition/>
  <p:txStyles>
    <p:titleStyle>
      <a:lvl1pPr marL="24912" indent="-24912" algn="ctr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marL="24912" indent="-24912" algn="ctr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marL="24912" indent="-24912" algn="ctr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marL="24912" indent="-24912" algn="ctr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marL="24912" indent="-24912" algn="ctr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311897" algn="ctr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598881" algn="ctr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885865" algn="ctr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172850" algn="ctr" rtl="0" eaLnBrk="1" fontAlgn="base" hangingPunct="1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582937" indent="-358731" algn="l" rtl="0" eaLnBrk="1" fontAlgn="base" hangingPunct="1">
        <a:spcBef>
          <a:spcPts val="1506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861950" indent="-358731" algn="l" rtl="0" eaLnBrk="1" fontAlgn="base" hangingPunct="1">
        <a:spcBef>
          <a:spcPts val="1506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40963" indent="-358731" algn="l" rtl="0" eaLnBrk="1" fontAlgn="base" hangingPunct="1">
        <a:spcBef>
          <a:spcPts val="1506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419975" indent="-358731" algn="l" rtl="0" eaLnBrk="1" fontAlgn="base" hangingPunct="1">
        <a:spcBef>
          <a:spcPts val="1506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698988" indent="-358731" algn="l" rtl="0" eaLnBrk="1" fontAlgn="base" hangingPunct="1">
        <a:spcBef>
          <a:spcPts val="1506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1985972" indent="-358731" algn="l" rtl="0" eaLnBrk="1" fontAlgn="base" hangingPunct="1">
        <a:spcBef>
          <a:spcPts val="1506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272957" indent="-358731" algn="l" rtl="0" eaLnBrk="1" fontAlgn="base" hangingPunct="1">
        <a:spcBef>
          <a:spcPts val="1506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2559941" indent="-358731" algn="l" rtl="0" eaLnBrk="1" fontAlgn="base" hangingPunct="1">
        <a:spcBef>
          <a:spcPts val="1506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2846926" indent="-358731" algn="l" rtl="0" eaLnBrk="1" fontAlgn="base" hangingPunct="1">
        <a:spcBef>
          <a:spcPts val="1506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3884414"/>
            <a:ext cx="7358063" cy="89743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15238" indent="-215238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66350" indent="-179365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17461" indent="-143492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004446" indent="-143492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291430" indent="-143492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2524869"/>
            <a:ext cx="4125516" cy="174128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743397"/>
            <a:ext cx="4125516" cy="174128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15238" indent="-215238"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66350" indent="-179365"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17461" indent="-143492"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004446" indent="-143492"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291430" indent="-143492"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2524869"/>
            <a:ext cx="4125516" cy="174128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743397"/>
            <a:ext cx="4125516" cy="174128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15238" indent="-215238"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66350" indent="-179365"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17461" indent="-143492"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004446" indent="-143492"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291430" indent="-143492"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33945"/>
            <a:ext cx="7358063" cy="1285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4969" y="1460004"/>
            <a:ext cx="2786063" cy="301377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77311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56324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35337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14349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93362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880346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167331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454315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41300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33945"/>
            <a:ext cx="7358063" cy="1285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460004"/>
            <a:ext cx="3545086" cy="301377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77311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56324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35337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14349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93362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880346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167331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454315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41300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669727"/>
            <a:ext cx="7358063" cy="380404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26138" indent="-358731" algn="l" rtl="0" eaLnBrk="0" fontAlgn="base" hangingPunct="0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05151" indent="-358731" algn="l" rtl="0" eaLnBrk="0" fontAlgn="base" hangingPunct="0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84163" indent="-358731" algn="l" rtl="0" eaLnBrk="0" fontAlgn="base" hangingPunct="0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63176" indent="-358731" algn="l" rtl="0" eaLnBrk="0" fontAlgn="base" hangingPunct="0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642189" indent="-358731" algn="l" rtl="0" eaLnBrk="0" fontAlgn="base" hangingPunct="0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29173" indent="-358731" algn="l" rtl="0" fontAlgn="base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216158" indent="-358731" algn="l" rtl="0" fontAlgn="base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503142" indent="-358731" algn="l" rtl="0" fontAlgn="base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90127" indent="-358731" algn="l" rtl="0" fontAlgn="base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669727"/>
            <a:ext cx="7358063" cy="380404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26138" indent="-358731" algn="l" rtl="0" eaLnBrk="0" fontAlgn="base" hangingPunct="0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05151" indent="-358731" algn="l" rtl="0" eaLnBrk="0" fontAlgn="base" hangingPunct="0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84163" indent="-358731" algn="l" rtl="0" eaLnBrk="0" fontAlgn="base" hangingPunct="0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63176" indent="-358731" algn="l" rtl="0" eaLnBrk="0" fontAlgn="base" hangingPunct="0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642189" indent="-358731" algn="l" rtl="0" eaLnBrk="0" fontAlgn="base" hangingPunct="0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29173" indent="-358731" algn="l" rtl="0" fontAlgn="base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216158" indent="-358731" algn="l" rtl="0" fontAlgn="base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503142" indent="-358731" algn="l" rtl="0" fontAlgn="base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90127" indent="-358731" algn="l" rtl="0" fontAlgn="base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33945"/>
            <a:ext cx="7358063" cy="1285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460004"/>
            <a:ext cx="7358063" cy="301377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26138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05151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84163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63176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642189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29173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216158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503142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90127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567160"/>
            <a:ext cx="7358063" cy="200918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15238" indent="-215238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66350" indent="-179365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17461" indent="-143492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004446" indent="-143492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291430" indent="-143492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863947"/>
            <a:ext cx="7358063" cy="174128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2652117"/>
            <a:ext cx="7358063" cy="59605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15238" indent="-215238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66350" indent="-179365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17461" indent="-143492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004446" indent="-143492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291430" indent="-143492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58025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37038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16051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95063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674076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61060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248045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535029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822014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3884414"/>
            <a:ext cx="7358063" cy="89743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15238" indent="-215238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66350" indent="-179365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17461" indent="-143492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004446" indent="-143492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291430" indent="-143492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3884414"/>
            <a:ext cx="7358063" cy="89743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15238" indent="-215238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66350" indent="-179365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17461" indent="-143492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004446" indent="-143492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291430" indent="-143492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2585145"/>
            <a:ext cx="4125516" cy="174128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803672"/>
            <a:ext cx="4125516" cy="174128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15238" indent="-215238"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66350" indent="-179365"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17461" indent="-143492"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004446" indent="-143492"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291430" indent="-143492"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2585145"/>
            <a:ext cx="4125516" cy="174128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803672"/>
            <a:ext cx="4125516" cy="174128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15238" indent="-215238"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66350" indent="-179365"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17461" indent="-143492"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004446" indent="-143492"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291430" indent="-143492"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33945"/>
            <a:ext cx="7358063" cy="1285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58025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37038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16051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95063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674076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61060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248045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535029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822014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2652117"/>
            <a:ext cx="7358063" cy="59605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863947"/>
            <a:ext cx="7358063" cy="174128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15238" indent="-215238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66350" indent="-179365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17461" indent="-143492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004446" indent="-143492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291430" indent="-143492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33945"/>
            <a:ext cx="7358063" cy="1285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460004"/>
            <a:ext cx="3545086" cy="301377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77311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56324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35337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14349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93362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880346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167331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454315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41300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33945"/>
            <a:ext cx="7358063" cy="1285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460004"/>
            <a:ext cx="7358063" cy="301377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77311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56324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35337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14349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93362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880346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167331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454315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41300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33945"/>
            <a:ext cx="7358063" cy="1285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4969" y="1460004"/>
            <a:ext cx="2786063" cy="301377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77311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56324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35337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14349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93362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880346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167331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454315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41300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460004"/>
            <a:ext cx="3545086" cy="301377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33945"/>
            <a:ext cx="7358063" cy="1285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77311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56324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35337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14349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93362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880346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167331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454315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41300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33945"/>
            <a:ext cx="7366992" cy="1285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3915" tIns="23915" rIns="23915" bIns="239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460004"/>
            <a:ext cx="7366992" cy="302046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3915" tIns="23915" rIns="23915" bIns="239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14533" indent="-279013" algn="l" rtl="0" eaLnBrk="0" fontAlgn="base" hangingPunct="0">
        <a:spcBef>
          <a:spcPts val="144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9771" indent="-279013" algn="l" rtl="0" eaLnBrk="0" fontAlgn="base" hangingPunct="0">
        <a:spcBef>
          <a:spcPts val="144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45010" indent="-279013" algn="l" rtl="0" eaLnBrk="0" fontAlgn="base" hangingPunct="0">
        <a:spcBef>
          <a:spcPts val="144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068220" indent="-279013" algn="l" rtl="0" eaLnBrk="0" fontAlgn="base" hangingPunct="0">
        <a:spcBef>
          <a:spcPts val="144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283458" indent="-279013" algn="l" rtl="0" eaLnBrk="0" fontAlgn="base" hangingPunct="0">
        <a:spcBef>
          <a:spcPts val="144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570443" indent="-279013" algn="l" rtl="0" fontAlgn="base">
        <a:spcBef>
          <a:spcPts val="144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857427" indent="-279013" algn="l" rtl="0" fontAlgn="base">
        <a:spcBef>
          <a:spcPts val="144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144412" indent="-279013" algn="l" rtl="0" fontAlgn="base">
        <a:spcBef>
          <a:spcPts val="144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431396" indent="-279013" algn="l" rtl="0" fontAlgn="base">
        <a:spcBef>
          <a:spcPts val="1444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3884414"/>
            <a:ext cx="7358063" cy="89743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15238" indent="-215238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66350" indent="-179365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17461" indent="-143492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004446" indent="-143492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291430" indent="-143492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33945"/>
            <a:ext cx="7358063" cy="1285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58025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37038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16051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95063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674076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61060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248045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535029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822014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33945"/>
            <a:ext cx="7366992" cy="1285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3915" tIns="23915" rIns="23915" bIns="239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460004"/>
            <a:ext cx="7366992" cy="302046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3915" tIns="23915" rIns="23915" bIns="239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14533" indent="-279013" algn="l" rtl="0" eaLnBrk="0" fontAlgn="base" hangingPunct="0">
        <a:spcBef>
          <a:spcPts val="1444"/>
        </a:spcBef>
        <a:spcAft>
          <a:spcPct val="0"/>
        </a:spcAft>
        <a:buSzPct val="171000"/>
        <a:buFont typeface="Gill Sans" charset="0"/>
        <a:buChar char="•"/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9771" indent="-279013" algn="l" rtl="0" eaLnBrk="0" fontAlgn="base" hangingPunct="0">
        <a:spcBef>
          <a:spcPts val="1444"/>
        </a:spcBef>
        <a:spcAft>
          <a:spcPct val="0"/>
        </a:spcAft>
        <a:buSzPct val="171000"/>
        <a:buFont typeface="Gill Sans" charset="0"/>
        <a:buChar char="•"/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45010" indent="-279013" algn="l" rtl="0" eaLnBrk="0" fontAlgn="base" hangingPunct="0">
        <a:spcBef>
          <a:spcPts val="1444"/>
        </a:spcBef>
        <a:spcAft>
          <a:spcPct val="0"/>
        </a:spcAft>
        <a:buSzPct val="171000"/>
        <a:buFont typeface="Gill Sans" charset="0"/>
        <a:buChar char="•"/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068220" indent="-279013" algn="l" rtl="0" eaLnBrk="0" fontAlgn="base" hangingPunct="0">
        <a:spcBef>
          <a:spcPts val="1444"/>
        </a:spcBef>
        <a:spcAft>
          <a:spcPct val="0"/>
        </a:spcAft>
        <a:buSzPct val="171000"/>
        <a:buFont typeface="Gill Sans" charset="0"/>
        <a:buChar char="•"/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283458" indent="-279013" algn="l" rtl="0" eaLnBrk="0" fontAlgn="base" hangingPunct="0">
        <a:spcBef>
          <a:spcPts val="1444"/>
        </a:spcBef>
        <a:spcAft>
          <a:spcPct val="0"/>
        </a:spcAft>
        <a:buSzPct val="171000"/>
        <a:buFont typeface="Gill Sans" charset="0"/>
        <a:buChar char="•"/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570443" indent="-279013" algn="l" rtl="0" fontAlgn="base">
        <a:spcBef>
          <a:spcPts val="1444"/>
        </a:spcBef>
        <a:spcAft>
          <a:spcPct val="0"/>
        </a:spcAft>
        <a:buSzPct val="171000"/>
        <a:buFont typeface="Gill Sans" charset="0"/>
        <a:buChar char="•"/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857427" indent="-279013" algn="l" rtl="0" fontAlgn="base">
        <a:spcBef>
          <a:spcPts val="1444"/>
        </a:spcBef>
        <a:spcAft>
          <a:spcPct val="0"/>
        </a:spcAft>
        <a:buSzPct val="171000"/>
        <a:buFont typeface="Gill Sans" charset="0"/>
        <a:buChar char="•"/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144412" indent="-279013" algn="l" rtl="0" fontAlgn="base">
        <a:spcBef>
          <a:spcPts val="1444"/>
        </a:spcBef>
        <a:spcAft>
          <a:spcPct val="0"/>
        </a:spcAft>
        <a:buSzPct val="171000"/>
        <a:buFont typeface="Gill Sans" charset="0"/>
        <a:buChar char="•"/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431396" indent="-279013" algn="l" rtl="0" fontAlgn="base">
        <a:spcBef>
          <a:spcPts val="1444"/>
        </a:spcBef>
        <a:spcAft>
          <a:spcPct val="0"/>
        </a:spcAft>
        <a:buSzPct val="171000"/>
        <a:buFont typeface="Gill Sans" charset="0"/>
        <a:buChar char="•"/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567160"/>
            <a:ext cx="7358063" cy="200918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15238" indent="-215238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66350" indent="-179365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17461" indent="-143492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004446" indent="-143492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291430" indent="-143492"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58025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37038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16051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95063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674076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61060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248045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535029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822014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/>
  <p:txStyles>
    <p:titleStyle>
      <a:lvl1pPr marL="24912" indent="-24912"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24912" indent="-24912"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24912" indent="-24912"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24912" indent="-24912"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24912" indent="-24912"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11897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98881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85865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72850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82937" indent="-358731" algn="l" rtl="0" eaLnBrk="0" fontAlgn="base" hangingPunct="0">
        <a:spcBef>
          <a:spcPts val="1506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61950" indent="-358731" algn="l" rtl="0" eaLnBrk="0" fontAlgn="base" hangingPunct="0">
        <a:spcBef>
          <a:spcPts val="1506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0963" indent="-358731" algn="l" rtl="0" eaLnBrk="0" fontAlgn="base" hangingPunct="0">
        <a:spcBef>
          <a:spcPts val="1506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19975" indent="-358731" algn="l" rtl="0" eaLnBrk="0" fontAlgn="base" hangingPunct="0">
        <a:spcBef>
          <a:spcPts val="1506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698988" indent="-358731" algn="l" rtl="0" eaLnBrk="0" fontAlgn="base" hangingPunct="0">
        <a:spcBef>
          <a:spcPts val="1506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85972" indent="-358731" algn="l" rtl="0" fontAlgn="base">
        <a:spcBef>
          <a:spcPts val="1506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272957" indent="-358731" algn="l" rtl="0" fontAlgn="base">
        <a:spcBef>
          <a:spcPts val="1506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559941" indent="-358731" algn="l" rtl="0" fontAlgn="base">
        <a:spcBef>
          <a:spcPts val="1506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846926" indent="-358731" algn="l" rtl="0" fontAlgn="base">
        <a:spcBef>
          <a:spcPts val="1506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33945"/>
            <a:ext cx="7358063" cy="1285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460004"/>
            <a:ext cx="7358063" cy="301377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26138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05151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84163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63176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642189" indent="-358731" algn="l" rtl="0" eaLnBrk="0" fontAlgn="base" hangingPunct="0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29173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216158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503142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90127" indent="-358731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33945"/>
            <a:ext cx="7358063" cy="1285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460004"/>
            <a:ext cx="3545086" cy="301377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77311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56324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35337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14349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93362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880346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167331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454315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41300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33945"/>
            <a:ext cx="7358063" cy="1285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460004"/>
            <a:ext cx="7358063" cy="301377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1887" tIns="31887" rIns="31887" bIns="31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77311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56324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35337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14349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93362" indent="-309904" algn="l" rtl="0" eaLnBrk="0" fontAlgn="base" hangingPunct="0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880346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167331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454315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41300" indent="-309904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84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69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53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938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58025" indent="-358731" algn="l" rtl="0" eaLnBrk="0" fontAlgn="base" hangingPunct="0">
        <a:spcBef>
          <a:spcPts val="1569"/>
        </a:spcBef>
        <a:spcAft>
          <a:spcPct val="0"/>
        </a:spcAft>
        <a:buSzPct val="171000"/>
        <a:buFont typeface="Gill Sans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37038" indent="-358731" algn="l" rtl="0" eaLnBrk="0" fontAlgn="base" hangingPunct="0">
        <a:spcBef>
          <a:spcPts val="1569"/>
        </a:spcBef>
        <a:spcAft>
          <a:spcPct val="0"/>
        </a:spcAft>
        <a:buSzPct val="171000"/>
        <a:buFont typeface="Gill Sans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16051" indent="-358731" algn="l" rtl="0" eaLnBrk="0" fontAlgn="base" hangingPunct="0">
        <a:spcBef>
          <a:spcPts val="1569"/>
        </a:spcBef>
        <a:spcAft>
          <a:spcPct val="0"/>
        </a:spcAft>
        <a:buSzPct val="171000"/>
        <a:buFont typeface="Gill Sans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95063" indent="-358731" algn="l" rtl="0" eaLnBrk="0" fontAlgn="base" hangingPunct="0">
        <a:spcBef>
          <a:spcPts val="1569"/>
        </a:spcBef>
        <a:spcAft>
          <a:spcPct val="0"/>
        </a:spcAft>
        <a:buSzPct val="171000"/>
        <a:buFont typeface="Gill Sans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674076" indent="-358731" algn="l" rtl="0" eaLnBrk="0" fontAlgn="base" hangingPunct="0">
        <a:spcBef>
          <a:spcPts val="1569"/>
        </a:spcBef>
        <a:spcAft>
          <a:spcPct val="0"/>
        </a:spcAft>
        <a:buSzPct val="171000"/>
        <a:buFont typeface="Gill Sans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61060" indent="-358731" algn="l" rtl="0" fontAlgn="base">
        <a:spcBef>
          <a:spcPts val="1569"/>
        </a:spcBef>
        <a:spcAft>
          <a:spcPct val="0"/>
        </a:spcAft>
        <a:buSzPct val="171000"/>
        <a:buFont typeface="Gill Sans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248045" indent="-358731" algn="l" rtl="0" fontAlgn="base">
        <a:spcBef>
          <a:spcPts val="1569"/>
        </a:spcBef>
        <a:spcAft>
          <a:spcPct val="0"/>
        </a:spcAft>
        <a:buSzPct val="171000"/>
        <a:buFont typeface="Gill Sans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535029" indent="-358731" algn="l" rtl="0" fontAlgn="base">
        <a:spcBef>
          <a:spcPts val="1569"/>
        </a:spcBef>
        <a:spcAft>
          <a:spcPct val="0"/>
        </a:spcAft>
        <a:buSzPct val="171000"/>
        <a:buFont typeface="Gill Sans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822014" indent="-358731" algn="l" rtl="0" fontAlgn="base">
        <a:spcBef>
          <a:spcPts val="1569"/>
        </a:spcBef>
        <a:spcAft>
          <a:spcPct val="0"/>
        </a:spcAft>
        <a:buSzPct val="171000"/>
        <a:buFont typeface="Gill Sans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geologistwriter.com/distinguished-lecture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0" y="1010451"/>
            <a:ext cx="7773293" cy="1102537"/>
          </a:xfrm>
          <a:prstGeom prst="rect">
            <a:avLst/>
          </a:prstGeom>
        </p:spPr>
        <p:txBody>
          <a:bodyPr lIns="57397" tIns="28698" rIns="57397" bIns="28698"/>
          <a:lstStyle/>
          <a:p>
            <a:br>
              <a:rPr lang="en-US" b="1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2627840"/>
            <a:ext cx="9144000" cy="1314338"/>
          </a:xfrm>
          <a:prstGeom prst="rect">
            <a:avLst/>
          </a:prstGeom>
        </p:spPr>
        <p:txBody>
          <a:bodyPr lIns="57397" tIns="28698" rIns="57397" bIns="28698"/>
          <a:lstStyle/>
          <a:p>
            <a:pPr marL="0" indent="0" algn="ctr"/>
            <a:r>
              <a:rPr lang="en-US" b="1" dirty="0"/>
              <a:t>Richard H. </a:t>
            </a:r>
            <a:r>
              <a:rPr lang="en-US" b="1" dirty="0" err="1"/>
              <a:t>Jahns</a:t>
            </a:r>
            <a:r>
              <a:rPr lang="en-US" b="1" dirty="0"/>
              <a:t> Distinguished Lectureship </a:t>
            </a:r>
            <a:br>
              <a:rPr lang="en-US" b="1" dirty="0"/>
            </a:br>
            <a:r>
              <a:rPr lang="en-US" b="1" dirty="0"/>
              <a:t>In Applied Geology</a:t>
            </a:r>
          </a:p>
          <a:p>
            <a:pPr marL="0" indent="0" algn="ctr"/>
            <a:r>
              <a:rPr lang="en-US" sz="2500" b="1" i="1" dirty="0"/>
              <a:t>2018-19 Deborah Green</a:t>
            </a:r>
          </a:p>
        </p:txBody>
      </p:sp>
      <p:pic>
        <p:nvPicPr>
          <p:cNvPr id="7" name="Picture 6" descr="AEG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537" y="267865"/>
            <a:ext cx="1966378" cy="2195379"/>
          </a:xfrm>
          <a:prstGeom prst="rect">
            <a:avLst/>
          </a:prstGeom>
        </p:spPr>
      </p:pic>
      <p:pic>
        <p:nvPicPr>
          <p:cNvPr id="8" name="Picture 7" descr="EEG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614" y="597413"/>
            <a:ext cx="2566529" cy="16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2348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225" y="75414"/>
            <a:ext cx="6623549" cy="4335315"/>
          </a:xfrm>
        </p:spPr>
      </p:pic>
    </p:spTree>
    <p:extLst>
      <p:ext uri="{BB962C8B-B14F-4D97-AF65-F5344CB8AC3E}">
        <p14:creationId xmlns:p14="http://schemas.microsoft.com/office/powerpoint/2010/main" val="94518298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459" y="75414"/>
            <a:ext cx="3646194" cy="4324376"/>
          </a:xfrm>
        </p:spPr>
      </p:pic>
    </p:spTree>
    <p:extLst>
      <p:ext uri="{BB962C8B-B14F-4D97-AF65-F5344CB8AC3E}">
        <p14:creationId xmlns:p14="http://schemas.microsoft.com/office/powerpoint/2010/main" val="150096312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59" y="126182"/>
            <a:ext cx="5250485" cy="38512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671" y="1102937"/>
            <a:ext cx="4579185" cy="328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5107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5037" y="254000"/>
            <a:ext cx="5277067" cy="39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98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510" y="776280"/>
            <a:ext cx="8228707" cy="3393839"/>
          </a:xfrm>
        </p:spPr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dirty="0"/>
              <a:t>Consulting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dirty="0"/>
              <a:t>Contracting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dirty="0"/>
              <a:t>Industry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dirty="0"/>
              <a:t>Governmental Agencies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dirty="0"/>
              <a:t>Teaching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dirty="0"/>
              <a:t>Self Employment</a:t>
            </a:r>
          </a:p>
        </p:txBody>
      </p:sp>
    </p:spTree>
    <p:extLst>
      <p:ext uri="{BB962C8B-B14F-4D97-AF65-F5344CB8AC3E}">
        <p14:creationId xmlns:p14="http://schemas.microsoft.com/office/powerpoint/2010/main" val="8049980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20" y="230113"/>
            <a:ext cx="8228707" cy="857250"/>
          </a:xfrm>
        </p:spPr>
        <p:txBody>
          <a:bodyPr/>
          <a:lstStyle/>
          <a:p>
            <a:r>
              <a:rPr lang="en-US" dirty="0"/>
              <a:t>Consulting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883" y="1143802"/>
            <a:ext cx="7182779" cy="3155378"/>
          </a:xfrm>
        </p:spPr>
        <p:txBody>
          <a:bodyPr/>
          <a:lstStyle/>
          <a:p>
            <a:pPr marL="224206" indent="0">
              <a:buNone/>
            </a:pPr>
            <a:r>
              <a:rPr lang="en-US" sz="2200" dirty="0"/>
              <a:t>Geological work for clients that need problems solved.</a:t>
            </a:r>
          </a:p>
          <a:p>
            <a:r>
              <a:rPr lang="en-US" sz="2000" dirty="0"/>
              <a:t>Consulting firms can range in size from a few people to thousands of employees.</a:t>
            </a:r>
          </a:p>
          <a:p>
            <a:r>
              <a:rPr lang="en-US" sz="2000" dirty="0"/>
              <a:t>Local, regional, national, or international.</a:t>
            </a:r>
          </a:p>
          <a:p>
            <a:r>
              <a:rPr lang="en-US" sz="2000" dirty="0"/>
              <a:t>Highly specialized or take on wide varieties of work.</a:t>
            </a:r>
          </a:p>
          <a:p>
            <a:r>
              <a:rPr lang="en-US" sz="2000" dirty="0"/>
              <a:t>Technical work, project management, or business development, or a combination of all those things.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2250940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585" y="354906"/>
            <a:ext cx="4297216" cy="373836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95" y="354906"/>
            <a:ext cx="3889100" cy="373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7511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921" y="1072752"/>
            <a:ext cx="7530523" cy="3226587"/>
          </a:xfrm>
        </p:spPr>
        <p:txBody>
          <a:bodyPr/>
          <a:lstStyle/>
          <a:p>
            <a:pPr marL="224206" indent="0">
              <a:buNone/>
            </a:pPr>
            <a:r>
              <a:rPr lang="en-US" sz="2200" dirty="0"/>
              <a:t>Provide support services for consulting or industrial clients.</a:t>
            </a:r>
            <a:endParaRPr lang="en-US" sz="1000" dirty="0"/>
          </a:p>
          <a:p>
            <a:r>
              <a:rPr lang="en-US" sz="2000" dirty="0"/>
              <a:t>Support services can include: laboratory testing, construction or demolition work, drilling, and excavation.</a:t>
            </a:r>
          </a:p>
          <a:p>
            <a:r>
              <a:rPr lang="en-US" sz="2000" dirty="0"/>
              <a:t>Contractors tend to be local or regional, but specialty contracting can be national or international.</a:t>
            </a:r>
          </a:p>
          <a:p>
            <a:r>
              <a:rPr lang="en-US" sz="2000" dirty="0"/>
              <a:t>Tends to be hands-on. Technical work, project management, business development, or a combination of all those things.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469170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983" y="778168"/>
            <a:ext cx="3148919" cy="2975901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10" y="778169"/>
            <a:ext cx="2328891" cy="29759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8154" y="778168"/>
            <a:ext cx="2897481" cy="2975900"/>
          </a:xfrm>
        </p:spPr>
      </p:pic>
    </p:spTree>
    <p:extLst>
      <p:ext uri="{BB962C8B-B14F-4D97-AF65-F5344CB8AC3E}">
        <p14:creationId xmlns:p14="http://schemas.microsoft.com/office/powerpoint/2010/main" val="43804021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85" y="179110"/>
            <a:ext cx="8228707" cy="857250"/>
          </a:xfrm>
        </p:spPr>
        <p:txBody>
          <a:bodyPr/>
          <a:lstStyle/>
          <a:p>
            <a:r>
              <a:rPr lang="en-US" dirty="0"/>
              <a:t>Working for Industry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48440" y="1056720"/>
            <a:ext cx="7461784" cy="3393839"/>
          </a:xfrm>
        </p:spPr>
        <p:txBody>
          <a:bodyPr/>
          <a:lstStyle/>
          <a:p>
            <a:pPr marL="224206" indent="0">
              <a:buNone/>
            </a:pPr>
            <a:r>
              <a:rPr lang="en-US" sz="2200" dirty="0"/>
              <a:t>Some industries employ scientists/engineers rather than using outside consultants. Or they employ us to manage consulting work being done for them.</a:t>
            </a:r>
            <a:endParaRPr lang="en-US" sz="1000" dirty="0"/>
          </a:p>
          <a:p>
            <a:r>
              <a:rPr lang="en-US" sz="2000" dirty="0"/>
              <a:t>Industry is often the client of consultants and contractors.</a:t>
            </a:r>
          </a:p>
          <a:p>
            <a:r>
              <a:rPr lang="en-US" sz="2000" dirty="0"/>
              <a:t>Serve as an internal consultant.</a:t>
            </a:r>
          </a:p>
          <a:p>
            <a:r>
              <a:rPr lang="en-US" sz="2000" dirty="0"/>
              <a:t>Project management for outside consultants’ work.</a:t>
            </a:r>
          </a:p>
          <a:p>
            <a:r>
              <a:rPr lang="en-US" sz="2000" dirty="0"/>
              <a:t>Represent your company when meeting with regulatory agencies.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216282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447" y="2061275"/>
            <a:ext cx="5143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n-lt"/>
              </a:rPr>
              <a:t>What is Applied Geology?</a:t>
            </a:r>
          </a:p>
        </p:txBody>
      </p:sp>
    </p:spTree>
    <p:extLst>
      <p:ext uri="{BB962C8B-B14F-4D97-AF65-F5344CB8AC3E}">
        <p14:creationId xmlns:p14="http://schemas.microsoft.com/office/powerpoint/2010/main" val="149817775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880" y="647782"/>
            <a:ext cx="4073407" cy="32875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9104" y="647783"/>
            <a:ext cx="4671346" cy="328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907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Governmental Agencies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129" y="1261678"/>
            <a:ext cx="7839649" cy="339383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/>
              <a:t>Research- and education-oriented groups (like the USGS) and regulatory agencies (like the USEPA).</a:t>
            </a:r>
          </a:p>
          <a:p>
            <a:pPr marL="342900" indent="-342900" fontAlgn="auto">
              <a:spcBef>
                <a:spcPts val="1500"/>
              </a:spcBef>
              <a:spcAft>
                <a:spcPts val="0"/>
              </a:spcAft>
              <a:buClrTx/>
              <a:buSzTx/>
            </a:pPr>
            <a:r>
              <a:rPr lang="en-US" sz="2000" dirty="0"/>
              <a:t>There are local/regional, state, and federal governmental agencies.</a:t>
            </a:r>
          </a:p>
          <a:p>
            <a:pPr marL="342900" indent="-342900" fontAlgn="auto">
              <a:spcBef>
                <a:spcPts val="1500"/>
              </a:spcBef>
              <a:spcAft>
                <a:spcPts val="0"/>
              </a:spcAft>
              <a:buClrTx/>
              <a:buSzTx/>
            </a:pPr>
            <a:r>
              <a:rPr lang="en-US" sz="2000" dirty="0"/>
              <a:t>For a regulatory agency, work is often more overseeing and reviewing others’ work than doing technical work.</a:t>
            </a:r>
          </a:p>
          <a:p>
            <a:pPr marL="342900" indent="-342900" fontAlgn="auto">
              <a:spcBef>
                <a:spcPts val="1500"/>
              </a:spcBef>
              <a:spcAft>
                <a:spcPts val="0"/>
              </a:spcAft>
              <a:buClrTx/>
              <a:buSzTx/>
            </a:pPr>
            <a:r>
              <a:rPr lang="en-US" sz="2000" dirty="0"/>
              <a:t>Working for a governmental agency may provide more job stability and a more regular schedule than working for a consultant or contractor.</a:t>
            </a:r>
          </a:p>
        </p:txBody>
      </p:sp>
    </p:spTree>
    <p:extLst>
      <p:ext uri="{BB962C8B-B14F-4D97-AF65-F5344CB8AC3E}">
        <p14:creationId xmlns:p14="http://schemas.microsoft.com/office/powerpoint/2010/main" val="165339467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361" y="131975"/>
            <a:ext cx="2209944" cy="2187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356" y="131975"/>
            <a:ext cx="2347274" cy="234727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46" y="2102177"/>
            <a:ext cx="3065529" cy="234681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113" y="2392717"/>
            <a:ext cx="2354314" cy="1765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557" y="1085982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9948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29" y="1091567"/>
            <a:ext cx="8056057" cy="339383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/>
              <a:t>Opportunities on all levels, from elementary school to colleges and universities. Includes a wide variety of work, from strictly teaching to advising students at many levels to doing research in your chosen field.</a:t>
            </a:r>
          </a:p>
          <a:p>
            <a:pPr marL="342900" indent="-342900" fontAlgn="auto">
              <a:spcBef>
                <a:spcPts val="1500"/>
              </a:spcBef>
              <a:spcAft>
                <a:spcPts val="0"/>
              </a:spcAft>
              <a:buClrTx/>
              <a:buSzTx/>
            </a:pPr>
            <a:r>
              <a:rPr lang="en-US" sz="2000" dirty="0"/>
              <a:t>Some levels will have many more job opportunities than others.</a:t>
            </a:r>
          </a:p>
          <a:p>
            <a:pPr marL="342900" indent="-342900" fontAlgn="auto">
              <a:spcBef>
                <a:spcPts val="1500"/>
              </a:spcBef>
              <a:spcAft>
                <a:spcPts val="0"/>
              </a:spcAft>
              <a:buClrTx/>
              <a:buSzTx/>
            </a:pPr>
            <a:r>
              <a:rPr lang="en-US" sz="2000" dirty="0"/>
              <a:t>Once established in education, there should more job stability and a more regular schedule than working for a consultant or contractor.</a:t>
            </a:r>
          </a:p>
          <a:p>
            <a:pPr marL="342900" indent="-342900" fontAlgn="auto">
              <a:spcBef>
                <a:spcPts val="1500"/>
              </a:spcBef>
              <a:spcAft>
                <a:spcPts val="0"/>
              </a:spcAft>
              <a:buClrTx/>
              <a:buSzTx/>
            </a:pPr>
            <a:r>
              <a:rPr lang="en-US" sz="2000" dirty="0"/>
              <a:t>May have more vacation time than consulting, contracting, or working for industry.</a:t>
            </a:r>
          </a:p>
        </p:txBody>
      </p:sp>
    </p:spTree>
    <p:extLst>
      <p:ext uri="{BB962C8B-B14F-4D97-AF65-F5344CB8AC3E}">
        <p14:creationId xmlns:p14="http://schemas.microsoft.com/office/powerpoint/2010/main" val="41343719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44" y="0"/>
            <a:ext cx="4634585" cy="33319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44" y="2783753"/>
            <a:ext cx="2089348" cy="1693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689" y="3058510"/>
            <a:ext cx="2331824" cy="1418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975" y="11478"/>
            <a:ext cx="3949831" cy="446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1775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85" y="179110"/>
            <a:ext cx="8228707" cy="857250"/>
          </a:xfrm>
        </p:spPr>
        <p:txBody>
          <a:bodyPr/>
          <a:lstStyle/>
          <a:p>
            <a:r>
              <a:rPr lang="en-US" dirty="0"/>
              <a:t>Self Employment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6798" y="988637"/>
            <a:ext cx="8857279" cy="3393839"/>
          </a:xfrm>
        </p:spPr>
        <p:txBody>
          <a:bodyPr/>
          <a:lstStyle/>
          <a:p>
            <a:pPr marL="224206" indent="0">
              <a:buNone/>
            </a:pPr>
            <a:r>
              <a:rPr lang="en-US" sz="2200" dirty="0"/>
              <a:t>Self employment is an option in consulting and contracting. Generally best to have at least some professional experience before embarking on your own.</a:t>
            </a:r>
            <a:endParaRPr lang="en-US" sz="1000" dirty="0"/>
          </a:p>
          <a:p>
            <a:r>
              <a:rPr lang="en-US" sz="2000" dirty="0"/>
              <a:t>More autonomy for yourself. More responsibility for yourself (and your employees).</a:t>
            </a:r>
          </a:p>
          <a:p>
            <a:r>
              <a:rPr lang="en-US" sz="2000" dirty="0"/>
              <a:t>Possibly more flexibility, but it depends on your clients’ needs.</a:t>
            </a:r>
          </a:p>
          <a:p>
            <a:r>
              <a:rPr lang="en-US" sz="2000" dirty="0"/>
              <a:t>May have more risks. May have more rewards.</a:t>
            </a:r>
          </a:p>
          <a:p>
            <a:r>
              <a:rPr lang="en-US" sz="2000" dirty="0"/>
              <a:t>Must learn about the business side of the work, as well as the technical.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29986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99" y="634566"/>
            <a:ext cx="2543511" cy="33940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839" y="94268"/>
            <a:ext cx="5729140" cy="42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6670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00" y="1417302"/>
            <a:ext cx="7988770" cy="1882080"/>
          </a:xfrm>
        </p:spPr>
        <p:txBody>
          <a:bodyPr/>
          <a:lstStyle/>
          <a:p>
            <a:pPr marL="224206" indent="0">
              <a:buNone/>
            </a:pPr>
            <a:r>
              <a:rPr lang="en-US" sz="4000" dirty="0"/>
              <a:t>The secret of getting ahead is getting started</a:t>
            </a:r>
            <a:r>
              <a:rPr lang="en-US" sz="4000"/>
              <a:t>. </a:t>
            </a:r>
            <a:endParaRPr lang="en-US" sz="2400" dirty="0"/>
          </a:p>
          <a:p>
            <a:pPr marL="224206" indent="0" algn="r">
              <a:buNone/>
            </a:pPr>
            <a:r>
              <a:rPr lang="en-US" dirty="0"/>
              <a:t>Mark Twain</a:t>
            </a:r>
          </a:p>
        </p:txBody>
      </p:sp>
    </p:spTree>
    <p:extLst>
      <p:ext uri="{BB962C8B-B14F-4D97-AF65-F5344CB8AC3E}">
        <p14:creationId xmlns:p14="http://schemas.microsoft.com/office/powerpoint/2010/main" val="205777321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736" y="125495"/>
            <a:ext cx="5714527" cy="4282866"/>
          </a:xfrm>
        </p:spPr>
      </p:pic>
    </p:spTree>
    <p:extLst>
      <p:ext uri="{BB962C8B-B14F-4D97-AF65-F5344CB8AC3E}">
        <p14:creationId xmlns:p14="http://schemas.microsoft.com/office/powerpoint/2010/main" val="210230654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EG Foundation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11" y="572911"/>
            <a:ext cx="2540000" cy="3200400"/>
          </a:xfrm>
          <a:prstGeom prst="rect">
            <a:avLst/>
          </a:prstGeom>
        </p:spPr>
      </p:pic>
      <p:pic>
        <p:nvPicPr>
          <p:cNvPr id="5" name="Picture 4" descr="GSA Found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926" y="1039989"/>
            <a:ext cx="40640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7939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0" y="1010451"/>
            <a:ext cx="7773293" cy="1102537"/>
          </a:xfrm>
          <a:prstGeom prst="rect">
            <a:avLst/>
          </a:prstGeom>
        </p:spPr>
        <p:txBody>
          <a:bodyPr lIns="57397" tIns="28698" rIns="57397" bIns="28698"/>
          <a:lstStyle/>
          <a:p>
            <a:br>
              <a:rPr lang="en-US" b="1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975" y="131064"/>
            <a:ext cx="4010174" cy="25661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2366" y="3249781"/>
            <a:ext cx="798403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2200" dirty="0">
                <a:latin typeface="+mn-lt"/>
              </a:rPr>
              <a:t>Investigation and remediation of contaminated sites.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200" dirty="0">
                <a:latin typeface="+mn-lt"/>
              </a:rPr>
              <a:t>Site selection and characterization for proposed waste sites.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200" dirty="0">
                <a:latin typeface="+mn-lt"/>
              </a:rPr>
              <a:t>Inspections and audits of sites where wastes may be disposed.</a:t>
            </a:r>
          </a:p>
          <a:p>
            <a:pPr marL="457200" indent="-457200" algn="l">
              <a:buFont typeface="Arial" charset="0"/>
              <a:buChar char="•"/>
            </a:pPr>
            <a:endParaRPr lang="en-US" sz="2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975" y="2734130"/>
            <a:ext cx="8508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4206" indent="0" algn="l">
              <a:buNone/>
            </a:pPr>
            <a:r>
              <a:rPr lang="en-US" sz="2400" b="1" i="1" dirty="0">
                <a:latin typeface="+mj-lt"/>
              </a:rPr>
              <a:t>Examples of Environmental Projects: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7987" y="143414"/>
            <a:ext cx="4048368" cy="255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8232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3391805"/>
            <a:ext cx="9143999" cy="550399"/>
          </a:xfrm>
          <a:prstGeom prst="rect">
            <a:avLst/>
          </a:prstGeom>
          <a:noFill/>
        </p:spPr>
        <p:txBody>
          <a:bodyPr wrap="square" lIns="57397" tIns="28698" rIns="57397" bIns="28698" rtlCol="0">
            <a:spAutoFit/>
          </a:bodyPr>
          <a:lstStyle/>
          <a:p>
            <a:pPr marL="224207"/>
            <a:r>
              <a:rPr lang="en-US" sz="3200" u="sng" dirty="0">
                <a:hlinkClick r:id="rId3"/>
              </a:rPr>
              <a:t>geologistwriter.com/distinguished-lecturer/</a:t>
            </a:r>
            <a:endParaRPr lang="en-US" sz="3200" dirty="0"/>
          </a:p>
        </p:txBody>
      </p:sp>
      <p:pic>
        <p:nvPicPr>
          <p:cNvPr id="8" name="Picture 7" descr="background for square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57" y="499168"/>
            <a:ext cx="9161157" cy="2508822"/>
          </a:xfrm>
          <a:prstGeom prst="rect">
            <a:avLst/>
          </a:prstGeom>
        </p:spPr>
      </p:pic>
      <p:pic>
        <p:nvPicPr>
          <p:cNvPr id="9" name="Picture 8" descr="logo-art-for-square-card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9733" y="755839"/>
            <a:ext cx="6832619" cy="11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451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2713" y="550586"/>
            <a:ext cx="2866222" cy="32333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7203" y="379874"/>
            <a:ext cx="3499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4206" indent="0" algn="l">
              <a:buNone/>
            </a:pPr>
            <a:r>
              <a:rPr lang="en-US" sz="2400" b="1" i="1" dirty="0">
                <a:latin typeface="+mn-lt"/>
              </a:rPr>
              <a:t>Examples of Engineering Geology Projects: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301" y="550586"/>
            <a:ext cx="2677973" cy="32333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33955" y="1374775"/>
            <a:ext cx="2986337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2200" dirty="0">
                <a:latin typeface="+mn-lt"/>
              </a:rPr>
              <a:t>Landslide studies.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200" dirty="0" err="1">
                <a:latin typeface="+mn-lt"/>
              </a:rPr>
              <a:t>Paleoseismology</a:t>
            </a:r>
            <a:r>
              <a:rPr lang="en-US" sz="2200" dirty="0">
                <a:latin typeface="+mn-lt"/>
              </a:rPr>
              <a:t> studies.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200" dirty="0">
                <a:latin typeface="+mn-lt"/>
              </a:rPr>
              <a:t>Developing water resources.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200" dirty="0">
                <a:latin typeface="+mn-lt"/>
              </a:rPr>
              <a:t>Geotechnical studies of foundations.</a:t>
            </a:r>
          </a:p>
          <a:p>
            <a:pPr marL="457200" indent="-457200" algn="l">
              <a:buFont typeface="Arial" charset="0"/>
              <a:buChar char="•"/>
            </a:pP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451290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68" y="113123"/>
            <a:ext cx="3691087" cy="29582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2033" y="3349402"/>
            <a:ext cx="6252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b="1" i="1" dirty="0">
                <a:latin typeface="+mn-lt"/>
              </a:rPr>
              <a:t>Examples of Engineering Geology Projects: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794" y="3894708"/>
            <a:ext cx="9075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513" indent="-290513" algn="l">
              <a:buFont typeface="Arial" charset="0"/>
              <a:buChar char="•"/>
            </a:pPr>
            <a:r>
              <a:rPr lang="en-US" sz="2200" dirty="0">
                <a:latin typeface="+mn-lt"/>
              </a:rPr>
              <a:t>Site selection/characterization for large infrastructure projects, such as dams.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7410" y="113123"/>
            <a:ext cx="4455534" cy="295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888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50" y="2201334"/>
            <a:ext cx="6613452" cy="1902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34" y="190461"/>
            <a:ext cx="8070591" cy="17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398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7640" y="3156822"/>
            <a:ext cx="2405596" cy="778956"/>
          </a:xfrm>
        </p:spPr>
        <p:txBody>
          <a:bodyPr/>
          <a:lstStyle/>
          <a:p>
            <a:pPr marL="0" indent="0" defTabSz="573969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dirty="0"/>
              <a:t>Dick </a:t>
            </a:r>
            <a:r>
              <a:rPr lang="en-US" dirty="0" err="1"/>
              <a:t>Jahns</a:t>
            </a:r>
            <a:endParaRPr lang="en-US" dirty="0"/>
          </a:p>
          <a:p>
            <a:pPr marL="0" indent="0" defTabSz="573969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dirty="0"/>
              <a:t>1915-1983</a:t>
            </a:r>
          </a:p>
        </p:txBody>
      </p:sp>
      <p:pic>
        <p:nvPicPr>
          <p:cNvPr id="5" name="Picture 4" descr="Prof-Jahns-from-article-by-Brown-and-Ewing-1986-246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676" y="220672"/>
            <a:ext cx="3255118" cy="39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149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8070" y="1472329"/>
            <a:ext cx="83067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+mj-lt"/>
              </a:rPr>
              <a:t>How to Build a Geology</a:t>
            </a:r>
          </a:p>
          <a:p>
            <a:r>
              <a:rPr lang="en-US" sz="4800" b="1" dirty="0">
                <a:latin typeface="+mj-lt"/>
              </a:rPr>
              <a:t>Career </a:t>
            </a:r>
            <a:r>
              <a:rPr lang="en-US" sz="4800" b="1">
                <a:latin typeface="+mj-lt"/>
              </a:rPr>
              <a:t>You Love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6062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373319"/>
            <a:ext cx="8228707" cy="4221005"/>
          </a:xfrm>
        </p:spPr>
        <p:txBody>
          <a:bodyPr/>
          <a:lstStyle/>
          <a:p>
            <a:endParaRPr lang="en-US" dirty="0"/>
          </a:p>
          <a:p>
            <a:pPr marL="0" indent="0" defTabSz="573969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660" y="179907"/>
            <a:ext cx="4214678" cy="41159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50626" y="651023"/>
            <a:ext cx="563128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dirty="0">
                <a:latin typeface="+mj-lt"/>
              </a:rPr>
              <a:t>Find Your Calling</a:t>
            </a:r>
          </a:p>
        </p:txBody>
      </p:sp>
    </p:spTree>
    <p:extLst>
      <p:ext uri="{BB962C8B-B14F-4D97-AF65-F5344CB8AC3E}">
        <p14:creationId xmlns:p14="http://schemas.microsoft.com/office/powerpoint/2010/main" val="1104819195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Custom 3">
      <a:dk1>
        <a:srgbClr val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9458A2"/>
      </a:accent5>
      <a:accent6>
        <a:srgbClr val="A3A101"/>
      </a:accent6>
      <a:hlink>
        <a:srgbClr val="660B56"/>
      </a:hlink>
      <a:folHlink>
        <a:srgbClr val="8D6DA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_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_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_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_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_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geologistwriter template</Template>
  <TotalTime>4050</TotalTime>
  <Words>716</Words>
  <Application>Microsoft Macintosh PowerPoint</Application>
  <PresentationFormat>On-screen Show (16:9)</PresentationFormat>
  <Paragraphs>89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33</vt:i4>
      </vt:variant>
      <vt:variant>
        <vt:lpstr>Slide Titles</vt:lpstr>
      </vt:variant>
      <vt:variant>
        <vt:i4>30</vt:i4>
      </vt:variant>
    </vt:vector>
  </HeadingPairs>
  <TitlesOfParts>
    <vt:vector size="69" baseType="lpstr">
      <vt:lpstr>ヒラギノ角ゴ ProN W3</vt:lpstr>
      <vt:lpstr>Arial</vt:lpstr>
      <vt:lpstr>Calibri</vt:lpstr>
      <vt:lpstr>Gill Sans</vt:lpstr>
      <vt:lpstr>Lucida Grande</vt:lpstr>
      <vt:lpstr>Tw Cen MT</vt:lpstr>
      <vt:lpstr>Default Theme</vt:lpstr>
      <vt:lpstr>1_Blank</vt:lpstr>
      <vt:lpstr>Title &amp; Bullets</vt:lpstr>
      <vt:lpstr>2_Blank</vt:lpstr>
      <vt:lpstr>3_Blank</vt:lpstr>
      <vt:lpstr>1_Title &amp; Bullets</vt:lpstr>
      <vt:lpstr>Title &amp; Bullets - Left</vt:lpstr>
      <vt:lpstr>Title &amp; Bullets - 2 Column</vt:lpstr>
      <vt:lpstr>4_Blank</vt:lpstr>
      <vt:lpstr>Photo - Horizontal Reflection</vt:lpstr>
      <vt:lpstr>Photo - Vertical</vt:lpstr>
      <vt:lpstr>Photo - Vertical Reflection</vt:lpstr>
      <vt:lpstr>Title &amp; Bullets - Right</vt:lpstr>
      <vt:lpstr>Title, Bullets &amp; Photo</vt:lpstr>
      <vt:lpstr>Bullets</vt:lpstr>
      <vt:lpstr>1_Bullets</vt:lpstr>
      <vt:lpstr>2_Title &amp; Bullets</vt:lpstr>
      <vt:lpstr>Title - Center</vt:lpstr>
      <vt:lpstr>Title &amp; Subtitle</vt:lpstr>
      <vt:lpstr>Photo - Horizontal</vt:lpstr>
      <vt:lpstr>1_Photo - Horizontal Reflection</vt:lpstr>
      <vt:lpstr>1_Photo - Vertical</vt:lpstr>
      <vt:lpstr>1_Photo - Vertical Reflection</vt:lpstr>
      <vt:lpstr>Title - Top</vt:lpstr>
      <vt:lpstr>1_Title &amp; Subtitle</vt:lpstr>
      <vt:lpstr>1_Title &amp; Bullets - Left</vt:lpstr>
      <vt:lpstr>1_Title &amp; Bullets - 2 Column</vt:lpstr>
      <vt:lpstr>1_Title &amp; Bullets - Right</vt:lpstr>
      <vt:lpstr>1_Title, Bullets &amp; Photo</vt:lpstr>
      <vt:lpstr>1_Photo - Horizontal</vt:lpstr>
      <vt:lpstr>1_Title - Top</vt:lpstr>
      <vt:lpstr>3_Title &amp; Bullets</vt:lpstr>
      <vt:lpstr>1_Title - Center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Consulting Work</vt:lpstr>
      <vt:lpstr>PowerPoint Presentation</vt:lpstr>
      <vt:lpstr>Contracting Work</vt:lpstr>
      <vt:lpstr>PowerPoint Presentation</vt:lpstr>
      <vt:lpstr>Working for Industry</vt:lpstr>
      <vt:lpstr>PowerPoint Presentation</vt:lpstr>
      <vt:lpstr>Governmental Agencies</vt:lpstr>
      <vt:lpstr>PowerPoint Presentation</vt:lpstr>
      <vt:lpstr>Teaching</vt:lpstr>
      <vt:lpstr>PowerPoint Presentation</vt:lpstr>
      <vt:lpstr>Self Employment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Green</dc:creator>
  <cp:lastModifiedBy>Deborah Green</cp:lastModifiedBy>
  <cp:revision>143</cp:revision>
  <dcterms:created xsi:type="dcterms:W3CDTF">2018-09-04T19:58:22Z</dcterms:created>
  <dcterms:modified xsi:type="dcterms:W3CDTF">2019-01-18T16:32:16Z</dcterms:modified>
</cp:coreProperties>
</file>