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18" r:id="rId2"/>
    <p:sldId id="329" r:id="rId3"/>
    <p:sldId id="330" r:id="rId4"/>
    <p:sldId id="339" r:id="rId5"/>
    <p:sldId id="340" r:id="rId6"/>
    <p:sldId id="331" r:id="rId7"/>
    <p:sldId id="341" r:id="rId8"/>
    <p:sldId id="332" r:id="rId9"/>
    <p:sldId id="334" r:id="rId10"/>
    <p:sldId id="342" r:id="rId11"/>
    <p:sldId id="335" r:id="rId12"/>
    <p:sldId id="337" r:id="rId13"/>
    <p:sldId id="338" r:id="rId14"/>
    <p:sldId id="343" r:id="rId15"/>
  </p:sldIdLst>
  <p:sldSz cx="12188825"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8282"/>
    <a:srgbClr val="6E90FE"/>
    <a:srgbClr val="8086FC"/>
    <a:srgbClr val="6D6DFB"/>
    <a:srgbClr val="4E78F0"/>
    <a:srgbClr val="F0932C"/>
    <a:srgbClr val="92C610"/>
    <a:srgbClr val="9FD812"/>
    <a:srgbClr val="E05F2C"/>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5" autoAdjust="0"/>
    <p:restoredTop sz="94629" autoAdjust="0"/>
  </p:normalViewPr>
  <p:slideViewPr>
    <p:cSldViewPr showGuides="1">
      <p:cViewPr varScale="1">
        <p:scale>
          <a:sx n="101" d="100"/>
          <a:sy n="101" d="100"/>
        </p:scale>
        <p:origin x="165" y="37"/>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9/2/2020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9/2/2020</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hasCustomPrompt="1"/>
          </p:nvPr>
        </p:nvSpPr>
        <p:spPr>
          <a:xfrm>
            <a:off x="1520825" y="4898572"/>
            <a:ext cx="5945187" cy="1270453"/>
          </a:xfrm>
        </p:spPr>
        <p:txBody>
          <a:bodyPr>
            <a:noAutofit/>
          </a:bodyPr>
          <a:lstStyle>
            <a:lvl1pPr marL="0" indent="0" algn="l">
              <a:spcBef>
                <a:spcPts val="0"/>
              </a:spcBef>
              <a:buNone/>
              <a:defRPr sz="2800" cap="none" baseline="0">
                <a:solidFill>
                  <a:schemeClr val="accent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E</a:t>
            </a:r>
            <a:r>
              <a:rPr dirty="0"/>
              <a:t>dit Master subtitle style</a:t>
            </a:r>
          </a:p>
        </p:txBody>
      </p:sp>
      <p:cxnSp>
        <p:nvCxnSpPr>
          <p:cNvPr id="6" name="Straight Connector 5"/>
          <p:cNvCxnSpPr/>
          <p:nvPr/>
        </p:nvCxnSpPr>
        <p:spPr>
          <a:xfrm>
            <a:off x="1658936" y="4782971"/>
            <a:ext cx="56546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grpSp>
        <p:nvGrpSpPr>
          <p:cNvPr id="5" name="Group 4"/>
          <p:cNvGrpSpPr/>
          <p:nvPr userDrawn="1"/>
        </p:nvGrpSpPr>
        <p:grpSpPr>
          <a:xfrm>
            <a:off x="7923213" y="0"/>
            <a:ext cx="4265612" cy="6858000"/>
            <a:chOff x="7923213" y="0"/>
            <a:chExt cx="4265612" cy="685800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lvl1pPr>
              <a:defRPr>
                <a:solidFill>
                  <a:schemeClr val="accent1">
                    <a:lumMod val="50000"/>
                  </a:schemeClr>
                </a:solidFill>
              </a:defRPr>
            </a:lvl1pPr>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grpSp>
        <p:nvGrpSpPr>
          <p:cNvPr id="7" name="Group 6"/>
          <p:cNvGrpSpPr/>
          <p:nvPr userDrawn="1"/>
        </p:nvGrpSpPr>
        <p:grpSpPr>
          <a:xfrm>
            <a:off x="11123611" y="0"/>
            <a:ext cx="1065214" cy="6868886"/>
            <a:chOff x="11123611" y="0"/>
            <a:chExt cx="1065214" cy="6868886"/>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3F41C87-7AD9-4845-A077-840E4A0F3F06}" type="datetimeFigureOut">
              <a:rPr lang="en-US"/>
              <a:t>9/2/2020</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9/2/2020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solidFill>
                  <a:schemeClr val="accent1">
                    <a:lumMod val="50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F41C87-7AD9-4845-A077-840E4A0F3F06}" type="datetimeFigureOut">
              <a:rPr lang="en-US"/>
              <a:t>9/2/2020</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50000"/>
                  </a:schemeClr>
                </a:solidFill>
              </a:defRPr>
            </a:lvl1pPr>
          </a:lstStyle>
          <a:p>
            <a:r>
              <a:rPr lang="en-US"/>
              <a:t>Click to edit Master title style</a:t>
            </a:r>
            <a:endParaRPr dirty="0"/>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03F41C87-7AD9-4845-A077-840E4A0F3F06}" type="datetimeFigureOut">
              <a:rPr lang="en-US"/>
              <a:t>9/2/2020</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F41C87-7AD9-4845-A077-840E4A0F3F06}" type="datetimeFigureOut">
              <a:rPr lang="en-US"/>
              <a:t>9/2/2020</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lumMod val="50000"/>
                  </a:schemeClr>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03F41C87-7AD9-4845-A077-840E4A0F3F06}" type="datetimeFigureOut">
              <a:rPr lang="en-US"/>
              <a:t>9/2/2020</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lumMod val="50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6025925" y="-50118"/>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lumMod val="50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dirty="0"/>
              <a:t>E</a:t>
            </a:r>
            <a:r>
              <a:rPr dirty="0"/>
              <a:t>dit Master text styles</a:t>
            </a:r>
          </a:p>
          <a:p>
            <a:pPr lvl="1"/>
            <a:r>
              <a:rPr dirty="0"/>
              <a:t>Second level</a:t>
            </a:r>
          </a:p>
          <a:p>
            <a:pPr lvl="2"/>
            <a:r>
              <a:rPr dirty="0"/>
              <a:t>Third level</a:t>
            </a:r>
          </a:p>
          <a:p>
            <a:pPr lvl="3"/>
            <a:r>
              <a:rPr dirty="0"/>
              <a:t>Fourth level</a:t>
            </a:r>
          </a:p>
          <a:p>
            <a:pPr lvl="4"/>
            <a:r>
              <a:rPr dirty="0"/>
              <a:t>Fifth level</a:t>
            </a: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100">
                <a:solidFill>
                  <a:schemeClr val="tx1"/>
                </a:solidFill>
              </a:defRPr>
            </a:lvl1pPr>
          </a:lstStyle>
          <a:p>
            <a:fld id="{03F41C87-7AD9-4845-A077-840E4A0F3F06}" type="datetimeFigureOut">
              <a:rPr lang="en-US" smtClean="0"/>
              <a:pPr/>
              <a:t>9/2/2020</a:t>
            </a:fld>
            <a:endParaRPr lang="en-US"/>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100">
                <a:solidFill>
                  <a:schemeClr val="tx1"/>
                </a:solidFill>
              </a:defRPr>
            </a:lvl1pPr>
          </a:lstStyle>
          <a:p>
            <a:fld id="{2A013F82-EE5E-44EE-A61D-E31C6657F26F}" type="slidenum">
              <a:rPr lang="en-US" smtClean="0"/>
              <a:pPr/>
              <a:t>‹#›</a:t>
            </a:fld>
            <a:endParaRPr lang="en-US"/>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50000"/>
            </a:schemeClr>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90000"/>
            <a:lumOff val="1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90000"/>
            <a:lumOff val="1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90000"/>
            <a:lumOff val="1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panose="020B0604020202020204" pitchFamily="34" charset="0"/>
                <a:cs typeface="Arial" panose="020B0604020202020204" pitchFamily="34" charset="0"/>
              </a:rPr>
              <a:t>Banking Fees</a:t>
            </a: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Presenter: Veronica Medina</a:t>
            </a:r>
          </a:p>
          <a:p>
            <a:r>
              <a:rPr lang="en-US" dirty="0">
                <a:latin typeface="Arial" panose="020B0604020202020204" pitchFamily="34" charset="0"/>
                <a:cs typeface="Arial" panose="020B0604020202020204" pitchFamily="34" charset="0"/>
              </a:rPr>
              <a:t>Financial Aid Wellness Coordinator</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Overdraft Options - Summary</a:t>
            </a:r>
          </a:p>
        </p:txBody>
      </p:sp>
      <p:pic>
        <p:nvPicPr>
          <p:cNvPr id="4" name="Picture 3"/>
          <p:cNvPicPr>
            <a:picLocks noChangeAspect="1"/>
          </p:cNvPicPr>
          <p:nvPr/>
        </p:nvPicPr>
        <p:blipFill>
          <a:blip r:embed="rId2"/>
          <a:stretch>
            <a:fillRect/>
          </a:stretch>
        </p:blipFill>
        <p:spPr>
          <a:xfrm>
            <a:off x="1522413" y="1933762"/>
            <a:ext cx="9905999" cy="4771838"/>
          </a:xfrm>
          <a:prstGeom prst="rect">
            <a:avLst/>
          </a:prstGeom>
        </p:spPr>
      </p:pic>
    </p:spTree>
    <p:extLst>
      <p:ext uri="{BB962C8B-B14F-4D97-AF65-F5344CB8AC3E}">
        <p14:creationId xmlns:p14="http://schemas.microsoft.com/office/powerpoint/2010/main" val="3222947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Processing Policies - Summary</a:t>
            </a:r>
          </a:p>
        </p:txBody>
      </p:sp>
      <p:pic>
        <p:nvPicPr>
          <p:cNvPr id="3" name="Picture 2"/>
          <p:cNvPicPr>
            <a:picLocks noChangeAspect="1"/>
          </p:cNvPicPr>
          <p:nvPr/>
        </p:nvPicPr>
        <p:blipFill>
          <a:blip r:embed="rId2"/>
          <a:stretch>
            <a:fillRect/>
          </a:stretch>
        </p:blipFill>
        <p:spPr>
          <a:xfrm>
            <a:off x="1522414" y="1828800"/>
            <a:ext cx="10134598" cy="4724400"/>
          </a:xfrm>
          <a:prstGeom prst="rect">
            <a:avLst/>
          </a:prstGeom>
        </p:spPr>
      </p:pic>
    </p:spTree>
    <p:extLst>
      <p:ext uri="{BB962C8B-B14F-4D97-AF65-F5344CB8AC3E}">
        <p14:creationId xmlns:p14="http://schemas.microsoft.com/office/powerpoint/2010/main" val="10286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Bank Logos</a:t>
            </a:r>
          </a:p>
        </p:txBody>
      </p:sp>
      <p:pic>
        <p:nvPicPr>
          <p:cNvPr id="4" name="Picture 3"/>
          <p:cNvPicPr>
            <a:picLocks noChangeAspect="1"/>
          </p:cNvPicPr>
          <p:nvPr/>
        </p:nvPicPr>
        <p:blipFill>
          <a:blip r:embed="rId2"/>
          <a:stretch>
            <a:fillRect/>
          </a:stretch>
        </p:blipFill>
        <p:spPr>
          <a:xfrm>
            <a:off x="2665412" y="2895600"/>
            <a:ext cx="7162800" cy="3733800"/>
          </a:xfrm>
          <a:prstGeom prst="rect">
            <a:avLst/>
          </a:prstGeom>
        </p:spPr>
      </p:pic>
    </p:spTree>
    <p:extLst>
      <p:ext uri="{BB962C8B-B14F-4D97-AF65-F5344CB8AC3E}">
        <p14:creationId xmlns:p14="http://schemas.microsoft.com/office/powerpoint/2010/main" val="255154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panose="020B0604020202020204" pitchFamily="34" charset="0"/>
                <a:cs typeface="Arial" panose="020B0604020202020204" pitchFamily="34" charset="0"/>
              </a:rPr>
              <a:t>Q &amp; A Time</a:t>
            </a:r>
          </a:p>
        </p:txBody>
      </p:sp>
      <p:sp>
        <p:nvSpPr>
          <p:cNvPr id="6" name="Text Placeholder 5"/>
          <p:cNvSpPr>
            <a:spLocks noGrp="1"/>
          </p:cNvSpPr>
          <p:nvPr>
            <p:ph type="body" sz="half" idx="2"/>
          </p:nvPr>
        </p:nvSpPr>
        <p:spPr>
          <a:xfrm>
            <a:off x="1522412" y="2895599"/>
            <a:ext cx="7467599" cy="1752601"/>
          </a:xfrm>
        </p:spPr>
        <p:txBody>
          <a:bodyPr/>
          <a:lstStyle/>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Open for any questions </a:t>
            </a:r>
          </a:p>
        </p:txBody>
      </p:sp>
    </p:spTree>
    <p:extLst>
      <p:ext uri="{BB962C8B-B14F-4D97-AF65-F5344CB8AC3E}">
        <p14:creationId xmlns:p14="http://schemas.microsoft.com/office/powerpoint/2010/main" val="57704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2412" y="685800"/>
            <a:ext cx="8305799" cy="1925638"/>
          </a:xfrm>
        </p:spPr>
        <p:txBody>
          <a:bodyPr/>
          <a:lstStyle/>
          <a:p>
            <a:r>
              <a:rPr lang="en-US" dirty="0">
                <a:latin typeface="Arial" panose="020B0604020202020204" pitchFamily="34" charset="0"/>
                <a:cs typeface="Arial" panose="020B0604020202020204" pitchFamily="34" charset="0"/>
              </a:rPr>
              <a:t>Presenter Contact Information </a:t>
            </a:r>
          </a:p>
        </p:txBody>
      </p:sp>
      <p:sp>
        <p:nvSpPr>
          <p:cNvPr id="6" name="Text Placeholder 5"/>
          <p:cNvSpPr>
            <a:spLocks noGrp="1"/>
          </p:cNvSpPr>
          <p:nvPr>
            <p:ph type="body" sz="half" idx="2"/>
          </p:nvPr>
        </p:nvSpPr>
        <p:spPr>
          <a:xfrm>
            <a:off x="1522412" y="2895599"/>
            <a:ext cx="6172199" cy="1752601"/>
          </a:xfrm>
        </p:spPr>
        <p:txBody>
          <a:bodyPr>
            <a:normAutofit lnSpcReduction="10000"/>
          </a:bodyPr>
          <a:lstStyle/>
          <a:p>
            <a:r>
              <a:rPr lang="en-US" dirty="0">
                <a:latin typeface="Arial" panose="020B0604020202020204" pitchFamily="34" charset="0"/>
                <a:cs typeface="Arial" panose="020B0604020202020204" pitchFamily="34" charset="0"/>
              </a:rPr>
              <a:t>Veronica Medina, Financial Aid Wellness Coordinator</a:t>
            </a:r>
          </a:p>
          <a:p>
            <a:r>
              <a:rPr lang="en-US" dirty="0">
                <a:latin typeface="Arial" panose="020B0604020202020204" pitchFamily="34" charset="0"/>
                <a:cs typeface="Arial" panose="020B0604020202020204" pitchFamily="34" charset="0"/>
              </a:rPr>
              <a:t>Department: Office of Financial Aid &amp; Scholarship</a:t>
            </a:r>
          </a:p>
          <a:p>
            <a:r>
              <a:rPr lang="en-US" dirty="0">
                <a:latin typeface="Arial" panose="020B0604020202020204" pitchFamily="34" charset="0"/>
                <a:cs typeface="Arial" panose="020B0604020202020204" pitchFamily="34" charset="0"/>
              </a:rPr>
              <a:t>Telephone: (909) 537-3438</a:t>
            </a:r>
          </a:p>
          <a:p>
            <a:r>
              <a:rPr lang="en-US" dirty="0">
                <a:latin typeface="Arial" panose="020B0604020202020204" pitchFamily="34" charset="0"/>
                <a:cs typeface="Arial" panose="020B0604020202020204" pitchFamily="34" charset="0"/>
              </a:rPr>
              <a:t>Email Address: Vmedina2@csusb.edu</a:t>
            </a:r>
          </a:p>
        </p:txBody>
      </p:sp>
    </p:spTree>
    <p:extLst>
      <p:ext uri="{BB962C8B-B14F-4D97-AF65-F5344CB8AC3E}">
        <p14:creationId xmlns:p14="http://schemas.microsoft.com/office/powerpoint/2010/main" val="352879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latin typeface="Arial" panose="020B0604020202020204" pitchFamily="34" charset="0"/>
                <a:cs typeface="Arial" panose="020B0604020202020204" pitchFamily="34" charset="0"/>
              </a:rPr>
              <a:t>Learning Objectives</a:t>
            </a:r>
            <a:r>
              <a:rPr lang="en-US" dirty="0"/>
              <a:t>	</a:t>
            </a:r>
          </a:p>
        </p:txBody>
      </p:sp>
      <p:sp>
        <p:nvSpPr>
          <p:cNvPr id="14" name="Content Placeholder 13"/>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You will be able to:</a:t>
            </a:r>
          </a:p>
          <a:p>
            <a:r>
              <a:rPr lang="en-US" dirty="0">
                <a:latin typeface="Arial" panose="020B0604020202020204" pitchFamily="34" charset="0"/>
                <a:cs typeface="Arial" panose="020B0604020202020204" pitchFamily="34" charset="0"/>
              </a:rPr>
              <a:t>Identify common banking fees and how to avoid them</a:t>
            </a:r>
          </a:p>
          <a:p>
            <a:r>
              <a:rPr lang="en-US" dirty="0">
                <a:latin typeface="Arial" panose="020B0604020202020204" pitchFamily="34" charset="0"/>
                <a:cs typeface="Arial" panose="020B0604020202020204" pitchFamily="34" charset="0"/>
              </a:rPr>
              <a:t>Explain how overdraft protection works</a:t>
            </a:r>
          </a:p>
          <a:p>
            <a:r>
              <a:rPr lang="en-US" dirty="0">
                <a:latin typeface="Arial" panose="020B0604020202020204" pitchFamily="34" charset="0"/>
                <a:cs typeface="Arial" panose="020B0604020202020204" pitchFamily="34" charset="0"/>
              </a:rPr>
              <a:t>The impacts of overdraft fees</a:t>
            </a:r>
          </a:p>
          <a:p>
            <a:r>
              <a:rPr lang="en-US" dirty="0">
                <a:latin typeface="Arial" panose="020B0604020202020204" pitchFamily="34" charset="0"/>
                <a:cs typeface="Arial" panose="020B0604020202020204" pitchFamily="34" charset="0"/>
              </a:rPr>
              <a:t>Read a Checking Account Summary</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Common Banking Fees/How to Avoid These Fees</a:t>
            </a:r>
          </a:p>
        </p:txBody>
      </p:sp>
      <p:sp>
        <p:nvSpPr>
          <p:cNvPr id="2" name="Content Placeholder 1"/>
          <p:cNvSpPr>
            <a:spLocks noGrp="1"/>
          </p:cNvSpPr>
          <p:nvPr>
            <p:ph idx="1"/>
          </p:nvPr>
        </p:nvSpPr>
        <p:spPr/>
        <p:txBody>
          <a:bodyPr>
            <a:normAutofit/>
          </a:bodyPr>
          <a:lstStyle/>
          <a:p>
            <a:r>
              <a:rPr lang="en-US" sz="1400" b="1" dirty="0">
                <a:latin typeface="Arial" panose="020B0604020202020204" pitchFamily="34" charset="0"/>
                <a:cs typeface="Arial" panose="020B0604020202020204" pitchFamily="34" charset="0"/>
              </a:rPr>
              <a:t>Checking account fee =</a:t>
            </a:r>
            <a:r>
              <a:rPr lang="en-US" sz="1400" dirty="0">
                <a:latin typeface="Arial" panose="020B0604020202020204" pitchFamily="34" charset="0"/>
                <a:cs typeface="Arial" panose="020B0604020202020204" pitchFamily="34" charset="0"/>
              </a:rPr>
              <a:t> It is recommended that you speak with your bank to learn more about its service fees (approximate fee $12.00 +). </a:t>
            </a:r>
          </a:p>
          <a:p>
            <a:pPr lvl="1"/>
            <a:r>
              <a:rPr lang="en-US" sz="1400" dirty="0">
                <a:latin typeface="Arial" panose="020B0604020202020204" pitchFamily="34" charset="0"/>
                <a:cs typeface="Arial" panose="020B0604020202020204" pitchFamily="34" charset="0"/>
              </a:rPr>
              <a:t>Some banks may still offer a checking and savings account free of charge, verify with your bank prior to opening an account.</a:t>
            </a:r>
          </a:p>
          <a:p>
            <a:r>
              <a:rPr lang="en-US" sz="1400" b="1" dirty="0">
                <a:latin typeface="Arial" panose="020B0604020202020204" pitchFamily="34" charset="0"/>
                <a:cs typeface="Arial" panose="020B0604020202020204" pitchFamily="34" charset="0"/>
              </a:rPr>
              <a:t>Minimum Balance Charge = </a:t>
            </a:r>
            <a:r>
              <a:rPr lang="en-US" sz="1400" dirty="0">
                <a:latin typeface="Arial" panose="020B0604020202020204" pitchFamily="34" charset="0"/>
                <a:cs typeface="Arial" panose="020B0604020202020204" pitchFamily="34" charset="0"/>
              </a:rPr>
              <a:t>Double check if there is a minimum balance required. This could be regulated by making sure your balance meets the required threshold whether measured on average as monthly balance, at the end of month, or at any moment during the month. </a:t>
            </a:r>
          </a:p>
          <a:p>
            <a:pPr marL="625475" lvl="1" indent="-342900">
              <a:buFont typeface="+mj-lt"/>
              <a:buAutoNum type="arabicPeriod"/>
            </a:pPr>
            <a:r>
              <a:rPr lang="en-US" sz="1400" dirty="0">
                <a:latin typeface="Arial" panose="020B0604020202020204" pitchFamily="34" charset="0"/>
                <a:cs typeface="Arial" panose="020B0604020202020204" pitchFamily="34" charset="0"/>
              </a:rPr>
              <a:t>Choose an account that has a minimum balance requirement in line with your budget and how much you intend to keep at the bank.</a:t>
            </a:r>
          </a:p>
          <a:p>
            <a:pPr marL="625475" lvl="1" indent="-342900">
              <a:buFont typeface="+mj-lt"/>
              <a:buAutoNum type="arabicPeriod"/>
            </a:pPr>
            <a:r>
              <a:rPr lang="en-US" sz="1400" dirty="0">
                <a:latin typeface="Arial" panose="020B0604020202020204" pitchFamily="34" charset="0"/>
                <a:cs typeface="Arial" panose="020B0604020202020204" pitchFamily="34" charset="0"/>
              </a:rPr>
              <a:t>Sign up for direct deposit. Set up with your employer. </a:t>
            </a:r>
          </a:p>
          <a:p>
            <a:pPr algn="just"/>
            <a:r>
              <a:rPr lang="en-US" sz="1400" b="1" dirty="0">
                <a:latin typeface="Arial" panose="020B0604020202020204" pitchFamily="34" charset="0"/>
                <a:cs typeface="Arial" panose="020B0604020202020204" pitchFamily="34" charset="0"/>
              </a:rPr>
              <a:t>Overdraft Charge = </a:t>
            </a:r>
            <a:r>
              <a:rPr lang="en-US" sz="1400" dirty="0">
                <a:latin typeface="Arial" panose="020B0604020202020204" pitchFamily="34" charset="0"/>
                <a:cs typeface="Arial" panose="020B0604020202020204" pitchFamily="34" charset="0"/>
              </a:rPr>
              <a:t>An overdraft fee is charged when you make a check or debit card charge and you can’t fulfil. What this means is that you spent more than what is in your account.  </a:t>
            </a:r>
          </a:p>
          <a:p>
            <a:pPr lvl="1" algn="just"/>
            <a:r>
              <a:rPr lang="en-US" sz="1400" dirty="0">
                <a:latin typeface="Arial" panose="020B0604020202020204" pitchFamily="34" charset="0"/>
                <a:cs typeface="Arial" panose="020B0604020202020204" pitchFamily="34" charset="0"/>
              </a:rPr>
              <a:t>Keep close tabs on how much is in your account.  You have a check register which is a small pad you can use to record transactions and maintain an accurate checkbook. By being up to date with your check register, including debit transactions, you can work to prevent these fees from happening. You can also use technology there are many budgeting apps available to you. </a:t>
            </a:r>
          </a:p>
        </p:txBody>
      </p:sp>
    </p:spTree>
    <p:extLst>
      <p:ext uri="{BB962C8B-B14F-4D97-AF65-F5344CB8AC3E}">
        <p14:creationId xmlns:p14="http://schemas.microsoft.com/office/powerpoint/2010/main" val="2193902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Common Banking Fees/How to Avoid These Fees</a:t>
            </a:r>
          </a:p>
        </p:txBody>
      </p:sp>
      <p:sp>
        <p:nvSpPr>
          <p:cNvPr id="2" name="Content Placeholder 1"/>
          <p:cNvSpPr>
            <a:spLocks noGrp="1"/>
          </p:cNvSpPr>
          <p:nvPr>
            <p:ph idx="1"/>
          </p:nvPr>
        </p:nvSpPr>
        <p:spPr>
          <a:xfrm>
            <a:off x="1522413" y="1981200"/>
            <a:ext cx="9829799" cy="4648200"/>
          </a:xfrm>
        </p:spPr>
        <p:txBody>
          <a:bodyPr>
            <a:normAutofit lnSpcReduction="10000"/>
          </a:bodyPr>
          <a:lstStyle/>
          <a:p>
            <a:r>
              <a:rPr lang="en-US" sz="1400" b="1" dirty="0">
                <a:latin typeface="Arial" panose="020B0604020202020204" pitchFamily="34" charset="0"/>
                <a:cs typeface="Arial" panose="020B0604020202020204" pitchFamily="34" charset="0"/>
              </a:rPr>
              <a:t>Returned Deposit Charge =</a:t>
            </a:r>
            <a:r>
              <a:rPr lang="en-US" sz="1400" dirty="0">
                <a:latin typeface="Arial" panose="020B0604020202020204" pitchFamily="34" charset="0"/>
                <a:cs typeface="Arial" panose="020B0604020202020204" pitchFamily="34" charset="0"/>
              </a:rPr>
              <a:t> This is a fee you can incur if you deposit a check that ultimately bounces.  This can happen for many reasons, including insufficient or unavailable funds, stop payment, closed account, or incomplete checks.  </a:t>
            </a:r>
          </a:p>
          <a:p>
            <a:pPr lvl="1"/>
            <a:r>
              <a:rPr lang="en-US" sz="1400" dirty="0">
                <a:latin typeface="Arial" panose="020B0604020202020204" pitchFamily="34" charset="0"/>
                <a:cs typeface="Arial" panose="020B0604020202020204" pitchFamily="34" charset="0"/>
              </a:rPr>
              <a:t>This is sometimes hard to control.  One way you can prevent this from happening is knowing you is giving you the check and asking if funds are available. </a:t>
            </a:r>
          </a:p>
          <a:p>
            <a:r>
              <a:rPr lang="en-US" sz="1400" b="1" dirty="0">
                <a:latin typeface="Arial" panose="020B0604020202020204" pitchFamily="34" charset="0"/>
                <a:cs typeface="Arial" panose="020B0604020202020204" pitchFamily="34" charset="0"/>
              </a:rPr>
              <a:t>Hard Copy Statement Fee = </a:t>
            </a:r>
            <a:r>
              <a:rPr lang="en-US" sz="1400" dirty="0">
                <a:latin typeface="Arial" panose="020B0604020202020204" pitchFamily="34" charset="0"/>
                <a:cs typeface="Arial" panose="020B0604020202020204" pitchFamily="34" charset="0"/>
              </a:rPr>
              <a:t>Your bank may charge you if you choose to receive a paper statement, because of the administrative and postage costs.  Ask your bank about electronic statements, or going paperless. </a:t>
            </a:r>
          </a:p>
          <a:p>
            <a:pPr algn="just"/>
            <a:r>
              <a:rPr lang="en-US" sz="1400" b="1" dirty="0">
                <a:latin typeface="Arial" panose="020B0604020202020204" pitchFamily="34" charset="0"/>
                <a:cs typeface="Arial" panose="020B0604020202020204" pitchFamily="34" charset="0"/>
              </a:rPr>
              <a:t>ATM Fee = </a:t>
            </a:r>
            <a:r>
              <a:rPr lang="en-US" sz="1400" dirty="0">
                <a:latin typeface="Arial" panose="020B0604020202020204" pitchFamily="34" charset="0"/>
                <a:cs typeface="Arial" panose="020B0604020202020204" pitchFamily="34" charset="0"/>
              </a:rPr>
              <a:t>If you use an ATM that is not affiliated with your bank, the ATM owner will charge you a fee in addition to your bank potentially charging you a fee as well.</a:t>
            </a:r>
          </a:p>
          <a:p>
            <a:pPr lvl="1" algn="just"/>
            <a:r>
              <a:rPr lang="en-US" sz="1400" dirty="0">
                <a:latin typeface="Arial" panose="020B0604020202020204" pitchFamily="34" charset="0"/>
                <a:cs typeface="Arial" panose="020B0604020202020204" pitchFamily="34" charset="0"/>
              </a:rPr>
              <a:t>Use only ATMs owned by or affiliated with your bank.  If you must use an ATM not affiliated with your bank, take out a larger withdrawals to avoid having to go back multiple times. Try to carry enough cash in your wallet this way you avoid using an ATM and potentially getting a charge if not affiliated ATMs are the only ones available near you. You can also pay with your debit card and get cash back this could save you the fee. </a:t>
            </a:r>
          </a:p>
          <a:p>
            <a:pPr algn="just"/>
            <a:r>
              <a:rPr lang="en-US" sz="1400" b="1" dirty="0">
                <a:latin typeface="Arial" panose="020B0604020202020204" pitchFamily="34" charset="0"/>
                <a:cs typeface="Arial" panose="020B0604020202020204" pitchFamily="34" charset="0"/>
              </a:rPr>
              <a:t>Foreign Transaction Charge = </a:t>
            </a:r>
            <a:r>
              <a:rPr lang="en-US" sz="1400" dirty="0">
                <a:latin typeface="Arial" panose="020B0604020202020204" pitchFamily="34" charset="0"/>
                <a:cs typeface="Arial" panose="020B0604020202020204" pitchFamily="34" charset="0"/>
              </a:rPr>
              <a:t>Each time you withdraw money from an ATM, you incur a fee. You usually get a charge every time you withdrawal money.  Example: First time you get charged $5.00, and if you use it again another $5.00 within the same week.  You have already been charged $10.00 that week.  There are three solutions:</a:t>
            </a:r>
          </a:p>
          <a:p>
            <a:pPr lvl="1" algn="just">
              <a:buFont typeface="+mj-lt"/>
              <a:buAutoNum type="arabicPeriod"/>
            </a:pPr>
            <a:r>
              <a:rPr lang="en-US" sz="1000" dirty="0">
                <a:latin typeface="Arial" panose="020B0604020202020204" pitchFamily="34" charset="0"/>
                <a:cs typeface="Arial" panose="020B0604020202020204" pitchFamily="34" charset="0"/>
              </a:rPr>
              <a:t>Pick a bank in the Global ATM Network, which is a network of large banks that have come together and waived fees for ATM withdrawals</a:t>
            </a:r>
          </a:p>
          <a:p>
            <a:pPr lvl="1" algn="just">
              <a:buFont typeface="+mj-lt"/>
              <a:buAutoNum type="arabicPeriod"/>
            </a:pPr>
            <a:r>
              <a:rPr lang="en-US" sz="1000" dirty="0">
                <a:latin typeface="Arial" panose="020B0604020202020204" pitchFamily="34" charset="0"/>
                <a:cs typeface="Arial" panose="020B0604020202020204" pitchFamily="34" charset="0"/>
              </a:rPr>
              <a:t>Choose to bank with a bank that charges you either little or no ATM fees (even internationally) per month</a:t>
            </a:r>
          </a:p>
          <a:p>
            <a:pPr lvl="1" algn="just">
              <a:buFont typeface="+mj-lt"/>
              <a:buAutoNum type="arabicPeriod"/>
            </a:pPr>
            <a:r>
              <a:rPr lang="en-US" sz="1000" dirty="0">
                <a:latin typeface="Arial" panose="020B0604020202020204" pitchFamily="34" charset="0"/>
                <a:cs typeface="Arial" panose="020B0604020202020204" pitchFamily="34" charset="0"/>
              </a:rPr>
              <a:t>Carry cash as frequently as you can, though this may be a higher risk.</a:t>
            </a:r>
          </a:p>
          <a:p>
            <a:pPr lvl="1" algn="just"/>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088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Common Banking Fees/How to Avoid These Fees</a:t>
            </a:r>
          </a:p>
        </p:txBody>
      </p:sp>
      <p:sp>
        <p:nvSpPr>
          <p:cNvPr id="2" name="Content Placeholder 1"/>
          <p:cNvSpPr>
            <a:spLocks noGrp="1"/>
          </p:cNvSpPr>
          <p:nvPr>
            <p:ph idx="1"/>
          </p:nvPr>
        </p:nvSpPr>
        <p:spPr/>
        <p:txBody>
          <a:bodyPr>
            <a:normAutofit/>
          </a:bodyPr>
          <a:lstStyle/>
          <a:p>
            <a:r>
              <a:rPr lang="en-US" sz="1400" b="1" dirty="0">
                <a:latin typeface="Arial" panose="020B0604020202020204" pitchFamily="34" charset="0"/>
                <a:cs typeface="Arial" panose="020B0604020202020204" pitchFamily="34" charset="0"/>
              </a:rPr>
              <a:t>Los Card Fee =</a:t>
            </a:r>
            <a:r>
              <a:rPr lang="en-US" sz="1400" dirty="0">
                <a:latin typeface="Arial" panose="020B0604020202020204" pitchFamily="34" charset="0"/>
                <a:cs typeface="Arial" panose="020B0604020202020204" pitchFamily="34" charset="0"/>
              </a:rPr>
              <a:t> You are most likely liable for a fee if you lose your debit card and the bank needs to send you another one. Fees may be higher if you require a rush order.</a:t>
            </a:r>
          </a:p>
          <a:p>
            <a:r>
              <a:rPr lang="en-US" sz="1400" b="1" dirty="0">
                <a:latin typeface="Arial" panose="020B0604020202020204" pitchFamily="34" charset="0"/>
                <a:cs typeface="Arial" panose="020B0604020202020204" pitchFamily="34" charset="0"/>
              </a:rPr>
              <a:t>Inactivity Fee = </a:t>
            </a:r>
            <a:r>
              <a:rPr lang="en-US" sz="1400" dirty="0">
                <a:latin typeface="Arial" panose="020B0604020202020204" pitchFamily="34" charset="0"/>
                <a:cs typeface="Arial" panose="020B0604020202020204" pitchFamily="34" charset="0"/>
              </a:rPr>
              <a:t>Even if you do not use your checking or savings account, you may incur maintenance costs to keep an account. Speak to your bank to learn more about inactivity charges and how you can avoid them. </a:t>
            </a:r>
          </a:p>
          <a:p>
            <a:pPr algn="just"/>
            <a:r>
              <a:rPr lang="en-US" sz="1400" b="1" dirty="0">
                <a:latin typeface="Arial" panose="020B0604020202020204" pitchFamily="34" charset="0"/>
                <a:cs typeface="Arial" panose="020B0604020202020204" pitchFamily="34" charset="0"/>
              </a:rPr>
              <a:t>Accounting Closing Fee = </a:t>
            </a:r>
            <a:r>
              <a:rPr lang="en-US" sz="1400" dirty="0">
                <a:latin typeface="Arial" panose="020B0604020202020204" pitchFamily="34" charset="0"/>
                <a:cs typeface="Arial" panose="020B0604020202020204" pitchFamily="34" charset="0"/>
              </a:rPr>
              <a:t>Some banks require you to open your account for a certain amount of time before closing it.  Contact your bank to see its account termination procedures and the amount you would have to pay were you to close your account. </a:t>
            </a:r>
          </a:p>
          <a:p>
            <a:pPr algn="just"/>
            <a:endParaRPr lang="en-US" sz="1400" dirty="0">
              <a:latin typeface="Arial" panose="020B0604020202020204" pitchFamily="34" charset="0"/>
              <a:cs typeface="Arial" panose="020B0604020202020204" pitchFamily="34" charset="0"/>
            </a:endParaRPr>
          </a:p>
          <a:p>
            <a:pPr algn="ctr"/>
            <a:r>
              <a:rPr lang="en-US" sz="1800" b="1" dirty="0">
                <a:latin typeface="Arial" panose="020B0604020202020204" pitchFamily="34" charset="0"/>
                <a:cs typeface="Arial" panose="020B0604020202020204" pitchFamily="34" charset="0"/>
              </a:rPr>
              <a:t>As a last resort, ask for the fee you’ve incurred to be waived by your bank</a:t>
            </a:r>
          </a:p>
        </p:txBody>
      </p:sp>
    </p:spTree>
    <p:extLst>
      <p:ext uri="{BB962C8B-B14F-4D97-AF65-F5344CB8AC3E}">
        <p14:creationId xmlns:p14="http://schemas.microsoft.com/office/powerpoint/2010/main" val="211885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How Does Overdraft Protection Work</a:t>
            </a:r>
          </a:p>
        </p:txBody>
      </p:sp>
      <p:sp>
        <p:nvSpPr>
          <p:cNvPr id="3" name="Content Placeholder 2"/>
          <p:cNvSpPr>
            <a:spLocks noGrp="1"/>
          </p:cNvSpPr>
          <p:nvPr>
            <p:ph sz="half" idx="1"/>
          </p:nvPr>
        </p:nvSpPr>
        <p:spPr>
          <a:xfrm>
            <a:off x="1488168" y="1984248"/>
            <a:ext cx="9787844" cy="4187952"/>
          </a:xfrm>
        </p:spPr>
        <p:txBody>
          <a:bodyPr/>
          <a:lstStyle/>
          <a:p>
            <a:r>
              <a:rPr lang="en-US" dirty="0">
                <a:latin typeface="Arial" panose="020B0604020202020204" pitchFamily="34" charset="0"/>
                <a:cs typeface="Arial" panose="020B0604020202020204" pitchFamily="34" charset="0"/>
              </a:rPr>
              <a:t>This is an option offered in the bank accounts that prevents check, ATM, or debit card transactions, as well as wire and electronic transfers, from causing the account’s balance to fall below zero and triggering an overdraft fee or non-sufficient fund (NSF) Fee.</a:t>
            </a:r>
          </a:p>
          <a:p>
            <a:r>
              <a:rPr lang="en-US" dirty="0">
                <a:latin typeface="Arial" panose="020B0604020202020204" pitchFamily="34" charset="0"/>
                <a:cs typeface="Arial" panose="020B0604020202020204" pitchFamily="34" charset="0"/>
              </a:rPr>
              <a:t>To use overdraft protection for debit card and ATM card transactions, you must opt into your bank’s coverage.  With this protection your bank will allow debit and ATM transactions to go through even if you don’t have enough funds in your account.</a:t>
            </a:r>
          </a:p>
          <a:p>
            <a:r>
              <a:rPr lang="en-US" dirty="0">
                <a:latin typeface="Arial" panose="020B0604020202020204" pitchFamily="34" charset="0"/>
                <a:cs typeface="Arial" panose="020B0604020202020204" pitchFamily="34" charset="0"/>
              </a:rPr>
              <a:t>The good thing about overdraft protection is that if you don’t have enough money in your checking account, the check will clear; the ATM will give you cash or debit card transaction will go through.</a:t>
            </a:r>
          </a:p>
        </p:txBody>
      </p:sp>
    </p:spTree>
    <p:extLst>
      <p:ext uri="{BB962C8B-B14F-4D97-AF65-F5344CB8AC3E}">
        <p14:creationId xmlns:p14="http://schemas.microsoft.com/office/powerpoint/2010/main" val="144759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The Impacts of Overdraft Fee</a:t>
            </a:r>
          </a:p>
        </p:txBody>
      </p:sp>
      <p:sp>
        <p:nvSpPr>
          <p:cNvPr id="3" name="Content Placeholder 2"/>
          <p:cNvSpPr>
            <a:spLocks noGrp="1"/>
          </p:cNvSpPr>
          <p:nvPr>
            <p:ph sz="half" idx="1"/>
          </p:nvPr>
        </p:nvSpPr>
        <p:spPr>
          <a:xfrm>
            <a:off x="1488168" y="1984248"/>
            <a:ext cx="9787844" cy="4187952"/>
          </a:xfrm>
        </p:spPr>
        <p:txBody>
          <a:bodyPr>
            <a:normAutofit fontScale="77500" lnSpcReduction="20000"/>
          </a:bodyPr>
          <a:lstStyle/>
          <a:p>
            <a:r>
              <a:rPr lang="en-US" dirty="0">
                <a:latin typeface="Arial" panose="020B0604020202020204" pitchFamily="34" charset="0"/>
                <a:cs typeface="Arial" panose="020B0604020202020204" pitchFamily="34" charset="0"/>
              </a:rPr>
              <a:t>The banks overdraft fees cause financially vulnerable consumers to leave the banking system.</a:t>
            </a:r>
          </a:p>
          <a:p>
            <a:r>
              <a:rPr lang="en-US" dirty="0">
                <a:latin typeface="Arial" panose="020B0604020202020204" pitchFamily="34" charset="0"/>
                <a:cs typeface="Arial" panose="020B0604020202020204" pitchFamily="34" charset="0"/>
              </a:rPr>
              <a:t>Studies show that 31% of consumers without a bank account reported high or unpredictable account fees as one reason for not having an account.</a:t>
            </a:r>
          </a:p>
          <a:p>
            <a:r>
              <a:rPr lang="en-US" dirty="0">
                <a:latin typeface="Arial" panose="020B0604020202020204" pitchFamily="34" charset="0"/>
                <a:cs typeface="Arial" panose="020B0604020202020204" pitchFamily="34" charset="0"/>
              </a:rPr>
              <a:t>While 13% cited it as the primary reason for not having a bank account.</a:t>
            </a:r>
          </a:p>
          <a:p>
            <a:r>
              <a:rPr lang="en-US" dirty="0">
                <a:latin typeface="Arial" panose="020B0604020202020204" pitchFamily="34" charset="0"/>
                <a:cs typeface="Arial" panose="020B0604020202020204" pitchFamily="34" charset="0"/>
              </a:rPr>
              <a:t>Most banks charge a fee if you overdraft your account, usually between $25-$40, plus some have daily fees that are incurred for each day your account is </a:t>
            </a:r>
            <a:r>
              <a:rPr lang="en-US" dirty="0" err="1">
                <a:latin typeface="Arial" panose="020B0604020202020204" pitchFamily="34" charset="0"/>
                <a:cs typeface="Arial" panose="020B0604020202020204" pitchFamily="34" charset="0"/>
              </a:rPr>
              <a:t>overdrafted</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You’ll be responsible for paying this in addition to the negative balance on your account. </a:t>
            </a:r>
          </a:p>
          <a:p>
            <a:r>
              <a:rPr lang="en-US" dirty="0">
                <a:latin typeface="Arial" panose="020B0604020202020204" pitchFamily="34" charset="0"/>
                <a:cs typeface="Arial" panose="020B0604020202020204" pitchFamily="34" charset="0"/>
              </a:rPr>
              <a:t>Fortunately, bank overdrafts won’t affect your credit score as long as you resolve them within a timely manner.</a:t>
            </a:r>
          </a:p>
          <a:p>
            <a:r>
              <a:rPr lang="en-US" dirty="0">
                <a:latin typeface="Arial" panose="020B0604020202020204" pitchFamily="34" charset="0"/>
                <a:cs typeface="Arial" panose="020B0604020202020204" pitchFamily="34" charset="0"/>
              </a:rPr>
              <a:t>If you don’t resolve the debt collect will report the account to the credit bureaus and it will be added to your credit report.</a:t>
            </a:r>
          </a:p>
          <a:p>
            <a:endParaRPr lang="en-US" dirty="0"/>
          </a:p>
        </p:txBody>
      </p:sp>
    </p:spTree>
    <p:extLst>
      <p:ext uri="{BB962C8B-B14F-4D97-AF65-F5344CB8AC3E}">
        <p14:creationId xmlns:p14="http://schemas.microsoft.com/office/powerpoint/2010/main" val="325955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Read a Checking Account Summary</a:t>
            </a:r>
          </a:p>
        </p:txBody>
      </p:sp>
      <p:sp>
        <p:nvSpPr>
          <p:cNvPr id="3" name="Content Placeholder 2"/>
          <p:cNvSpPr>
            <a:spLocks noGrp="1"/>
          </p:cNvSpPr>
          <p:nvPr>
            <p:ph sz="half" idx="1"/>
          </p:nvPr>
        </p:nvSpPr>
        <p:spPr>
          <a:xfrm>
            <a:off x="1488168" y="1984248"/>
            <a:ext cx="9711644" cy="3806952"/>
          </a:xfrm>
        </p:spPr>
        <p:txBody>
          <a:bodyPr>
            <a:normAutofit/>
          </a:bodyPr>
          <a:lstStyle/>
          <a:p>
            <a:r>
              <a:rPr lang="en-US" sz="2800" dirty="0">
                <a:latin typeface="Arial" panose="020B0604020202020204" pitchFamily="34" charset="0"/>
                <a:cs typeface="Arial" panose="020B0604020202020204" pitchFamily="34" charset="0"/>
              </a:rPr>
              <a:t>You will get all the information you need to know regarding the bank of your choice by reading this important information.</a:t>
            </a:r>
          </a:p>
          <a:p>
            <a:r>
              <a:rPr lang="en-US" sz="2800" dirty="0">
                <a:latin typeface="Arial" panose="020B0604020202020204" pitchFamily="34" charset="0"/>
                <a:cs typeface="Arial" panose="020B0604020202020204" pitchFamily="34" charset="0"/>
              </a:rPr>
              <a:t>All charges and the amounts that you will be charged are outlined in this very important document.</a:t>
            </a:r>
          </a:p>
        </p:txBody>
      </p:sp>
    </p:spTree>
    <p:extLst>
      <p:ext uri="{BB962C8B-B14F-4D97-AF65-F5344CB8AC3E}">
        <p14:creationId xmlns:p14="http://schemas.microsoft.com/office/powerpoint/2010/main" val="399832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Account Opening and Usage - Summary</a:t>
            </a:r>
          </a:p>
        </p:txBody>
      </p:sp>
      <p:pic>
        <p:nvPicPr>
          <p:cNvPr id="11" name="Content Placeholder 10"/>
          <p:cNvPicPr>
            <a:picLocks noGrp="1" noChangeAspect="1"/>
          </p:cNvPicPr>
          <p:nvPr>
            <p:ph sz="half" idx="2"/>
          </p:nvPr>
        </p:nvPicPr>
        <p:blipFill>
          <a:blip r:embed="rId2"/>
          <a:stretch>
            <a:fillRect/>
          </a:stretch>
        </p:blipFill>
        <p:spPr>
          <a:xfrm>
            <a:off x="1827212" y="1828800"/>
            <a:ext cx="8686799" cy="4800600"/>
          </a:xfrm>
          <a:prstGeom prst="rect">
            <a:avLst/>
          </a:prstGeom>
        </p:spPr>
      </p:pic>
    </p:spTree>
    <p:extLst>
      <p:ext uri="{BB962C8B-B14F-4D97-AF65-F5344CB8AC3E}">
        <p14:creationId xmlns:p14="http://schemas.microsoft.com/office/powerpoint/2010/main" val="381718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rrency symbols presentation (widescreen).potx" id="{0BEEB329-2C4D-4D02-9858-CA91ACE92AB1}" vid="{944DA297-E844-470D-A85C-00068074ACC2}"/>
    </a:ext>
  </a:ext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Currency symbols presentation (widescreen)</Template>
  <TotalTime>137</TotalTime>
  <Words>1220</Words>
  <Application>Microsoft Office PowerPoint</Application>
  <PresentationFormat>Custom</PresentationFormat>
  <Paragraphs>59</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Cambria</vt:lpstr>
      <vt:lpstr>Currency Symbols 16x9</vt:lpstr>
      <vt:lpstr>Banking Fees</vt:lpstr>
      <vt:lpstr>Learning Objectives </vt:lpstr>
      <vt:lpstr>Common Banking Fees/How to Avoid These Fees</vt:lpstr>
      <vt:lpstr>Common Banking Fees/How to Avoid These Fees</vt:lpstr>
      <vt:lpstr>Common Banking Fees/How to Avoid These Fees</vt:lpstr>
      <vt:lpstr>How Does Overdraft Protection Work</vt:lpstr>
      <vt:lpstr>The Impacts of Overdraft Fee</vt:lpstr>
      <vt:lpstr>Read a Checking Account Summary</vt:lpstr>
      <vt:lpstr>Account Opening and Usage - Summary</vt:lpstr>
      <vt:lpstr>Overdraft Options - Summary</vt:lpstr>
      <vt:lpstr>Processing Policies - Summary</vt:lpstr>
      <vt:lpstr>Bank Logos</vt:lpstr>
      <vt:lpstr>Q &amp; A Time</vt:lpstr>
      <vt:lpstr>Presenter Contact Information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Banking Fee</dc:title>
  <dc:creator>Veronica Medina</dc:creator>
  <cp:lastModifiedBy>Veronica Pena</cp:lastModifiedBy>
  <cp:revision>12</cp:revision>
  <dcterms:created xsi:type="dcterms:W3CDTF">2020-03-13T17:21:45Z</dcterms:created>
  <dcterms:modified xsi:type="dcterms:W3CDTF">2020-09-02T18:11:04Z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