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3" r:id="rId9"/>
    <p:sldId id="262" r:id="rId10"/>
    <p:sldId id="261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F52C-D73E-40DC-9968-2C5C4F14FA8E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8BCB4-BF8C-457F-B47B-7290CD6B5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8BCB4-BF8C-457F-B47B-7290CD6B55A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B13E0F-EA0B-46D2-8941-977B907F248C}" type="datetimeFigureOut">
              <a:rPr lang="en-US" smtClean="0"/>
              <a:pPr/>
              <a:t>4/28/2016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5000">
    <p:wip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BACHELOR </a:t>
            </a:r>
            <a:r>
              <a:rPr lang="en-US" smtClean="0"/>
              <a:t>OF SCIENCE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CAREER AND TECHNICAL STUIDES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038600"/>
            <a:ext cx="7772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Joe Scarcella, </a:t>
            </a:r>
            <a:r>
              <a:rPr lang="en-US" dirty="0">
                <a:solidFill>
                  <a:schemeClr val="tx1"/>
                </a:solidFill>
              </a:rPr>
              <a:t>Program Coordinator/Adviser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CSUSB @ (909)537-5287 or PDC @ (909) 537-8140</a:t>
            </a:r>
          </a:p>
          <a:p>
            <a:r>
              <a:rPr lang="en-US" smtClean="0">
                <a:solidFill>
                  <a:schemeClr val="tx1"/>
                </a:solidFill>
              </a:rPr>
              <a:t>E-mail: jscarcel@csusb.edu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3844241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Curriculum</a:t>
            </a:r>
            <a:br>
              <a:rPr lang="en-US" dirty="0" smtClean="0"/>
            </a:br>
            <a:r>
              <a:rPr lang="en-US" dirty="0" smtClean="0"/>
              <a:t>76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Entrepreneurship </a:t>
            </a:r>
            <a:r>
              <a:rPr lang="en-US" dirty="0"/>
              <a:t>(24 Units)</a:t>
            </a:r>
          </a:p>
          <a:p>
            <a:r>
              <a:rPr lang="en-US" dirty="0" smtClean="0"/>
              <a:t>Complete </a:t>
            </a:r>
            <a:r>
              <a:rPr lang="en-US" dirty="0"/>
              <a:t>16 required units and 8 elective units from this area as specified in a program plan developed with a program advisor.</a:t>
            </a:r>
          </a:p>
          <a:p>
            <a:r>
              <a:rPr lang="en-US" dirty="0"/>
              <a:t>1. MGMT 543 - New Venture Opportunity Analysis (4)</a:t>
            </a:r>
          </a:p>
          <a:p>
            <a:r>
              <a:rPr lang="en-US" dirty="0"/>
              <a:t>2. MGMT 544 - New Venture Development (4)</a:t>
            </a:r>
          </a:p>
          <a:p>
            <a:r>
              <a:rPr lang="en-US" dirty="0"/>
              <a:t>3. MGMT 545 - New Venture Resource Requirements (4)</a:t>
            </a:r>
          </a:p>
          <a:p>
            <a:r>
              <a:rPr lang="en-US" dirty="0"/>
              <a:t>4. MGMT 549 - Launching the Entrepreneurial Venture (4)</a:t>
            </a:r>
          </a:p>
          <a:p>
            <a:r>
              <a:rPr lang="en-US" dirty="0"/>
              <a:t>5. 8 units chose from:</a:t>
            </a:r>
          </a:p>
          <a:p>
            <a:pPr lvl="1"/>
            <a:r>
              <a:rPr lang="en-US" sz="2500" dirty="0"/>
              <a:t>FIN 420 - Entrepreneurial Finance (4)</a:t>
            </a:r>
          </a:p>
          <a:p>
            <a:pPr lvl="1"/>
            <a:r>
              <a:rPr lang="en-US" sz="2500" dirty="0"/>
              <a:t>MGMT 422 - Small Business Management (4)</a:t>
            </a:r>
          </a:p>
          <a:p>
            <a:pPr lvl="1"/>
            <a:r>
              <a:rPr lang="en-US" sz="2500" dirty="0"/>
              <a:t>MGMT 455 - Human Resources Management (4)</a:t>
            </a:r>
          </a:p>
          <a:p>
            <a:pPr lvl="1"/>
            <a:r>
              <a:rPr lang="en-US" sz="2500" dirty="0"/>
              <a:t>MGMT 515 - Small Business Consulting (4)</a:t>
            </a:r>
          </a:p>
          <a:p>
            <a:pPr lvl="1"/>
            <a:r>
              <a:rPr lang="en-US" sz="2500" dirty="0"/>
              <a:t>MGMT 541 - </a:t>
            </a:r>
            <a:r>
              <a:rPr lang="en-US" sz="2500" dirty="0" smtClean="0"/>
              <a:t>Commercializing </a:t>
            </a:r>
            <a:r>
              <a:rPr lang="en-US" sz="2500" dirty="0"/>
              <a:t>Entrepreneurial Innovation (4)\</a:t>
            </a:r>
          </a:p>
          <a:p>
            <a:pPr lvl="1"/>
            <a:r>
              <a:rPr lang="en-US" sz="2500" dirty="0"/>
              <a:t>MGMT 547 - Managing a Growing Business (4)</a:t>
            </a:r>
          </a:p>
          <a:p>
            <a:pPr lvl="1"/>
            <a:r>
              <a:rPr lang="en-US" sz="2500" dirty="0"/>
              <a:t>MGMT 575 - Internship in Management (4)</a:t>
            </a:r>
          </a:p>
          <a:p>
            <a:pPr lvl="1"/>
            <a:r>
              <a:rPr lang="en-US" sz="2500" dirty="0"/>
              <a:t>MKTG 430 - Professional Selling and Sales Management (4)</a:t>
            </a:r>
          </a:p>
          <a:p>
            <a:pPr lvl="1"/>
            <a:r>
              <a:rPr lang="en-US" sz="2500" dirty="0"/>
              <a:t>MKTG 460 - Retailing (4)</a:t>
            </a:r>
          </a:p>
          <a:p>
            <a:pPr lvl="1"/>
            <a:r>
              <a:rPr lang="en-US" sz="2500" dirty="0"/>
              <a:t>MKTG 530 - Strategic Entrepreneurship 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3976"/>
      </p:ext>
    </p:extLst>
  </p:cSld>
  <p:clrMapOvr>
    <a:masterClrMapping/>
  </p:clrMapOvr>
  <p:transition spd="slow" advClick="0" advTm="15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35864"/>
            <a:ext cx="8183880" cy="1051560"/>
          </a:xfrm>
        </p:spPr>
        <p:txBody>
          <a:bodyPr/>
          <a:lstStyle/>
          <a:p>
            <a:r>
              <a:rPr lang="en-US" dirty="0" smtClean="0"/>
              <a:t>Admission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File </a:t>
            </a:r>
            <a:r>
              <a:rPr lang="en-US" dirty="0" smtClean="0"/>
              <a:t>an application through CSU Mentor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Submit </a:t>
            </a:r>
            <a:r>
              <a:rPr lang="en-US" dirty="0"/>
              <a:t>a non-refundable $55 application fee (check, money order, credit card or atm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Submit official transcripts to CSUSB Undergraduate Admissions Office and Program Coordinator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Contact program coordinator for advising and program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98444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0472"/>
            <a:ext cx="8763000" cy="3890079"/>
          </a:xfrm>
        </p:spPr>
        <p:txBody>
          <a:bodyPr/>
          <a:lstStyle/>
          <a:p>
            <a:pPr indent="0" algn="ctr">
              <a:buNone/>
            </a:pPr>
            <a:r>
              <a:rPr lang="en-US" sz="2400" dirty="0"/>
              <a:t>CONTACT</a:t>
            </a:r>
          </a:p>
          <a:p>
            <a:pPr indent="0" algn="ctr">
              <a:buNone/>
            </a:pPr>
            <a:r>
              <a:rPr lang="en-US" sz="2400" dirty="0" smtClean="0"/>
              <a:t>Dr. Joe Scarcella, </a:t>
            </a:r>
            <a:r>
              <a:rPr lang="en-US" sz="2400" dirty="0"/>
              <a:t>Program Coordinator</a:t>
            </a:r>
          </a:p>
          <a:p>
            <a:pPr indent="0" algn="ctr">
              <a:buNone/>
            </a:pPr>
            <a:r>
              <a:rPr lang="en-US" sz="2400" dirty="0" smtClean="0"/>
              <a:t>CSUSB @ (909</a:t>
            </a:r>
            <a:r>
              <a:rPr lang="en-US" sz="2400" dirty="0"/>
              <a:t>) </a:t>
            </a:r>
            <a:r>
              <a:rPr lang="en-US" sz="2400" dirty="0" smtClean="0"/>
              <a:t>537-5287 or PDC @ (909) 537-8140</a:t>
            </a:r>
            <a:endParaRPr lang="en-US" sz="2400" dirty="0"/>
          </a:p>
          <a:p>
            <a:pPr indent="0" algn="ctr">
              <a:buNone/>
            </a:pPr>
            <a:r>
              <a:rPr lang="en-US" sz="2400" dirty="0"/>
              <a:t>E-mail: </a:t>
            </a:r>
            <a:r>
              <a:rPr lang="en-US" sz="2400" dirty="0" smtClean="0"/>
              <a:t>jscarcel@csusb.edu</a:t>
            </a:r>
            <a:endParaRPr lang="en-US" sz="2400" dirty="0"/>
          </a:p>
          <a:p>
            <a:pPr indent="0" algn="ctr">
              <a:buNone/>
            </a:pPr>
            <a:r>
              <a:rPr lang="en-US" sz="2400" dirty="0" smtClean="0"/>
              <a:t>CTE </a:t>
            </a:r>
            <a:r>
              <a:rPr lang="en-US" sz="2400" dirty="0"/>
              <a:t>Web site:</a:t>
            </a:r>
          </a:p>
          <a:p>
            <a:pPr indent="0" algn="ctr">
              <a:buNone/>
            </a:pPr>
            <a:r>
              <a:rPr lang="en-US" sz="2200" dirty="0"/>
              <a:t>http://coe.csusb.edu/programs/careerTechEd/index.html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16676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/>
          <a:lstStyle/>
          <a:p>
            <a:r>
              <a:rPr lang="en-US" dirty="0" smtClean="0"/>
              <a:t>Why CSUSB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>
            <a:noAutofit/>
          </a:bodyPr>
          <a:lstStyle/>
          <a:p>
            <a:r>
              <a:rPr lang="en-US" sz="1800" dirty="0"/>
              <a:t>Accredited by:</a:t>
            </a:r>
          </a:p>
          <a:p>
            <a:pPr lvl="1"/>
            <a:r>
              <a:rPr lang="en-US" sz="1800" dirty="0"/>
              <a:t>California Commission on Teacher Credentialing (CCTC)</a:t>
            </a:r>
          </a:p>
          <a:p>
            <a:pPr lvl="1"/>
            <a:r>
              <a:rPr lang="en-US" sz="1800" dirty="0"/>
              <a:t>National Council on Accreditation of Teacher Education (NCATE) </a:t>
            </a:r>
          </a:p>
          <a:p>
            <a:pPr lvl="1"/>
            <a:r>
              <a:rPr lang="en-US" sz="1800" dirty="0"/>
              <a:t>Western Association of Schools and Colleges (WASC)</a:t>
            </a:r>
          </a:p>
          <a:p>
            <a:r>
              <a:rPr lang="en-US" sz="1800" dirty="0" smtClean="0"/>
              <a:t>Apply credential courses toward BA.</a:t>
            </a:r>
          </a:p>
          <a:p>
            <a:r>
              <a:rPr lang="en-US" sz="1800" dirty="0"/>
              <a:t>Bachelor’s degree in four to six </a:t>
            </a:r>
            <a:r>
              <a:rPr lang="en-US" sz="1800" dirty="0" smtClean="0"/>
              <a:t>quarters with GE certification.</a:t>
            </a:r>
            <a:endParaRPr lang="en-US" sz="1800" dirty="0"/>
          </a:p>
          <a:p>
            <a:r>
              <a:rPr lang="en-US" sz="1800" dirty="0" smtClean="0"/>
              <a:t>Credential </a:t>
            </a:r>
            <a:r>
              <a:rPr lang="en-US" sz="1800" dirty="0"/>
              <a:t>courses are </a:t>
            </a:r>
            <a:r>
              <a:rPr lang="en-US" sz="1800" dirty="0" smtClean="0"/>
              <a:t>available as electives</a:t>
            </a:r>
          </a:p>
          <a:p>
            <a:r>
              <a:rPr lang="en-US" sz="1800" dirty="0" smtClean="0"/>
              <a:t>Faculty </a:t>
            </a:r>
            <a:r>
              <a:rPr lang="en-US" sz="1800" dirty="0"/>
              <a:t>have national &amp; international reputation as leaders in education.</a:t>
            </a:r>
          </a:p>
          <a:p>
            <a:r>
              <a:rPr lang="en-US" sz="1800" dirty="0"/>
              <a:t>Save thousands of dollars each year compared to a private university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All ECTS courses are on-line</a:t>
            </a:r>
            <a:endParaRPr lang="en-US" sz="1800" dirty="0"/>
          </a:p>
          <a:p>
            <a:r>
              <a:rPr lang="en-US" sz="1800" dirty="0" smtClean="0"/>
              <a:t>Degree is eligible for financial aid.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88428885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Target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purpose of the </a:t>
            </a:r>
            <a:r>
              <a:rPr lang="en-US" dirty="0"/>
              <a:t>Bachelor of Science Degree with a major in Career and Technical Studies is </a:t>
            </a:r>
            <a:r>
              <a:rPr lang="en-US" dirty="0" smtClean="0"/>
              <a:t>to </a:t>
            </a:r>
            <a:r>
              <a:rPr lang="en-US" dirty="0"/>
              <a:t>provide opportunity for transfer students from community college programs to continue on a career path towards a well rounded academic baccalaureate degree consistent with their goals in career and technical studies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goal of the Bachelor of Science degree in Career and Technical Studies is designed specifically for community college transfers. It allows students to earn a degree, credential, and minor in Entrepreneurship simultaneously. This degree is ideal for persons with a two year technical degree. It is an excellent degree for those pursuing positions in management, business ownerships, education, training, and development.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76433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Program Opportunities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The Designated Subjects credential, E-Learning Certificate, and a minor in Entrepreneurship are all included in this </a:t>
            </a:r>
            <a:r>
              <a:rPr lang="en-US" dirty="0" smtClean="0"/>
              <a:t>degree.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those that apply and </a:t>
            </a:r>
            <a:r>
              <a:rPr lang="en-US" dirty="0" smtClean="0"/>
              <a:t>qualify with the requisite work experience a Designated Subjects Credential is available with this degree.</a:t>
            </a:r>
          </a:p>
        </p:txBody>
      </p:sp>
    </p:spTree>
    <p:extLst>
      <p:ext uri="{BB962C8B-B14F-4D97-AF65-F5344CB8AC3E}">
        <p14:creationId xmlns:p14="http://schemas.microsoft.com/office/powerpoint/2010/main" val="3786230611"/>
      </p:ext>
    </p:extLst>
  </p:cSld>
  <p:clrMapOvr>
    <a:masterClrMapping/>
  </p:clrMapOvr>
  <p:transition spd="slow" advClick="0" advTm="15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Admission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90 quarter (60 semester) </a:t>
            </a:r>
            <a:r>
              <a:rPr lang="en-US" dirty="0"/>
              <a:t>units of acceptable course </a:t>
            </a:r>
            <a:r>
              <a:rPr lang="en-US" dirty="0" smtClean="0"/>
              <a:t>work </a:t>
            </a:r>
            <a:r>
              <a:rPr lang="en-US" dirty="0"/>
              <a:t>from an accredited community college or university in a program related to career and technical </a:t>
            </a:r>
            <a:r>
              <a:rPr lang="en-US" dirty="0" smtClean="0"/>
              <a:t>studies OR</a:t>
            </a:r>
          </a:p>
          <a:p>
            <a:r>
              <a:rPr lang="en-US" dirty="0"/>
              <a:t>A</a:t>
            </a:r>
            <a:r>
              <a:rPr lang="en-US" dirty="0" smtClean="0"/>
              <a:t>pproval </a:t>
            </a:r>
            <a:r>
              <a:rPr lang="en-US" dirty="0"/>
              <a:t>from the academic advisor.</a:t>
            </a:r>
            <a:r>
              <a:rPr lang="en-US" dirty="0" smtClean="0"/>
              <a:t> </a:t>
            </a:r>
          </a:p>
          <a:p>
            <a:r>
              <a:rPr lang="en-US" dirty="0" smtClean="0"/>
              <a:t>GPA </a:t>
            </a:r>
            <a:r>
              <a:rPr lang="en-US" dirty="0"/>
              <a:t>of at least 2.0 </a:t>
            </a:r>
            <a:endParaRPr lang="en-US" dirty="0" smtClean="0"/>
          </a:p>
          <a:p>
            <a:r>
              <a:rPr lang="en-US" dirty="0" smtClean="0"/>
              <a:t>Transfer courses </a:t>
            </a:r>
            <a:r>
              <a:rPr lang="en-US" dirty="0"/>
              <a:t>must </a:t>
            </a:r>
            <a:r>
              <a:rPr lang="en-US" dirty="0" smtClean="0"/>
              <a:t>meet </a:t>
            </a:r>
            <a:r>
              <a:rPr lang="en-US" dirty="0"/>
              <a:t>the articulation agreements between the community colleges and </a:t>
            </a:r>
            <a:r>
              <a:rPr lang="en-US" dirty="0" smtClean="0"/>
              <a:t>CSUSB.</a:t>
            </a:r>
          </a:p>
          <a:p>
            <a:r>
              <a:rPr lang="en-US" dirty="0" smtClean="0"/>
              <a:t>GE Certification is recommended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25169"/>
      </p:ext>
    </p:extLst>
  </p:cSld>
  <p:clrMapOvr>
    <a:masterClrMapping/>
  </p:clrMapOvr>
  <p:transition spd="slow" advClick="0" advTm="1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9916"/>
            <a:ext cx="845820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Graduation Requirements - </a:t>
            </a:r>
            <a:br>
              <a:rPr lang="en-US" dirty="0" smtClean="0"/>
            </a:br>
            <a:r>
              <a:rPr lang="en-US" dirty="0" smtClean="0"/>
              <a:t>180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Complete </a:t>
            </a:r>
            <a:r>
              <a:rPr lang="en-US" dirty="0"/>
              <a:t>a minimum of 182 quarter units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90 units </a:t>
            </a:r>
            <a:r>
              <a:rPr lang="en-US" dirty="0"/>
              <a:t>must be lower division requirements completed at an accredited </a:t>
            </a:r>
            <a:r>
              <a:rPr lang="en-US" dirty="0" smtClean="0"/>
              <a:t>university </a:t>
            </a:r>
            <a:r>
              <a:rPr lang="en-US" dirty="0"/>
              <a:t>or met consistent with existing community college articulation agreements;</a:t>
            </a:r>
          </a:p>
          <a:p>
            <a:pPr lvl="1"/>
            <a:r>
              <a:rPr lang="en-US" dirty="0"/>
              <a:t>92 </a:t>
            </a:r>
            <a:r>
              <a:rPr lang="en-US" dirty="0" smtClean="0"/>
              <a:t>units </a:t>
            </a:r>
            <a:r>
              <a:rPr lang="en-US" dirty="0"/>
              <a:t>must be upper division classes from the three program areas below and be completed as a regularly enrolled student at this university;</a:t>
            </a:r>
          </a:p>
          <a:p>
            <a:r>
              <a:rPr lang="en-US" dirty="0" smtClean="0"/>
              <a:t>Earn </a:t>
            </a:r>
            <a:r>
              <a:rPr lang="en-US" dirty="0"/>
              <a:t>a grade point average of 2.0 ("C") or better in all work attempted;</a:t>
            </a:r>
          </a:p>
          <a:p>
            <a:r>
              <a:rPr lang="en-US" dirty="0" smtClean="0"/>
              <a:t>Complete </a:t>
            </a:r>
            <a:r>
              <a:rPr lang="en-US" dirty="0"/>
              <a:t>the upper division writing requirements and 3 capstone courses </a:t>
            </a:r>
            <a:r>
              <a:rPr lang="en-US" dirty="0" smtClean="0"/>
              <a:t>(20 </a:t>
            </a:r>
            <a:r>
              <a:rPr lang="en-US" dirty="0"/>
              <a:t>units) requirements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24680"/>
      </p:ext>
    </p:extLst>
  </p:cSld>
  <p:clrMapOvr>
    <a:masterClrMapping/>
  </p:clrMapOvr>
  <p:transition spd="slow" advClick="0" advTm="15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Graduation Requirements - </a:t>
            </a:r>
            <a:br>
              <a:rPr lang="en-US" dirty="0"/>
            </a:br>
            <a:r>
              <a:rPr lang="en-US" dirty="0"/>
              <a:t>180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Complete 40 units as indicated in a specific program plan developed in conjunction with a program advisor;</a:t>
            </a:r>
          </a:p>
          <a:p>
            <a:pPr lvl="1"/>
            <a:r>
              <a:rPr lang="en-US" dirty="0"/>
              <a:t>16 units from career and technical studies;</a:t>
            </a:r>
          </a:p>
          <a:p>
            <a:pPr lvl="1"/>
            <a:r>
              <a:rPr lang="en-US" dirty="0"/>
              <a:t>12 units from instructional technology;</a:t>
            </a:r>
          </a:p>
          <a:p>
            <a:pPr lvl="1"/>
            <a:r>
              <a:rPr lang="en-US" dirty="0"/>
              <a:t>12 units from entrepreneurship;</a:t>
            </a:r>
          </a:p>
          <a:p>
            <a:r>
              <a:rPr lang="en-US" dirty="0"/>
              <a:t>Complete 36 units upper division electives, 12 units from each of the areas below.</a:t>
            </a:r>
          </a:p>
          <a:p>
            <a:pPr lvl="1"/>
            <a:r>
              <a:rPr lang="en-US" dirty="0"/>
              <a:t>12 units from career and technical studies;</a:t>
            </a:r>
          </a:p>
          <a:p>
            <a:pPr lvl="1"/>
            <a:r>
              <a:rPr lang="en-US" dirty="0"/>
              <a:t>12 units from instructional technology;</a:t>
            </a:r>
          </a:p>
          <a:p>
            <a:pPr lvl="1"/>
            <a:r>
              <a:rPr lang="en-US" dirty="0"/>
              <a:t> 8 units from entrepreneurship;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25664"/>
      </p:ext>
    </p:extLst>
  </p:cSld>
  <p:clrMapOvr>
    <a:masterClrMapping/>
  </p:clrMapOvr>
  <p:transition spd="slow" advClick="0" advTm="15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29" y="41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Program Curriculum</a:t>
            </a:r>
            <a:br>
              <a:rPr lang="en-US" dirty="0"/>
            </a:br>
            <a:r>
              <a:rPr lang="en-US" dirty="0" smtClean="0"/>
              <a:t>76 </a:t>
            </a:r>
            <a:r>
              <a:rPr lang="en-US" dirty="0"/>
              <a:t>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8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Career and Technical Studies (28 units)</a:t>
            </a:r>
          </a:p>
          <a:p>
            <a:r>
              <a:rPr lang="en-US" dirty="0" smtClean="0"/>
              <a:t>Complete </a:t>
            </a:r>
            <a:r>
              <a:rPr lang="en-US" dirty="0"/>
              <a:t>16 required units and 12 elective units from this area as specified in a program plan developed with a program advisor.</a:t>
            </a:r>
          </a:p>
          <a:p>
            <a:r>
              <a:rPr lang="en-US" dirty="0" smtClean="0"/>
              <a:t>ECTS </a:t>
            </a:r>
            <a:r>
              <a:rPr lang="en-US" dirty="0"/>
              <a:t>501 - Principles and Methods of Teaching Designated Subjects (</a:t>
            </a:r>
            <a:r>
              <a:rPr lang="en-US" dirty="0" smtClean="0"/>
              <a:t>4)</a:t>
            </a:r>
          </a:p>
          <a:p>
            <a:r>
              <a:rPr lang="en-US" dirty="0" smtClean="0"/>
              <a:t>ECTS </a:t>
            </a:r>
            <a:r>
              <a:rPr lang="en-US" dirty="0"/>
              <a:t>502 - Instructional Support for Teaching Designated Subjects (4)</a:t>
            </a:r>
          </a:p>
          <a:p>
            <a:r>
              <a:rPr lang="en-US" dirty="0" smtClean="0"/>
              <a:t>ECTS </a:t>
            </a:r>
            <a:r>
              <a:rPr lang="en-US" dirty="0"/>
              <a:t>503 - Contemporary Issues in Teaching Designated Subjects (4)</a:t>
            </a:r>
          </a:p>
          <a:p>
            <a:r>
              <a:rPr lang="en-US" dirty="0" smtClean="0"/>
              <a:t>ECTS </a:t>
            </a:r>
            <a:r>
              <a:rPr lang="en-US" dirty="0"/>
              <a:t>504 - Principles of Career and Technical Education (4)</a:t>
            </a:r>
          </a:p>
          <a:p>
            <a:r>
              <a:rPr lang="en-US" dirty="0" smtClean="0"/>
              <a:t>12 </a:t>
            </a:r>
            <a:r>
              <a:rPr lang="en-US" dirty="0"/>
              <a:t>units chosen from:</a:t>
            </a:r>
          </a:p>
          <a:p>
            <a:pPr lvl="1"/>
            <a:r>
              <a:rPr lang="en-US" sz="2500" dirty="0"/>
              <a:t>ECTS 508 - Organization and Structure of Career and Technical Programs (4)</a:t>
            </a:r>
          </a:p>
          <a:p>
            <a:pPr lvl="1"/>
            <a:r>
              <a:rPr lang="en-US" sz="2500" dirty="0"/>
              <a:t>ECTS 509 - Personnel Management in Career and Technical Programs (4)</a:t>
            </a:r>
          </a:p>
          <a:p>
            <a:pPr lvl="1"/>
            <a:r>
              <a:rPr lang="en-US" sz="2500" dirty="0"/>
              <a:t>ECTS 510 - Field Work in </a:t>
            </a:r>
            <a:r>
              <a:rPr lang="en-US" sz="2500" dirty="0" smtClean="0"/>
              <a:t>Supervision </a:t>
            </a:r>
            <a:r>
              <a:rPr lang="en-US" sz="2500" dirty="0"/>
              <a:t>and Coordination in Career and Technical Programs (4)</a:t>
            </a:r>
          </a:p>
          <a:p>
            <a:pPr lvl="1"/>
            <a:r>
              <a:rPr lang="en-US" sz="2500" dirty="0"/>
              <a:t>ECTS 518 - Field Work in Designated Subjects (4)</a:t>
            </a:r>
          </a:p>
          <a:p>
            <a:pPr lvl="1"/>
            <a:r>
              <a:rPr lang="en-US" sz="2500" dirty="0"/>
              <a:t>ECTS 519 - Computer Applications for Career and Technical Educators (4)</a:t>
            </a:r>
          </a:p>
          <a:p>
            <a:pPr lvl="1"/>
            <a:r>
              <a:rPr lang="en-US" sz="2500" dirty="0"/>
              <a:t>ECTS 520 - Curriculum Development for Career and Technical Programs (4)</a:t>
            </a:r>
          </a:p>
          <a:p>
            <a:pPr lvl="1"/>
            <a:r>
              <a:rPr lang="en-US" sz="2500" dirty="0"/>
              <a:t>ECTS 521 - Assessing Student Progress (4)</a:t>
            </a:r>
          </a:p>
          <a:p>
            <a:pPr lvl="1"/>
            <a:r>
              <a:rPr lang="en-US" sz="2500" dirty="0"/>
              <a:t>ECTS 522 - Directing and Managing Occupational Programs (4)</a:t>
            </a:r>
          </a:p>
          <a:p>
            <a:pPr lvl="1"/>
            <a:r>
              <a:rPr lang="en-US" sz="2500" dirty="0"/>
              <a:t>ECTS 523 - Learning Theory and Instructional Research Applied to Adult Learners (4</a:t>
            </a:r>
            <a:r>
              <a:rPr lang="en-US" sz="2500" dirty="0" smtClean="0"/>
              <a:t>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82320359"/>
      </p:ext>
    </p:extLst>
  </p:cSld>
  <p:clrMapOvr>
    <a:masterClrMapping/>
  </p:clrMapOvr>
  <p:transition spd="slow" advClick="0" advTm="150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29" y="35606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Curriculum</a:t>
            </a:r>
            <a:br>
              <a:rPr lang="en-US" dirty="0" smtClean="0"/>
            </a:br>
            <a:r>
              <a:rPr lang="en-US" dirty="0" smtClean="0"/>
              <a:t>76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02" y="1721842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/>
              <a:t>Instructional Technology (24 units)</a:t>
            </a:r>
          </a:p>
          <a:p>
            <a:r>
              <a:rPr lang="en-US" sz="1500" dirty="0" smtClean="0"/>
              <a:t>Complete </a:t>
            </a:r>
            <a:r>
              <a:rPr lang="en-US" sz="1500" dirty="0"/>
              <a:t>12 required units and 12 elective units from this area as specified in a program plan developed with a program advisor.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501 - Foundations of </a:t>
            </a:r>
            <a:r>
              <a:rPr lang="en-US" sz="1500" dirty="0" smtClean="0"/>
              <a:t>E-Learning (4)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541 - E-Learning Design and Development (4)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542D - Seminar in Instructional Technology</a:t>
            </a:r>
          </a:p>
          <a:p>
            <a:r>
              <a:rPr lang="en-US" sz="1500" dirty="0" smtClean="0"/>
              <a:t>12 </a:t>
            </a:r>
            <a:r>
              <a:rPr lang="en-US" sz="1500" dirty="0"/>
              <a:t>units chosen from:</a:t>
            </a:r>
          </a:p>
          <a:p>
            <a:pPr lvl="1"/>
            <a:r>
              <a:rPr lang="en-US" sz="1500" dirty="0"/>
              <a:t>ETEC 500 - Foundational of Instructional Technology (4)</a:t>
            </a:r>
          </a:p>
          <a:p>
            <a:pPr lvl="1"/>
            <a:r>
              <a:rPr lang="en-US" sz="1500" dirty="0"/>
              <a:t>ETEC 537 - Computer-based Technology and Education (4)</a:t>
            </a:r>
          </a:p>
          <a:p>
            <a:pPr lvl="1"/>
            <a:r>
              <a:rPr lang="en-US" sz="1500" dirty="0"/>
              <a:t>ETEC 543 - Technology and Learning (4)</a:t>
            </a:r>
          </a:p>
          <a:p>
            <a:pPr lvl="1"/>
            <a:r>
              <a:rPr lang="en-US" sz="1500" dirty="0"/>
              <a:t>ETEC 544 - Design and Development of Instructional Materials (4)</a:t>
            </a:r>
          </a:p>
          <a:p>
            <a:pPr lvl="1"/>
            <a:r>
              <a:rPr lang="en-US" sz="1500" dirty="0"/>
              <a:t>ETEC 546 - Computer Technology in Education (4)</a:t>
            </a:r>
          </a:p>
          <a:p>
            <a:pPr lvl="1"/>
            <a:r>
              <a:rPr lang="en-US" sz="1500" dirty="0"/>
              <a:t>ETEC 648 - E-Learning Delivery and Assessment (4)</a:t>
            </a:r>
          </a:p>
          <a:p>
            <a:pPr lvl="1"/>
            <a:r>
              <a:rPr lang="en-US" sz="1500" dirty="0"/>
              <a:t>ETEC 674 - E-Learning Technology and Methods 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72118"/>
      </p:ext>
    </p:extLst>
  </p:cSld>
  <p:clrMapOvr>
    <a:masterClrMapping/>
  </p:clrMapOvr>
  <p:transition spd="slow" advClick="0" advTm="1500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1098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 2</vt:lpstr>
      <vt:lpstr>Aspect</vt:lpstr>
      <vt:lpstr>BACHELOR OF SCIENCE CAREER AND TECHNICAL STUIDES</vt:lpstr>
      <vt:lpstr>Why CSUSB</vt:lpstr>
      <vt:lpstr>Target Audience</vt:lpstr>
      <vt:lpstr>Program Opportunities </vt:lpstr>
      <vt:lpstr>Admission Requirements</vt:lpstr>
      <vt:lpstr>Graduation Requirements -  180 Units</vt:lpstr>
      <vt:lpstr>Graduation Requirements -  180 Units</vt:lpstr>
      <vt:lpstr>Program Curriculum 76 units</vt:lpstr>
      <vt:lpstr>Program Curriculum 76 Units</vt:lpstr>
      <vt:lpstr>Program Curriculum 76 units</vt:lpstr>
      <vt:lpstr>Admission Process</vt:lpstr>
      <vt:lpstr>For More Information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OF ARTS CAREER AND TECHNICAL STUIDES</dc:title>
  <dc:creator>Donna Shea</dc:creator>
  <cp:lastModifiedBy>Robert Garcia</cp:lastModifiedBy>
  <cp:revision>11</cp:revision>
  <dcterms:created xsi:type="dcterms:W3CDTF">2013-02-17T19:25:18Z</dcterms:created>
  <dcterms:modified xsi:type="dcterms:W3CDTF">2016-04-29T01:00:13Z</dcterms:modified>
</cp:coreProperties>
</file>