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0" r:id="rId3"/>
    <p:sldId id="271" r:id="rId4"/>
    <p:sldId id="257" r:id="rId5"/>
    <p:sldId id="265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8" r:id="rId15"/>
    <p:sldId id="267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380F7-F643-F64E-BB85-8DB8A6DBD3B7}" type="datetimeFigureOut">
              <a:rPr lang="en-US" smtClean="0"/>
              <a:t>9/26/14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BEAC2-76BC-9543-A5A2-9FF59B5FED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5800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50F00-6C20-184B-93E4-FA51DE54B3A5}" type="datetimeFigureOut">
              <a:rPr lang="en-US" smtClean="0"/>
              <a:t>9/26/14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11C4C-15C6-084D-AC15-52D67F8E74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496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11C4C-15C6-084D-AC15-52D67F8E74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1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927A-EFE3-214C-A5D3-C0128F0C3100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280A-B8EF-0D4B-9C9B-5EB18F65EA1E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CF24F-FC2C-2A40-9C48-C677A26B0664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9F65B-0931-804A-996D-F23298A8603A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0770-5E94-2B49-B175-DDEF8226A155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069-6B9B-2145-ACA0-A74DC5695FAB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2102-4628-6A41-92DB-E640C1190656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414FF-2C8F-E94F-A6CE-30BA6048DF7A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C11F8-3920-284D-99DA-EB15FEFE6717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EDBD-8903-334C-B8D5-FDE14DF532B1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DE18-275E-6347-BDF0-CB57A043A3D4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80F29AA-4EF7-534E-A599-240F5AE0DDB0}" type="datetime1">
              <a:rPr lang="en-US" smtClean="0"/>
              <a:t>9/26/14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BED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An Adapted Spelling Inventory</a:t>
            </a:r>
          </a:p>
          <a:p>
            <a:r>
              <a:rPr lang="en-US" dirty="0" smtClean="0"/>
              <a:t>		</a:t>
            </a:r>
            <a:r>
              <a:rPr lang="en-US" sz="3200" b="1" i="1" dirty="0" smtClean="0"/>
              <a:t>Implement WEEK 1 or Week 2</a:t>
            </a:r>
            <a:endParaRPr lang="en-US" sz="32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7468" y="1591733"/>
            <a:ext cx="721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Lit Center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Mini </a:t>
            </a:r>
            <a:r>
              <a:rPr lang="en-US" sz="3200" b="1" dirty="0" smtClean="0">
                <a:solidFill>
                  <a:schemeClr val="bg1"/>
                </a:solidFill>
              </a:rPr>
              <a:t>Lesson 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  SPELLING  INVENTORY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58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717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</a:rPr>
              <a:t>Digraphs and Blends   </a:t>
            </a:r>
            <a:r>
              <a:rPr lang="en-US" sz="2800" b="1" dirty="0" smtClean="0">
                <a:solidFill>
                  <a:schemeClr val="tx1"/>
                </a:solidFill>
              </a:rPr>
              <a:t>sh   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</a:rPr>
              <a:t>Other Vowel Patterns   </a:t>
            </a:r>
            <a:r>
              <a:rPr lang="en-US" sz="2800" b="1" dirty="0" smtClean="0">
                <a:solidFill>
                  <a:schemeClr val="tx1"/>
                </a:solidFill>
              </a:rPr>
              <a:t>ow   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</a:rPr>
              <a:t>Inflected Endings, Consonant Doubling,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</a:rPr>
              <a:t>Prefixes, Suffixes  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</a:rPr>
              <a:t>	er    tt   le   av   or   ip   en   ll   ar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shower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</a:t>
            </a:r>
            <a:r>
              <a:rPr lang="en-US" sz="2800" b="1" dirty="0" smtClean="0">
                <a:solidFill>
                  <a:schemeClr val="tx1"/>
                </a:solidFill>
              </a:rPr>
              <a:t>attle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f</a:t>
            </a:r>
            <a:r>
              <a:rPr lang="en-US" sz="2800" b="1" dirty="0" smtClean="0">
                <a:solidFill>
                  <a:schemeClr val="tx1"/>
                </a:solidFill>
              </a:rPr>
              <a:t>avor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</a:t>
            </a:r>
            <a:r>
              <a:rPr lang="en-US" sz="2800" b="1" dirty="0" smtClean="0">
                <a:solidFill>
                  <a:schemeClr val="tx1"/>
                </a:solidFill>
              </a:rPr>
              <a:t>ipen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cellar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0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67129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100" b="1" i="1" dirty="0"/>
              <a:t>Other Vowel Patterns  </a:t>
            </a:r>
            <a:r>
              <a:rPr lang="en-US" sz="5100" b="1" i="1" dirty="0" smtClean="0"/>
              <a:t>  </a:t>
            </a:r>
            <a:r>
              <a:rPr lang="en-US" sz="5100" b="1" dirty="0" smtClean="0"/>
              <a:t>or  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i="1" dirty="0"/>
              <a:t>Inflected Endings, Consonant Doubling, Prefixes, </a:t>
            </a:r>
            <a:r>
              <a:rPr lang="en-US" sz="5100" b="1" i="1" dirty="0" smtClean="0"/>
              <a:t>Suffixes,  Syllable Junctures  </a:t>
            </a:r>
          </a:p>
          <a:p>
            <a:pPr marL="0" indent="0">
              <a:buNone/>
            </a:pPr>
            <a:r>
              <a:rPr lang="en-US" sz="5100" b="1" i="1" dirty="0"/>
              <a:t> </a:t>
            </a:r>
            <a:r>
              <a:rPr lang="en-US" sz="5100" b="1" i="1" dirty="0" smtClean="0"/>
              <a:t>                 </a:t>
            </a:r>
            <a:r>
              <a:rPr lang="en-US" sz="5100" b="1" dirty="0" smtClean="0"/>
              <a:t>ure   ate   con   ent   ize  op  pp  tion</a:t>
            </a:r>
          </a:p>
          <a:p>
            <a:pPr marL="0" indent="0">
              <a:buNone/>
            </a:pPr>
            <a:r>
              <a:rPr lang="en-US" sz="5100" b="1" i="1" dirty="0" smtClean="0"/>
              <a:t>Bases and Roots    </a:t>
            </a:r>
            <a:r>
              <a:rPr lang="en-US" sz="5100" b="1" dirty="0" smtClean="0"/>
              <a:t>pleas   fortun    fid   civil   pos</a:t>
            </a:r>
            <a:endParaRPr lang="en-US" sz="5100" b="1" dirty="0"/>
          </a:p>
          <a:p>
            <a:pPr marL="0" indent="0">
              <a:buNone/>
            </a:pPr>
            <a:endParaRPr lang="en-US" sz="5100" b="1" dirty="0" smtClean="0"/>
          </a:p>
          <a:p>
            <a:r>
              <a:rPr lang="en-US" sz="5900" b="1" dirty="0" smtClean="0"/>
              <a:t>pleasure</a:t>
            </a:r>
          </a:p>
          <a:p>
            <a:r>
              <a:rPr lang="en-US" sz="5900" b="1" dirty="0"/>
              <a:t>f</a:t>
            </a:r>
            <a:r>
              <a:rPr lang="en-US" sz="5900" b="1" dirty="0" smtClean="0"/>
              <a:t>ortunate</a:t>
            </a:r>
          </a:p>
          <a:p>
            <a:r>
              <a:rPr lang="en-US" sz="5900" b="1" dirty="0"/>
              <a:t>c</a:t>
            </a:r>
            <a:r>
              <a:rPr lang="en-US" sz="5900" b="1" dirty="0" smtClean="0"/>
              <a:t>onfident</a:t>
            </a:r>
          </a:p>
          <a:p>
            <a:r>
              <a:rPr lang="en-US" sz="5900" b="1" dirty="0"/>
              <a:t>c</a:t>
            </a:r>
            <a:r>
              <a:rPr lang="en-US" sz="5900" b="1" dirty="0" smtClean="0"/>
              <a:t>ivilize</a:t>
            </a:r>
          </a:p>
          <a:p>
            <a:r>
              <a:rPr lang="en-US" sz="5900" b="1" dirty="0" smtClean="0"/>
              <a:t>opposition</a:t>
            </a:r>
            <a:endParaRPr lang="en-US" sz="59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10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QUALITATIVE SPELLING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Use the checklist handout to find the spelling stage of the student.</a:t>
            </a:r>
          </a:p>
          <a:p>
            <a:endParaRPr lang="en-US" dirty="0" smtClean="0"/>
          </a:p>
          <a:p>
            <a:r>
              <a:rPr lang="en-US" sz="2800" b="1" dirty="0" smtClean="0"/>
              <a:t>Check for certain features on the student’s BED test—mark YES if feature is always present.  The last place you check </a:t>
            </a:r>
            <a:r>
              <a:rPr lang="en-US" sz="2800" b="1" u="sng" dirty="0" smtClean="0"/>
              <a:t>OFTEN</a:t>
            </a:r>
            <a:r>
              <a:rPr lang="en-US" sz="2800" b="1" dirty="0" smtClean="0"/>
              <a:t> is the student’s stage of spelling development.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92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Stage to Know What to Teach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61818"/>
            <a:ext cx="7543800" cy="41101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3600" b="1" i="1" baseline="-25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600" b="1" i="1" baseline="-25000" dirty="0" smtClean="0">
                <a:solidFill>
                  <a:schemeClr val="tx1"/>
                </a:solidFill>
              </a:rPr>
              <a:t>EARLY    MIDDLE    LATE</a:t>
            </a:r>
          </a:p>
          <a:p>
            <a:pPr marL="0" indent="0" algn="ctr">
              <a:buNone/>
            </a:pPr>
            <a:endParaRPr lang="en-US" sz="3200" b="1" i="1" baseline="-250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Emergent Stage</a:t>
            </a:r>
          </a:p>
          <a:p>
            <a:pPr>
              <a:buFont typeface="Wingdings" charset="2"/>
              <a:buChar char="u"/>
            </a:pPr>
            <a:r>
              <a:rPr lang="en-US" sz="3200" b="1" dirty="0"/>
              <a:t>L</a:t>
            </a:r>
            <a:r>
              <a:rPr lang="en-US" sz="3200" b="1" dirty="0" smtClean="0"/>
              <a:t>etter-Name—Alphabetic Stage</a:t>
            </a: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Within Word Pattern Stage</a:t>
            </a: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Syllables and Affixes Stage</a:t>
            </a: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Derivational Relations Stage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4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953000"/>
            <a:ext cx="6781800" cy="121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Remember:  To some kids, “</a:t>
            </a:r>
            <a:r>
              <a:rPr lang="en-US" sz="3200" dirty="0" err="1" smtClean="0"/>
              <a:t>spel</a:t>
            </a:r>
            <a:r>
              <a:rPr lang="en-US" sz="3200" dirty="0" smtClean="0"/>
              <a:t>”… is a four letter word                  </a:t>
            </a:r>
            <a:r>
              <a:rPr lang="en-US" sz="2000" dirty="0" smtClean="0"/>
              <a:t>RICHARD GENTRY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714" y="526143"/>
            <a:ext cx="8799286" cy="4052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WORD STUDY</a:t>
            </a:r>
            <a:r>
              <a:rPr lang="en-US" sz="3200" b="1" i="1" dirty="0">
                <a:latin typeface="Wingdings"/>
                <a:ea typeface="Wingdings"/>
                <a:cs typeface="Wingdings"/>
                <a:sym typeface="Wingdings"/>
              </a:rPr>
              <a:t> </a:t>
            </a:r>
            <a:r>
              <a:rPr lang="en-US" sz="2800" b="1" i="1" dirty="0" smtClean="0">
                <a:ea typeface="Wingdings"/>
                <a:cs typeface="Wingdings"/>
                <a:sym typeface="Wingdings"/>
              </a:rPr>
              <a:t>includes:</a:t>
            </a:r>
            <a:endParaRPr lang="en-US" sz="2800" b="1" i="1" dirty="0">
              <a:sym typeface="Wingdings"/>
            </a:endParaRPr>
          </a:p>
          <a:p>
            <a:r>
              <a:rPr lang="en-US" sz="2800" b="1" u="sng" dirty="0" smtClean="0">
                <a:sym typeface="Wingdings"/>
              </a:rPr>
              <a:t>Alphabetic </a:t>
            </a:r>
            <a:r>
              <a:rPr lang="en-US" sz="2800" b="1" u="sng" dirty="0" err="1" smtClean="0">
                <a:sym typeface="Wingdings"/>
              </a:rPr>
              <a:t>Knowledge</a:t>
            </a:r>
            <a:r>
              <a:rPr lang="en-US" sz="2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 err="1" smtClean="0">
                <a:sym typeface="Wingdings"/>
              </a:rPr>
              <a:t>Relationship</a:t>
            </a:r>
            <a:r>
              <a:rPr lang="en-US" sz="2800" dirty="0" smtClean="0">
                <a:sym typeface="Wingdings"/>
              </a:rPr>
              <a:t> between letters and sounds   	  		(</a:t>
            </a:r>
            <a:r>
              <a:rPr lang="en-US" sz="2800" dirty="0" err="1" smtClean="0">
                <a:sym typeface="Wingdings"/>
              </a:rPr>
              <a:t>grapho</a:t>
            </a:r>
            <a:r>
              <a:rPr lang="en-US" sz="2800" dirty="0" smtClean="0">
                <a:sym typeface="Wingdings"/>
              </a:rPr>
              <a:t>-phonemic)</a:t>
            </a:r>
          </a:p>
          <a:p>
            <a:endParaRPr lang="en-US" sz="2800" dirty="0" smtClean="0">
              <a:sym typeface="Wingdings"/>
            </a:endParaRPr>
          </a:p>
          <a:p>
            <a:r>
              <a:rPr lang="en-US" sz="2800" b="1" u="sng" dirty="0" smtClean="0">
                <a:sym typeface="Wingdings"/>
              </a:rPr>
              <a:t>Pattern </a:t>
            </a:r>
            <a:r>
              <a:rPr lang="en-US" sz="2800" b="1" u="sng" dirty="0" err="1" smtClean="0">
                <a:sym typeface="Wingdings"/>
              </a:rPr>
              <a:t>Knowledge</a:t>
            </a:r>
            <a:r>
              <a:rPr lang="en-US" sz="2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dirty="0" err="1">
                <a:sym typeface="Wingdings"/>
              </a:rPr>
              <a:t>L</a:t>
            </a:r>
            <a:r>
              <a:rPr lang="en-US" sz="2800" dirty="0" err="1" smtClean="0">
                <a:sym typeface="Wingdings"/>
              </a:rPr>
              <a:t>etter</a:t>
            </a:r>
            <a:r>
              <a:rPr lang="en-US" sz="2800" dirty="0" smtClean="0">
                <a:sym typeface="Wingdings"/>
              </a:rPr>
              <a:t> groupings </a:t>
            </a:r>
            <a:r>
              <a:rPr lang="en-US" sz="2000" dirty="0" smtClean="0">
                <a:sym typeface="Wingdings"/>
              </a:rPr>
              <a:t>(</a:t>
            </a:r>
            <a:r>
              <a:rPr lang="en-US" sz="2000" b="1" dirty="0" smtClean="0">
                <a:sym typeface="Wingdings"/>
              </a:rPr>
              <a:t>CVC   </a:t>
            </a:r>
            <a:r>
              <a:rPr lang="en-US" sz="2000" b="1" dirty="0" err="1" smtClean="0">
                <a:sym typeface="Wingdings"/>
              </a:rPr>
              <a:t>CVCe</a:t>
            </a:r>
            <a:r>
              <a:rPr lang="en-US" sz="2000" b="1" dirty="0" smtClean="0">
                <a:sym typeface="Wingdings"/>
              </a:rPr>
              <a:t>   CVVC</a:t>
            </a:r>
            <a:r>
              <a:rPr lang="en-US" sz="2000" dirty="0" smtClean="0">
                <a:sym typeface="Wingdings"/>
              </a:rPr>
              <a:t>)</a:t>
            </a:r>
            <a:r>
              <a:rPr lang="en-US" sz="2800" dirty="0" smtClean="0">
                <a:sym typeface="Wingdings"/>
              </a:rPr>
              <a:t> and syllables</a:t>
            </a:r>
          </a:p>
          <a:p>
            <a:endParaRPr lang="en-US" sz="4400" baseline="30000" dirty="0" smtClean="0">
              <a:sym typeface="Wingdings"/>
            </a:endParaRPr>
          </a:p>
          <a:p>
            <a:r>
              <a:rPr lang="en-US" sz="2800" b="1" u="sng" dirty="0" err="1" smtClean="0">
                <a:sym typeface="Wingdings"/>
              </a:rPr>
              <a:t>Meaning</a:t>
            </a:r>
            <a:r>
              <a:rPr lang="en-US" sz="2800" dirty="0" err="1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i="1" u="sng" dirty="0" err="1" smtClean="0">
                <a:ea typeface="Wingdings"/>
                <a:cs typeface="Wingdings"/>
                <a:sym typeface="Wingdings"/>
              </a:rPr>
              <a:t>Semantics</a:t>
            </a:r>
            <a:r>
              <a:rPr lang="en-US" sz="2800" i="1" u="sng" dirty="0" smtClean="0">
                <a:ea typeface="Wingdings"/>
                <a:cs typeface="Wingdings"/>
                <a:sym typeface="Wingdings"/>
              </a:rPr>
              <a:t> :</a:t>
            </a:r>
            <a:r>
              <a:rPr lang="en-US" sz="2800" dirty="0" smtClean="0">
                <a:ea typeface="Wingdings"/>
                <a:cs typeface="Wingdings"/>
                <a:sym typeface="Wingdings"/>
              </a:rPr>
              <a:t> </a:t>
            </a:r>
            <a:r>
              <a:rPr lang="en-US" sz="2800" dirty="0" smtClean="0">
                <a:sym typeface="Wingdings"/>
              </a:rPr>
              <a:t>Units of letters represent meaning directly 			(affixes, word roots)</a:t>
            </a:r>
            <a:endParaRPr lang="en-US" sz="2800" dirty="0" smtClean="0">
              <a:latin typeface="Wingdings"/>
              <a:ea typeface="Wingdings"/>
              <a:cs typeface="Wingding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286595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 to</a:t>
            </a:r>
            <a:r>
              <a:rPr lang="en-US" u="sng" dirty="0" smtClean="0">
                <a:solidFill>
                  <a:schemeClr val="tx1"/>
                </a:solidFill>
              </a:rPr>
              <a:t> WORDS THEIR WAY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for “word sorts” and other activities by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Instructional activities suggested for each stage are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tx1"/>
                </a:solidFill>
              </a:rPr>
              <a:t>a</a:t>
            </a:r>
            <a:r>
              <a:rPr lang="en-US" sz="3600" b="1" dirty="0" smtClean="0">
                <a:solidFill>
                  <a:schemeClr val="tx1"/>
                </a:solidFill>
              </a:rPr>
              <a:t>vailable in the Lit Center copies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90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0428"/>
            <a:ext cx="7543800" cy="3501571"/>
          </a:xfrm>
          <a:ln w="76200" cmpd="sng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4000" b="1" i="1" u="sng" dirty="0" smtClean="0"/>
              <a:t>Words Their Way</a:t>
            </a:r>
          </a:p>
          <a:p>
            <a:pPr lvl="2"/>
            <a:r>
              <a:rPr lang="en-US" sz="2800" i="1" dirty="0" smtClean="0"/>
              <a:t>Word Study for Phonics, Vocabulary, and Spelling Instruction</a:t>
            </a:r>
          </a:p>
          <a:p>
            <a:pPr marL="640080" lvl="2" indent="0">
              <a:buNone/>
            </a:pPr>
            <a:r>
              <a:rPr lang="en-US" sz="2800" i="1" dirty="0"/>
              <a:t>	</a:t>
            </a:r>
            <a:r>
              <a:rPr lang="en-US" sz="2800" i="1" dirty="0" smtClean="0"/>
              <a:t>	Templeton, Bear, </a:t>
            </a:r>
            <a:r>
              <a:rPr lang="en-US" sz="2800" i="1" dirty="0" err="1" smtClean="0"/>
              <a:t>Invernizzi</a:t>
            </a:r>
            <a:r>
              <a:rPr lang="en-US" sz="2800" i="1" dirty="0" smtClean="0"/>
              <a:t>, and   			Johnston (2008)</a:t>
            </a:r>
            <a:endParaRPr lang="en-US" sz="2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3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5486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333" t="-38782" r="-18333" b="-24334"/>
          <a:stretch/>
        </p:blipFill>
        <p:spPr bwMode="auto">
          <a:xfrm>
            <a:off x="-1219199" y="-2548466"/>
            <a:ext cx="9855199" cy="1089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268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75" r="14987" b="1795"/>
          <a:stretch/>
        </p:blipFill>
        <p:spPr bwMode="auto">
          <a:xfrm>
            <a:off x="-1" y="474133"/>
            <a:ext cx="7543801" cy="624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849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2400" dirty="0" smtClean="0"/>
              <a:t>Refer to </a:t>
            </a:r>
            <a:r>
              <a:rPr lang="en-US" u="sng" dirty="0" smtClean="0"/>
              <a:t>WORDS THEIR WAY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Spelling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“The BED TEST” is  a  “modified” quick and informal spelling inventory used to understand a student’s level of orthographic knowledge.  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Spelling is developmental, and represented by spelling stages.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 The results have implications for instruction in reading, writing, vocabulary and spelling.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7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Stage to Know What to Teach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i="1" baseline="-25000" dirty="0" smtClean="0">
                <a:solidFill>
                  <a:schemeClr val="tx1"/>
                </a:solidFill>
              </a:rPr>
              <a:t>EARLY    MIDDLE    LATE</a:t>
            </a:r>
          </a:p>
          <a:p>
            <a:pPr marL="0" indent="0" algn="ctr">
              <a:buNone/>
            </a:pPr>
            <a:endParaRPr lang="en-US" sz="3200" b="1" i="1" baseline="-250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Emergent Stage</a:t>
            </a:r>
          </a:p>
          <a:p>
            <a:pPr>
              <a:buFont typeface="Wingdings" charset="2"/>
              <a:buChar char="u"/>
            </a:pPr>
            <a:r>
              <a:rPr lang="en-US" sz="3200" b="1" dirty="0"/>
              <a:t>L</a:t>
            </a:r>
            <a:r>
              <a:rPr lang="en-US" sz="3200" b="1" dirty="0" smtClean="0"/>
              <a:t>etter-Name—Alphabetic Stage</a:t>
            </a: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Within Word Pattern Stage</a:t>
            </a: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Syllables and Affixes Stage</a:t>
            </a:r>
          </a:p>
          <a:p>
            <a:pPr>
              <a:buFont typeface="Wingdings" charset="2"/>
              <a:buChar char="u"/>
            </a:pPr>
            <a:r>
              <a:rPr lang="en-US" sz="3200" b="1" dirty="0" smtClean="0"/>
              <a:t>Derivational Relations Stage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1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 the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Read and follow the information at the top of the word list </a:t>
            </a:r>
            <a:r>
              <a:rPr lang="en-US" sz="3200" b="1" u="sng" dirty="0" smtClean="0">
                <a:solidFill>
                  <a:schemeClr val="tx1"/>
                </a:solidFill>
              </a:rPr>
              <a:t>handou</a:t>
            </a:r>
            <a:r>
              <a:rPr lang="en-US" sz="3200" b="1" dirty="0" smtClean="0">
                <a:solidFill>
                  <a:schemeClr val="tx1"/>
                </a:solidFill>
              </a:rPr>
              <a:t>t you received </a:t>
            </a:r>
            <a:r>
              <a:rPr lang="en-US" sz="3200" b="1" u="sng" dirty="0" smtClean="0">
                <a:solidFill>
                  <a:schemeClr val="tx1"/>
                </a:solidFill>
              </a:rPr>
              <a:t>before</a:t>
            </a:r>
            <a:r>
              <a:rPr lang="en-US" sz="3200" b="1" dirty="0" smtClean="0">
                <a:solidFill>
                  <a:schemeClr val="tx1"/>
                </a:solidFill>
              </a:rPr>
              <a:t> you administer the test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“Assessment Materials for Chapter 3”</a:t>
            </a:r>
          </a:p>
          <a:p>
            <a:pPr marL="0" indent="0" algn="ctr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i="1" u="sng" dirty="0" smtClean="0">
                <a:solidFill>
                  <a:schemeClr val="accent1"/>
                </a:solidFill>
                <a:latin typeface="+mj-lt"/>
              </a:rPr>
              <a:t>Stop testing when 3 out of 5 words</a:t>
            </a:r>
          </a:p>
          <a:p>
            <a:pPr marL="0" indent="0" algn="ctr">
              <a:buNone/>
            </a:pPr>
            <a:r>
              <a:rPr lang="en-US" sz="3200" b="1" i="1" u="sng" dirty="0" smtClean="0">
                <a:solidFill>
                  <a:schemeClr val="accent1"/>
                </a:solidFill>
                <a:latin typeface="+mj-lt"/>
              </a:rPr>
              <a:t> in a set are missed.</a:t>
            </a:r>
            <a:endParaRPr lang="en-US" sz="3200" b="1" i="1" u="sng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50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405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0" indent="0">
              <a:buNone/>
            </a:pPr>
            <a:r>
              <a:rPr lang="en-US" sz="5100" b="1" i="1" dirty="0" smtClean="0">
                <a:solidFill>
                  <a:schemeClr val="tx1"/>
                </a:solidFill>
              </a:rPr>
              <a:t>Initial and Final Consonants    </a:t>
            </a:r>
            <a:r>
              <a:rPr lang="en-US" sz="5100" b="1" dirty="0" smtClean="0">
                <a:solidFill>
                  <a:schemeClr val="tx1"/>
                </a:solidFill>
              </a:rPr>
              <a:t>b  d  p  n  l  t</a:t>
            </a:r>
          </a:p>
          <a:p>
            <a:pPr marL="0" indent="0">
              <a:buNone/>
            </a:pPr>
            <a:r>
              <a:rPr lang="en-US" sz="5100" b="1" i="1" dirty="0" smtClean="0">
                <a:solidFill>
                  <a:schemeClr val="tx1"/>
                </a:solidFill>
              </a:rPr>
              <a:t>Short Vowels                               </a:t>
            </a:r>
            <a:r>
              <a:rPr lang="en-US" sz="5100" b="1" dirty="0" smtClean="0">
                <a:solidFill>
                  <a:schemeClr val="tx1"/>
                </a:solidFill>
              </a:rPr>
              <a:t>e  i   u</a:t>
            </a:r>
          </a:p>
          <a:p>
            <a:pPr marL="0" indent="0">
              <a:buNone/>
            </a:pPr>
            <a:r>
              <a:rPr lang="en-US" sz="5100" b="1" i="1" dirty="0" smtClean="0">
                <a:solidFill>
                  <a:schemeClr val="tx1"/>
                </a:solidFill>
              </a:rPr>
              <a:t>Digraphs and Blends                  </a:t>
            </a:r>
            <a:r>
              <a:rPr lang="en-US" sz="5100" b="1" dirty="0" smtClean="0">
                <a:solidFill>
                  <a:schemeClr val="tx1"/>
                </a:solidFill>
              </a:rPr>
              <a:t>sh  wh  mp  fl</a:t>
            </a:r>
          </a:p>
          <a:p>
            <a:pPr marL="0" indent="0">
              <a:buNone/>
            </a:pPr>
            <a:r>
              <a:rPr lang="en-US" sz="5100" b="1" i="1" dirty="0" smtClean="0">
                <a:solidFill>
                  <a:schemeClr val="tx1"/>
                </a:solidFill>
              </a:rPr>
              <a:t>Long Vowel Pattern</a:t>
            </a:r>
            <a:r>
              <a:rPr lang="en-US" sz="5100" b="1" dirty="0" smtClean="0">
                <a:solidFill>
                  <a:schemeClr val="tx1"/>
                </a:solidFill>
              </a:rPr>
              <a:t>	            </a:t>
            </a:r>
            <a:r>
              <a:rPr lang="en-US" sz="5100" b="1" dirty="0" err="1" smtClean="0">
                <a:solidFill>
                  <a:schemeClr val="tx1"/>
                </a:solidFill>
              </a:rPr>
              <a:t>oa</a:t>
            </a:r>
            <a:endParaRPr lang="en-US" sz="51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5100" b="1" dirty="0" smtClean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5100" b="1" dirty="0" smtClean="0">
                <a:solidFill>
                  <a:schemeClr val="tx1"/>
                </a:solidFill>
              </a:rPr>
              <a:t>bed</a:t>
            </a:r>
          </a:p>
          <a:p>
            <a:pPr>
              <a:buFont typeface="Arial"/>
              <a:buChar char="•"/>
            </a:pPr>
            <a:r>
              <a:rPr lang="en-US" sz="5100" b="1" dirty="0">
                <a:solidFill>
                  <a:schemeClr val="tx1"/>
                </a:solidFill>
              </a:rPr>
              <a:t>s</a:t>
            </a:r>
            <a:r>
              <a:rPr lang="en-US" sz="5100" b="1" dirty="0" smtClean="0">
                <a:solidFill>
                  <a:schemeClr val="tx1"/>
                </a:solidFill>
              </a:rPr>
              <a:t>hip</a:t>
            </a:r>
          </a:p>
          <a:p>
            <a:pPr>
              <a:buFont typeface="Arial"/>
              <a:buChar char="•"/>
            </a:pPr>
            <a:r>
              <a:rPr lang="en-US" sz="5100" b="1" dirty="0">
                <a:solidFill>
                  <a:schemeClr val="tx1"/>
                </a:solidFill>
              </a:rPr>
              <a:t>w</a:t>
            </a:r>
            <a:r>
              <a:rPr lang="en-US" sz="5100" b="1" dirty="0" smtClean="0">
                <a:solidFill>
                  <a:schemeClr val="tx1"/>
                </a:solidFill>
              </a:rPr>
              <a:t>hen</a:t>
            </a:r>
          </a:p>
          <a:p>
            <a:pPr>
              <a:buFont typeface="Arial"/>
              <a:buChar char="•"/>
            </a:pPr>
            <a:r>
              <a:rPr lang="en-US" sz="5100" b="1" dirty="0">
                <a:solidFill>
                  <a:schemeClr val="tx1"/>
                </a:solidFill>
              </a:rPr>
              <a:t>l</a:t>
            </a:r>
            <a:r>
              <a:rPr lang="en-US" sz="5100" b="1" dirty="0" smtClean="0">
                <a:solidFill>
                  <a:schemeClr val="tx1"/>
                </a:solidFill>
              </a:rPr>
              <a:t>ump</a:t>
            </a:r>
          </a:p>
          <a:p>
            <a:pPr>
              <a:buFont typeface="Arial"/>
              <a:buChar char="•"/>
            </a:pPr>
            <a:r>
              <a:rPr lang="en-US" sz="5100" b="1" dirty="0" smtClean="0">
                <a:solidFill>
                  <a:schemeClr val="tx1"/>
                </a:solidFill>
              </a:rPr>
              <a:t>float</a:t>
            </a:r>
            <a:endParaRPr lang="en-US" sz="51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87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52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</a:rPr>
              <a:t>Final Consonants          </a:t>
            </a:r>
            <a:r>
              <a:rPr lang="en-US" sz="2800" b="1" dirty="0" smtClean="0">
                <a:solidFill>
                  <a:schemeClr val="tx1"/>
                </a:solidFill>
              </a:rPr>
              <a:t>n   v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</a:rPr>
              <a:t>Short vowels</a:t>
            </a:r>
            <a:r>
              <a:rPr lang="en-US" sz="2800" b="1" dirty="0" smtClean="0">
                <a:solidFill>
                  <a:schemeClr val="tx1"/>
                </a:solidFill>
              </a:rPr>
              <a:t>	            o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</a:rPr>
              <a:t>Digraphs and Blends    </a:t>
            </a:r>
            <a:r>
              <a:rPr lang="en-US" sz="2800" b="1" dirty="0" smtClean="0">
                <a:solidFill>
                  <a:schemeClr val="tx1"/>
                </a:solidFill>
              </a:rPr>
              <a:t>tr   pl   dr   br   sh 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tx1"/>
                </a:solidFill>
              </a:rPr>
              <a:t>Long Vowel Patterns</a:t>
            </a:r>
            <a:r>
              <a:rPr lang="en-US" sz="2800" b="1" dirty="0" smtClean="0">
                <a:solidFill>
                  <a:schemeClr val="tx1"/>
                </a:solidFill>
              </a:rPr>
              <a:t>     ai   a-e   i-e   igh</a:t>
            </a:r>
          </a:p>
          <a:p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en-US" sz="2800" b="1" dirty="0" smtClean="0">
                <a:solidFill>
                  <a:schemeClr val="tx1"/>
                </a:solidFill>
              </a:rPr>
              <a:t>rain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p</a:t>
            </a:r>
            <a:r>
              <a:rPr lang="en-US" sz="2800" b="1" dirty="0" smtClean="0">
                <a:solidFill>
                  <a:schemeClr val="tx1"/>
                </a:solidFill>
              </a:rPr>
              <a:t>lace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</a:t>
            </a:r>
            <a:r>
              <a:rPr lang="en-US" sz="2800" b="1" dirty="0" smtClean="0">
                <a:solidFill>
                  <a:schemeClr val="tx1"/>
                </a:solidFill>
              </a:rPr>
              <a:t>rive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</a:t>
            </a:r>
            <a:r>
              <a:rPr lang="en-US" sz="2800" b="1" dirty="0" smtClean="0">
                <a:solidFill>
                  <a:schemeClr val="tx1"/>
                </a:solidFill>
              </a:rPr>
              <a:t>ight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s</a:t>
            </a:r>
            <a:r>
              <a:rPr lang="en-US" sz="2800" b="1" dirty="0" smtClean="0">
                <a:solidFill>
                  <a:schemeClr val="tx1"/>
                </a:solidFill>
              </a:rPr>
              <a:t>hopping    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4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57914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4500" b="1" i="1" dirty="0" smtClean="0">
                <a:solidFill>
                  <a:schemeClr val="tx1"/>
                </a:solidFill>
              </a:rPr>
              <a:t>Digraphs and Blends      </a:t>
            </a:r>
            <a:r>
              <a:rPr lang="en-US" sz="4500" b="1" dirty="0" smtClean="0">
                <a:solidFill>
                  <a:schemeClr val="tx1"/>
                </a:solidFill>
              </a:rPr>
              <a:t>sp   ch</a:t>
            </a:r>
          </a:p>
          <a:p>
            <a:pPr marL="0" indent="0">
              <a:buNone/>
            </a:pPr>
            <a:r>
              <a:rPr lang="en-US" sz="4500" b="1" dirty="0" smtClean="0">
                <a:solidFill>
                  <a:schemeClr val="tx1"/>
                </a:solidFill>
              </a:rPr>
              <a:t>  </a:t>
            </a:r>
            <a:endParaRPr lang="en-US" sz="45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500" b="1" i="1" dirty="0" smtClean="0">
                <a:solidFill>
                  <a:schemeClr val="tx1"/>
                </a:solidFill>
              </a:rPr>
              <a:t>Other Vowel Patterns     </a:t>
            </a:r>
            <a:r>
              <a:rPr lang="en-US" sz="4500" b="1" dirty="0" smtClean="0">
                <a:solidFill>
                  <a:schemeClr val="tx1"/>
                </a:solidFill>
              </a:rPr>
              <a:t>oi   er   ew   ar   </a:t>
            </a:r>
          </a:p>
          <a:p>
            <a:pPr marL="0" indent="0">
              <a:buNone/>
            </a:pPr>
            <a:r>
              <a:rPr lang="en-US" sz="45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4500" b="1" dirty="0" smtClean="0">
                <a:solidFill>
                  <a:schemeClr val="tx1"/>
                </a:solidFill>
              </a:rPr>
              <a:t>spoil</a:t>
            </a:r>
          </a:p>
          <a:p>
            <a:r>
              <a:rPr lang="en-US" sz="4500" b="1" dirty="0">
                <a:solidFill>
                  <a:schemeClr val="tx1"/>
                </a:solidFill>
              </a:rPr>
              <a:t>s</a:t>
            </a:r>
            <a:r>
              <a:rPr lang="en-US" sz="4500" b="1" dirty="0" smtClean="0">
                <a:solidFill>
                  <a:schemeClr val="tx1"/>
                </a:solidFill>
              </a:rPr>
              <a:t>erving</a:t>
            </a:r>
          </a:p>
          <a:p>
            <a:r>
              <a:rPr lang="en-US" sz="4500" b="1" dirty="0">
                <a:solidFill>
                  <a:schemeClr val="tx1"/>
                </a:solidFill>
              </a:rPr>
              <a:t>c</a:t>
            </a:r>
            <a:r>
              <a:rPr lang="en-US" sz="4500" b="1" dirty="0" smtClean="0">
                <a:solidFill>
                  <a:schemeClr val="tx1"/>
                </a:solidFill>
              </a:rPr>
              <a:t>hewed </a:t>
            </a:r>
          </a:p>
          <a:p>
            <a:r>
              <a:rPr lang="en-US" sz="4500" b="1" dirty="0">
                <a:solidFill>
                  <a:schemeClr val="tx1"/>
                </a:solidFill>
              </a:rPr>
              <a:t>c</a:t>
            </a:r>
            <a:r>
              <a:rPr lang="en-US" sz="4500" b="1" dirty="0" smtClean="0">
                <a:solidFill>
                  <a:schemeClr val="tx1"/>
                </a:solidFill>
              </a:rPr>
              <a:t>arries</a:t>
            </a:r>
          </a:p>
          <a:p>
            <a:r>
              <a:rPr lang="en-US" sz="4500" b="1" dirty="0">
                <a:solidFill>
                  <a:schemeClr val="tx1"/>
                </a:solidFill>
              </a:rPr>
              <a:t>m</a:t>
            </a:r>
            <a:r>
              <a:rPr lang="en-US" sz="4500" b="1" dirty="0" smtClean="0">
                <a:solidFill>
                  <a:schemeClr val="tx1"/>
                </a:solidFill>
              </a:rPr>
              <a:t>arched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 Street  FALL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30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218</TotalTime>
  <Words>484</Words>
  <Application>Microsoft Macintosh PowerPoint</Application>
  <PresentationFormat>On-screen Show (4:3)</PresentationFormat>
  <Paragraphs>141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Newsprint</vt:lpstr>
      <vt:lpstr>THE BED TEST</vt:lpstr>
      <vt:lpstr>PowerPoint Presentation</vt:lpstr>
      <vt:lpstr>PowerPoint Presentation</vt:lpstr>
      <vt:lpstr> Refer to WORDS THEIR WAY                 Spelling Inventory</vt:lpstr>
      <vt:lpstr>Find the Stage to Know What to Teach</vt:lpstr>
      <vt:lpstr>Follow the script</vt:lpstr>
      <vt:lpstr>Set 1</vt:lpstr>
      <vt:lpstr>SET 2</vt:lpstr>
      <vt:lpstr>SET 3</vt:lpstr>
      <vt:lpstr>Set 4</vt:lpstr>
      <vt:lpstr>SET 5</vt:lpstr>
      <vt:lpstr>QUALITATIVE SPELLING CHECKLIST</vt:lpstr>
      <vt:lpstr>Find the Stage to Know What to Teach</vt:lpstr>
      <vt:lpstr>Remember:  To some kids, “spel”… is a four letter word                  RICHARD GENTRY</vt:lpstr>
      <vt:lpstr>Refer to WORDS THEIR WAY for “word sorts” and other activities by stage</vt:lpstr>
      <vt:lpstr>Resource</vt:lpstr>
    </vt:vector>
  </TitlesOfParts>
  <Company>La Bonita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BED TEST</dc:title>
  <dc:creator>Andrea  Street</dc:creator>
  <cp:lastModifiedBy>Andrea  Street</cp:lastModifiedBy>
  <cp:revision>26</cp:revision>
  <dcterms:created xsi:type="dcterms:W3CDTF">2013-01-29T04:50:35Z</dcterms:created>
  <dcterms:modified xsi:type="dcterms:W3CDTF">2014-09-26T14:40:25Z</dcterms:modified>
</cp:coreProperties>
</file>