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0F52C-D73E-40DC-9968-2C5C4F14FA8E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8BCB4-BF8C-457F-B47B-7290CD6B5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0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8BCB4-BF8C-457F-B47B-7290CD6B55A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3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AB13E0F-EA0B-46D2-8941-977B907F248C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7961376" cy="685800"/>
          </a:xfrm>
        </p:spPr>
        <p:txBody>
          <a:bodyPr>
            <a:normAutofit/>
          </a:bodyPr>
          <a:lstStyle/>
          <a:p>
            <a:r>
              <a:rPr lang="en-US" sz="1200" dirty="0" smtClean="0"/>
              <a:t>Sid Burks, </a:t>
            </a:r>
            <a:r>
              <a:rPr lang="en-US" sz="1200" dirty="0"/>
              <a:t>Program Coordinator/Adviser</a:t>
            </a:r>
          </a:p>
          <a:p>
            <a:r>
              <a:rPr lang="en-US" sz="1200" smtClean="0"/>
              <a:t>sburks@csusb.edu</a:t>
            </a:r>
            <a:endParaRPr lang="en-US" sz="1200" dirty="0"/>
          </a:p>
          <a:p>
            <a:endParaRPr lang="en-US" sz="12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124200"/>
            <a:ext cx="6629400" cy="1322034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BACHELOR OF ARTS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CAREER AND TECHNICAL STUIDES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8442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Why CSUSB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Accredited by:</a:t>
            </a:r>
          </a:p>
          <a:p>
            <a:pPr lvl="1"/>
            <a:r>
              <a:rPr lang="en-US" dirty="0"/>
              <a:t>California Commission on Teacher Credentialing (CCTC)</a:t>
            </a:r>
          </a:p>
          <a:p>
            <a:pPr lvl="1"/>
            <a:r>
              <a:rPr lang="en-US" dirty="0"/>
              <a:t>National Council on Accreditation of Teacher Education (NCATE) </a:t>
            </a:r>
          </a:p>
          <a:p>
            <a:pPr lvl="1"/>
            <a:r>
              <a:rPr lang="en-US" dirty="0"/>
              <a:t>Western Association of Schools and Colleges (WASC)</a:t>
            </a:r>
          </a:p>
          <a:p>
            <a:r>
              <a:rPr lang="en-US" dirty="0" smtClean="0"/>
              <a:t>Apply credential courses toward BA.</a:t>
            </a:r>
          </a:p>
          <a:p>
            <a:r>
              <a:rPr lang="en-US" dirty="0"/>
              <a:t>Bachelor’s degree in four to six </a:t>
            </a:r>
            <a:r>
              <a:rPr lang="en-US" dirty="0" smtClean="0"/>
              <a:t>quarters with GE certification.</a:t>
            </a:r>
            <a:endParaRPr lang="en-US" dirty="0"/>
          </a:p>
          <a:p>
            <a:r>
              <a:rPr lang="en-US" dirty="0" smtClean="0"/>
              <a:t>Credential </a:t>
            </a:r>
            <a:r>
              <a:rPr lang="en-US" dirty="0"/>
              <a:t>courses are embedded in the</a:t>
            </a:r>
          </a:p>
          <a:p>
            <a:r>
              <a:rPr lang="en-US" dirty="0"/>
              <a:t>degree.</a:t>
            </a:r>
            <a:endParaRPr lang="en-US" dirty="0" smtClean="0"/>
          </a:p>
          <a:p>
            <a:r>
              <a:rPr lang="en-US" dirty="0" smtClean="0"/>
              <a:t>Faculty </a:t>
            </a:r>
            <a:r>
              <a:rPr lang="en-US" dirty="0"/>
              <a:t>have national &amp; international reputation as leaders in education.</a:t>
            </a:r>
          </a:p>
          <a:p>
            <a:r>
              <a:rPr lang="en-US" dirty="0"/>
              <a:t>Save thousands of dollars each year compared to a private university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ECTS courses are on-line</a:t>
            </a:r>
            <a:endParaRPr lang="en-US" dirty="0"/>
          </a:p>
          <a:p>
            <a:r>
              <a:rPr lang="en-US" dirty="0" smtClean="0"/>
              <a:t>Degree is eligible for financial aid.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28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Program Opportunities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Bachelor of Arts in Career </a:t>
            </a:r>
            <a:r>
              <a:rPr lang="en-US" dirty="0" smtClean="0"/>
              <a:t>and Technical </a:t>
            </a:r>
            <a:r>
              <a:rPr lang="en-US" dirty="0"/>
              <a:t>Studies (BACTS) is designed to</a:t>
            </a:r>
          </a:p>
          <a:p>
            <a:pPr marL="0" indent="0">
              <a:buNone/>
            </a:pPr>
            <a:r>
              <a:rPr lang="en-US" dirty="0"/>
              <a:t>provide candidates who have significant</a:t>
            </a:r>
          </a:p>
          <a:p>
            <a:pPr marL="0" indent="0">
              <a:buNone/>
            </a:pPr>
            <a:r>
              <a:rPr lang="en-US" dirty="0"/>
              <a:t>occupational and teaching experience</a:t>
            </a:r>
          </a:p>
          <a:p>
            <a:pPr marL="0" indent="0">
              <a:buNone/>
            </a:pPr>
            <a:r>
              <a:rPr lang="en-US" dirty="0"/>
              <a:t>with the opportunity to have that</a:t>
            </a:r>
          </a:p>
          <a:p>
            <a:pPr marL="0" indent="0">
              <a:buNone/>
            </a:pPr>
            <a:r>
              <a:rPr lang="en-US" dirty="0"/>
              <a:t>experience count as partial credit toward </a:t>
            </a:r>
            <a:r>
              <a:rPr lang="en-US" dirty="0" smtClean="0"/>
              <a:t>a baccalaureate </a:t>
            </a:r>
            <a:r>
              <a:rPr lang="en-US" dirty="0"/>
              <a:t>degree.</a:t>
            </a:r>
          </a:p>
        </p:txBody>
      </p:sp>
    </p:spTree>
    <p:extLst>
      <p:ext uri="{BB962C8B-B14F-4D97-AF65-F5344CB8AC3E}">
        <p14:creationId xmlns:p14="http://schemas.microsoft.com/office/powerpoint/2010/main" val="3786230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Admission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 smtClean="0"/>
              <a:t>Minimum of 5-years verifiable work experience in industry sector</a:t>
            </a:r>
            <a:endParaRPr lang="en-US" dirty="0"/>
          </a:p>
          <a:p>
            <a:r>
              <a:rPr lang="en-US" dirty="0"/>
              <a:t>Completion of AA degree (</a:t>
            </a:r>
            <a:r>
              <a:rPr lang="en-US" dirty="0" smtClean="0"/>
              <a:t>GE Certification </a:t>
            </a:r>
            <a:r>
              <a:rPr lang="en-US" dirty="0"/>
              <a:t>recommended).</a:t>
            </a:r>
          </a:p>
          <a:p>
            <a:r>
              <a:rPr lang="en-US" dirty="0"/>
              <a:t>Minimum Grade Point </a:t>
            </a:r>
            <a:r>
              <a:rPr lang="en-US" dirty="0" smtClean="0"/>
              <a:t>Average (</a:t>
            </a:r>
            <a:r>
              <a:rPr lang="en-US" dirty="0"/>
              <a:t>G.P.A.) of </a:t>
            </a:r>
            <a:r>
              <a:rPr lang="en-US" dirty="0" smtClean="0"/>
              <a:t>2.00 (C)</a:t>
            </a:r>
            <a:endParaRPr lang="en-US" dirty="0"/>
          </a:p>
          <a:p>
            <a:r>
              <a:rPr lang="en-US" dirty="0"/>
              <a:t>At least 90 quarter or 60 </a:t>
            </a:r>
            <a:r>
              <a:rPr lang="en-US" dirty="0" smtClean="0"/>
              <a:t>semester transferable </a:t>
            </a:r>
            <a:r>
              <a:rPr lang="en-US" dirty="0"/>
              <a:t>units (remedial </a:t>
            </a:r>
            <a:r>
              <a:rPr lang="en-US" dirty="0" smtClean="0"/>
              <a:t>classes do </a:t>
            </a:r>
            <a:r>
              <a:rPr lang="en-US" dirty="0"/>
              <a:t>not transfer).</a:t>
            </a:r>
          </a:p>
        </p:txBody>
      </p:sp>
    </p:spTree>
    <p:extLst>
      <p:ext uri="{BB962C8B-B14F-4D97-AF65-F5344CB8AC3E}">
        <p14:creationId xmlns:p14="http://schemas.microsoft.com/office/powerpoint/2010/main" val="21876251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9916"/>
            <a:ext cx="8458200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Graduation Requirements -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180 Units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Transfer </a:t>
            </a:r>
            <a:r>
              <a:rPr lang="en-US" dirty="0"/>
              <a:t>lower division </a:t>
            </a:r>
            <a:r>
              <a:rPr lang="en-US" dirty="0" smtClean="0"/>
              <a:t>general education </a:t>
            </a:r>
            <a:r>
              <a:rPr lang="en-US" dirty="0"/>
              <a:t>units (60 semester or </a:t>
            </a:r>
            <a:r>
              <a:rPr lang="en-US" dirty="0" smtClean="0"/>
              <a:t>90 quarter</a:t>
            </a:r>
            <a:r>
              <a:rPr lang="en-US" dirty="0"/>
              <a:t>)</a:t>
            </a:r>
          </a:p>
          <a:p>
            <a:r>
              <a:rPr lang="en-US" dirty="0" smtClean="0"/>
              <a:t>University-required </a:t>
            </a:r>
            <a:r>
              <a:rPr lang="en-US" dirty="0"/>
              <a:t>upper </a:t>
            </a:r>
            <a:r>
              <a:rPr lang="en-US" dirty="0" smtClean="0"/>
              <a:t>division general </a:t>
            </a:r>
            <a:r>
              <a:rPr lang="en-US" dirty="0"/>
              <a:t>education </a:t>
            </a:r>
            <a:r>
              <a:rPr lang="en-US" dirty="0" smtClean="0"/>
              <a:t>courses </a:t>
            </a:r>
            <a:r>
              <a:rPr lang="en-US" dirty="0"/>
              <a:t>(20 </a:t>
            </a:r>
            <a:r>
              <a:rPr lang="en-US" dirty="0" smtClean="0"/>
              <a:t>quarter units)</a:t>
            </a:r>
          </a:p>
          <a:p>
            <a:pPr lvl="1"/>
            <a:r>
              <a:rPr lang="en-US" dirty="0"/>
              <a:t>EDUC 306 Upper Division Expository Writing (4 units)</a:t>
            </a:r>
          </a:p>
          <a:p>
            <a:pPr lvl="1"/>
            <a:r>
              <a:rPr lang="en-US" dirty="0"/>
              <a:t>Natural Science Capstone (4 Units)</a:t>
            </a:r>
          </a:p>
          <a:p>
            <a:pPr lvl="1"/>
            <a:r>
              <a:rPr lang="en-US" dirty="0"/>
              <a:t>Humanities Capstone (4 Units)</a:t>
            </a:r>
          </a:p>
          <a:p>
            <a:pPr lvl="1"/>
            <a:r>
              <a:rPr lang="en-US" dirty="0"/>
              <a:t>Social Science Capstone (4 Units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Career </a:t>
            </a:r>
            <a:r>
              <a:rPr lang="en-US" dirty="0"/>
              <a:t>and technical studies </a:t>
            </a:r>
            <a:r>
              <a:rPr lang="en-US" dirty="0" smtClean="0"/>
              <a:t>courses in </a:t>
            </a:r>
            <a:r>
              <a:rPr lang="en-US" dirty="0"/>
              <a:t>the major (34-45 quarter units)</a:t>
            </a:r>
          </a:p>
          <a:p>
            <a:r>
              <a:rPr lang="en-US" dirty="0" smtClean="0"/>
              <a:t>Career </a:t>
            </a:r>
            <a:r>
              <a:rPr lang="en-US" dirty="0"/>
              <a:t>and technical evaluation </a:t>
            </a:r>
            <a:r>
              <a:rPr lang="en-US" dirty="0" smtClean="0"/>
              <a:t>of competency (CTEC</a:t>
            </a:r>
            <a:r>
              <a:rPr lang="en-US" dirty="0"/>
              <a:t>) (34-35 units)</a:t>
            </a:r>
          </a:p>
          <a:p>
            <a:r>
              <a:rPr lang="en-US" dirty="0"/>
              <a:t>The experience must be </a:t>
            </a:r>
            <a:r>
              <a:rPr lang="en-US" dirty="0" smtClean="0"/>
              <a:t>verified through </a:t>
            </a:r>
            <a:r>
              <a:rPr lang="en-US" dirty="0"/>
              <a:t>written examinations</a:t>
            </a:r>
            <a:r>
              <a:rPr lang="en-US" dirty="0" smtClean="0"/>
              <a:t>, portfolios</a:t>
            </a:r>
            <a:r>
              <a:rPr lang="en-US" dirty="0"/>
              <a:t>, personal interviews</a:t>
            </a:r>
            <a:r>
              <a:rPr lang="en-US" dirty="0" smtClean="0"/>
              <a:t>, demonstrations</a:t>
            </a:r>
            <a:r>
              <a:rPr lang="en-US" dirty="0"/>
              <a:t>, and/or </a:t>
            </a:r>
            <a:r>
              <a:rPr lang="en-US" dirty="0" smtClean="0"/>
              <a:t>other appropriate </a:t>
            </a:r>
            <a:r>
              <a:rPr lang="en-US" dirty="0"/>
              <a:t>means of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24994246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Program Curriculum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40 units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/>
              <a:t>ECTS 335. Introduction to Career </a:t>
            </a:r>
            <a:r>
              <a:rPr lang="en-US" dirty="0" smtClean="0"/>
              <a:t>and Technical </a:t>
            </a:r>
            <a:r>
              <a:rPr lang="en-US" dirty="0"/>
              <a:t>Studies (4 units)</a:t>
            </a:r>
          </a:p>
          <a:p>
            <a:r>
              <a:rPr lang="en-US" dirty="0"/>
              <a:t>ECTS 435. Trends and Issues in </a:t>
            </a:r>
            <a:r>
              <a:rPr lang="en-US" dirty="0" smtClean="0"/>
              <a:t>Career and </a:t>
            </a:r>
            <a:r>
              <a:rPr lang="en-US" dirty="0"/>
              <a:t>Technical </a:t>
            </a:r>
            <a:r>
              <a:rPr lang="en-US" dirty="0" smtClean="0"/>
              <a:t>Education (</a:t>
            </a:r>
            <a:r>
              <a:rPr lang="en-US" dirty="0"/>
              <a:t>4 Units)</a:t>
            </a:r>
          </a:p>
          <a:p>
            <a:r>
              <a:rPr lang="en-US" dirty="0"/>
              <a:t>ECTS 501. Principles and Methods </a:t>
            </a:r>
            <a:r>
              <a:rPr lang="en-US" dirty="0" smtClean="0"/>
              <a:t>for Teaching Designated Subjects </a:t>
            </a:r>
            <a:r>
              <a:rPr lang="en-US" dirty="0"/>
              <a:t>(4 Units)</a:t>
            </a:r>
          </a:p>
          <a:p>
            <a:r>
              <a:rPr lang="en-US" dirty="0"/>
              <a:t>ECTS 502. Instructional Support </a:t>
            </a:r>
            <a:r>
              <a:rPr lang="en-US" dirty="0" smtClean="0"/>
              <a:t>for Teaching Designated Subjects </a:t>
            </a:r>
            <a:r>
              <a:rPr lang="en-US" dirty="0"/>
              <a:t>(4 Units)</a:t>
            </a:r>
          </a:p>
          <a:p>
            <a:r>
              <a:rPr lang="en-US" dirty="0"/>
              <a:t>ECTS 503. Contemporary Issues </a:t>
            </a:r>
            <a:r>
              <a:rPr lang="en-US" dirty="0" smtClean="0"/>
              <a:t>in Teaching Designated Subjects </a:t>
            </a:r>
            <a:r>
              <a:rPr lang="en-US" dirty="0"/>
              <a:t>(4 Units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139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29" y="41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Program Curriculum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40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/>
              <a:t>ECTS 504. Principles of Education (4 Units)</a:t>
            </a:r>
          </a:p>
          <a:p>
            <a:r>
              <a:rPr lang="en-US" dirty="0"/>
              <a:t>ECTS 518. Field work in Designated Subjects (4 units)</a:t>
            </a:r>
          </a:p>
          <a:p>
            <a:r>
              <a:rPr lang="en-US" dirty="0"/>
              <a:t>ECTS 519. Computer Applications for Career and Technical Educators (4 units)</a:t>
            </a:r>
          </a:p>
          <a:p>
            <a:r>
              <a:rPr lang="en-US" dirty="0"/>
              <a:t>ECTS 520. Curriculum Development for Career and Technical Programs (4 units) </a:t>
            </a:r>
          </a:p>
          <a:p>
            <a:r>
              <a:rPr lang="en-US" dirty="0"/>
              <a:t>ECTS 521. Assessing Student Progress (4 units)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203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Admissions 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File an application through CSU Mentor</a:t>
            </a:r>
          </a:p>
          <a:p>
            <a:pPr marL="342900" indent="-342900">
              <a:buAutoNum type="arabicPeriod"/>
            </a:pPr>
            <a:r>
              <a:rPr lang="en-US" dirty="0"/>
              <a:t>Submit a non-refundable $55 application fee (check, money order, credit card or </a:t>
            </a:r>
            <a:r>
              <a:rPr lang="en-US" dirty="0" err="1"/>
              <a:t>atm</a:t>
            </a:r>
            <a:r>
              <a:rPr lang="en-US" dirty="0"/>
              <a:t>)</a:t>
            </a:r>
          </a:p>
          <a:p>
            <a:pPr marL="342900" indent="-342900">
              <a:buAutoNum type="arabicPeriod"/>
            </a:pPr>
            <a:r>
              <a:rPr lang="en-US" dirty="0"/>
              <a:t>Submit official transcripts to CSUSB Undergraduate Admissions Office and Program Coordinator</a:t>
            </a:r>
          </a:p>
          <a:p>
            <a:pPr marL="342900" indent="-342900">
              <a:buAutoNum type="arabicPeriod"/>
            </a:pPr>
            <a:r>
              <a:rPr lang="en-US" dirty="0"/>
              <a:t>Contact program coordinator for advising and program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688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For More 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0472"/>
            <a:ext cx="9144000" cy="3890079"/>
          </a:xfrm>
        </p:spPr>
        <p:txBody>
          <a:bodyPr/>
          <a:lstStyle/>
          <a:p>
            <a:pPr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CONTACT</a:t>
            </a:r>
          </a:p>
          <a:p>
            <a:pPr indent="0"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Sid Burks, </a:t>
            </a:r>
            <a:r>
              <a:rPr lang="en-US" sz="2400" dirty="0">
                <a:solidFill>
                  <a:schemeClr val="tx1"/>
                </a:solidFill>
              </a:rPr>
              <a:t>Program Coordinator</a:t>
            </a:r>
          </a:p>
          <a:p>
            <a:pPr indent="0"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(E-mail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sburks@csusb.edu)</a:t>
            </a:r>
            <a:endParaRPr lang="en-US" sz="2400" dirty="0">
              <a:solidFill>
                <a:schemeClr val="tx1"/>
              </a:solidFill>
            </a:endParaRPr>
          </a:p>
          <a:p>
            <a:pPr indent="0"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CTE </a:t>
            </a:r>
            <a:r>
              <a:rPr lang="en-US" sz="2400" dirty="0">
                <a:solidFill>
                  <a:schemeClr val="tx1"/>
                </a:solidFill>
              </a:rPr>
              <a:t>Web site:</a:t>
            </a:r>
          </a:p>
          <a:p>
            <a:pPr indent="0" algn="ctr">
              <a:buNone/>
            </a:pPr>
            <a:r>
              <a:rPr lang="en-US" sz="2200" dirty="0">
                <a:solidFill>
                  <a:schemeClr val="tx1"/>
                </a:solidFill>
              </a:rPr>
              <a:t>http://coe.csusb.edu/programs/careerTechEd/index.html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166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36</TotalTime>
  <Words>497</Words>
  <Application>Microsoft Office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Book Antiqua</vt:lpstr>
      <vt:lpstr>Calibri</vt:lpstr>
      <vt:lpstr>Century Gothic</vt:lpstr>
      <vt:lpstr>Apothecary</vt:lpstr>
      <vt:lpstr>BACHELOR OF ARTS CAREER AND TECHNICAL STUIDES</vt:lpstr>
      <vt:lpstr>Why CSUSB</vt:lpstr>
      <vt:lpstr>Program Opportunities </vt:lpstr>
      <vt:lpstr>Admission Requirements</vt:lpstr>
      <vt:lpstr>Graduation Requirements -  180 Units</vt:lpstr>
      <vt:lpstr>Program Curriculum 40 units</vt:lpstr>
      <vt:lpstr>Program Curriculum 40 units</vt:lpstr>
      <vt:lpstr>Admissions Process</vt:lpstr>
      <vt:lpstr>For More Information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 OF ARTS CAREER AND TECHNICAL STUIDES</dc:title>
  <dc:creator>Donna Shea</dc:creator>
  <cp:lastModifiedBy>Robert Garcia</cp:lastModifiedBy>
  <cp:revision>7</cp:revision>
  <dcterms:created xsi:type="dcterms:W3CDTF">2013-02-17T19:25:18Z</dcterms:created>
  <dcterms:modified xsi:type="dcterms:W3CDTF">2016-04-29T00:59:07Z</dcterms:modified>
</cp:coreProperties>
</file>