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84" r:id="rId2"/>
    <p:sldId id="461" r:id="rId3"/>
    <p:sldId id="517" r:id="rId4"/>
    <p:sldId id="391" r:id="rId5"/>
    <p:sldId id="465" r:id="rId6"/>
    <p:sldId id="507" r:id="rId7"/>
    <p:sldId id="510" r:id="rId8"/>
    <p:sldId id="540" r:id="rId9"/>
    <p:sldId id="519" r:id="rId10"/>
    <p:sldId id="520" r:id="rId11"/>
    <p:sldId id="513" r:id="rId12"/>
    <p:sldId id="463" r:id="rId13"/>
    <p:sldId id="515" r:id="rId14"/>
    <p:sldId id="471" r:id="rId15"/>
    <p:sldId id="51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2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5267A-A18D-4C58-8AFB-2132F739491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FDF17-A27C-4E59-89F7-0725CF9EC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2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6FA5F3-902D-2A46-A9CC-2BC5350313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1778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5FCA6-AB6C-4DB9-A3CA-6127E80A0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252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879725"/>
            <a:ext cx="10363200" cy="1362075"/>
          </a:xfrm>
        </p:spPr>
        <p:txBody>
          <a:bodyPr anchor="t"/>
          <a:lstStyle>
            <a:lvl1pPr algn="l">
              <a:defRPr sz="5333" b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379537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657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85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5098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883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787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400"/>
            <a:ext cx="2590800" cy="3624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569200" cy="36242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260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3371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3084" y="2879725"/>
            <a:ext cx="10363200" cy="1362075"/>
          </a:xfrm>
        </p:spPr>
        <p:txBody>
          <a:bodyPr anchor="t"/>
          <a:lstStyle>
            <a:lvl1pPr algn="l">
              <a:defRPr sz="5333" b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963084" y="1379537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8174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_867-Generic_PowerPoint-16to9_Layout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811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84200"/>
            <a:ext cx="6705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1905000"/>
            <a:ext cx="6705600" cy="396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1"/>
          </p:nvPr>
        </p:nvSpPr>
        <p:spPr>
          <a:xfrm rot="21345362">
            <a:off x="8594704" y="2247167"/>
            <a:ext cx="2904533" cy="1737360"/>
          </a:xfr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/>
          </p:nvPr>
        </p:nvSpPr>
        <p:spPr>
          <a:xfrm rot="297885">
            <a:off x="8525894" y="4199899"/>
            <a:ext cx="2904533" cy="1737360"/>
          </a:xfr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 rot="207395">
            <a:off x="8413899" y="364777"/>
            <a:ext cx="2904533" cy="1737360"/>
          </a:xfr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3901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_867-Generic_PowerPoint-16to9_Layout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81172" cy="6858000"/>
          </a:xfrm>
          <a:prstGeom prst="rect">
            <a:avLst/>
          </a:prstGeom>
        </p:spPr>
      </p:pic>
      <p:sp>
        <p:nvSpPr>
          <p:cNvPr id="20" name="Picture Placeholder 2"/>
          <p:cNvSpPr>
            <a:spLocks noGrp="1"/>
          </p:cNvSpPr>
          <p:nvPr>
            <p:ph type="pic" idx="11"/>
          </p:nvPr>
        </p:nvSpPr>
        <p:spPr>
          <a:xfrm rot="21345362">
            <a:off x="8594704" y="2247167"/>
            <a:ext cx="2904533" cy="1737360"/>
          </a:xfrm>
          <a:solidFill>
            <a:srgbClr val="FFFFFF">
              <a:shade val="85000"/>
            </a:srgbClr>
          </a:solidFill>
          <a:ln w="88900" cap="sq">
            <a:solidFill>
              <a:srgbClr val="0058B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2"/>
          </p:nvPr>
        </p:nvSpPr>
        <p:spPr>
          <a:xfrm rot="297885">
            <a:off x="8525894" y="4199899"/>
            <a:ext cx="2904533" cy="1737360"/>
          </a:xfrm>
          <a:solidFill>
            <a:srgbClr val="FFFFFF">
              <a:shade val="85000"/>
            </a:srgbClr>
          </a:solidFill>
          <a:ln w="88900" cap="sq">
            <a:solidFill>
              <a:srgbClr val="0058B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"/>
          </p:nvPr>
        </p:nvSpPr>
        <p:spPr>
          <a:xfrm rot="207395">
            <a:off x="8413899" y="364777"/>
            <a:ext cx="2904533" cy="1737360"/>
          </a:xfrm>
          <a:solidFill>
            <a:srgbClr val="FFFFFF">
              <a:shade val="85000"/>
            </a:srgbClr>
          </a:solidFill>
          <a:ln w="88900" cap="sq">
            <a:solidFill>
              <a:srgbClr val="0058B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14400" y="584200"/>
            <a:ext cx="6705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1905000"/>
            <a:ext cx="6705600" cy="39624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680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981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2"/>
            <a:ext cx="5080000" cy="21002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2"/>
            <a:ext cx="5080000" cy="21002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2650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23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6246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048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2"/>
            <a:ext cx="103632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16_867-Generic_PowerPoint-16to9_BLUEfooter.pn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" y="5870448"/>
            <a:ext cx="12192000" cy="9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4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4267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6pPr>
      <a:lvl7pPr marL="1219170" algn="ctr" rtl="0" fontAlgn="base">
        <a:spcBef>
          <a:spcPct val="0"/>
        </a:spcBef>
        <a:spcAft>
          <a:spcPct val="0"/>
        </a:spcAft>
        <a:defRPr sz="4267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7pPr>
      <a:lvl8pPr marL="1828754" algn="ctr" rtl="0" fontAlgn="base">
        <a:spcBef>
          <a:spcPct val="0"/>
        </a:spcBef>
        <a:spcAft>
          <a:spcPct val="0"/>
        </a:spcAft>
        <a:defRPr sz="4267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8pPr>
      <a:lvl9pPr marL="2438339" algn="ctr" rtl="0" fontAlgn="base">
        <a:spcBef>
          <a:spcPct val="0"/>
        </a:spcBef>
        <a:spcAft>
          <a:spcPct val="0"/>
        </a:spcAft>
        <a:defRPr sz="4267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457189" indent="-457189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ebdings" charset="2"/>
        <a:buChar char="&lt;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  <a:ea typeface="+mn-ea"/>
        </a:defRPr>
      </a:lvl2pPr>
      <a:lvl3pPr marL="1523962" indent="-304792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2133547" indent="-304792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ea typeface="+mn-ea"/>
        </a:defRPr>
      </a:lvl4pPr>
      <a:lvl5pPr marL="2743131" indent="-304792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  <a:ea typeface="+mn-ea"/>
        </a:defRPr>
      </a:lvl5pPr>
      <a:lvl6pPr marL="3352716" indent="-304792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1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  <a:ea typeface="ＭＳ Ｐゴシック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24153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  <a:ea typeface="ＭＳ Ｐゴシック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781" y="3415881"/>
            <a:ext cx="5588000" cy="1631923"/>
          </a:xfrm>
        </p:spPr>
        <p:txBody>
          <a:bodyPr vert="horz" wrap="square" lIns="121920" tIns="60960" rIns="121920" bIns="60960" numCol="1" rtlCol="0" anchor="b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Accessibility for faculty</a:t>
            </a:r>
          </a:p>
        </p:txBody>
      </p:sp>
      <p:pic>
        <p:nvPicPr>
          <p:cNvPr id="6" name="Picture 5" descr="California State University San Bernardino Accessible Technology Services ">
            <a:extLst>
              <a:ext uri="{FF2B5EF4-FFF2-40B4-BE49-F238E27FC236}">
                <a16:creationId xmlns:a16="http://schemas.microsoft.com/office/drawing/2014/main" id="{6800561F-E8F5-4A3F-BD0F-45338EB68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6213"/>
            <a:ext cx="5586033" cy="317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48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iting captions, select More options, then select 3 button icon english by youtube (automatic) or upload subtitle/cc&#10;">
            <a:extLst>
              <a:ext uri="{FF2B5EF4-FFF2-40B4-BE49-F238E27FC236}">
                <a16:creationId xmlns:a16="http://schemas.microsoft.com/office/drawing/2014/main" id="{60DB608C-C644-4BAD-9AB0-FEB8E0D68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025" y="1166975"/>
            <a:ext cx="7835318" cy="48398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2C0128-B41A-4A95-997E-2D83E25A4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Options in YouTube Studio </a:t>
            </a:r>
          </a:p>
        </p:txBody>
      </p:sp>
    </p:spTree>
    <p:extLst>
      <p:ext uri="{BB962C8B-B14F-4D97-AF65-F5344CB8AC3E}">
        <p14:creationId xmlns:p14="http://schemas.microsoft.com/office/powerpoint/2010/main" val="2767256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F9B27-ED47-4C58-A948-DA8BCDAA2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Blackboard Ally?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281F9-FE5F-4F29-B31A-7ADEE103E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048" y="1676402"/>
            <a:ext cx="10363200" cy="4287670"/>
          </a:xfrm>
        </p:spPr>
        <p:txBody>
          <a:bodyPr/>
          <a:lstStyle/>
          <a:p>
            <a:r>
              <a:rPr lang="en-US" sz="2000" dirty="0"/>
              <a:t>Accessibility tool that integrates into Blackboard </a:t>
            </a:r>
          </a:p>
          <a:p>
            <a:r>
              <a:rPr lang="en-US" sz="2000" dirty="0"/>
              <a:t>Gives  instructor an indicator of accessibility of uploaded content</a:t>
            </a:r>
          </a:p>
          <a:p>
            <a:pPr lvl="1"/>
            <a:r>
              <a:rPr lang="en-US" sz="2000" dirty="0"/>
              <a:t>Click on gauge to get details on which accessibility improvements will have the biggest impact </a:t>
            </a:r>
          </a:p>
          <a:p>
            <a:pPr lvl="1"/>
            <a:r>
              <a:rPr lang="en-US" sz="2000" dirty="0"/>
              <a:t>Guided instructions on how to fix</a:t>
            </a:r>
          </a:p>
          <a:p>
            <a:r>
              <a:rPr lang="en-US" sz="2000" dirty="0"/>
              <a:t>Gives students instant alternate formats </a:t>
            </a:r>
          </a:p>
          <a:p>
            <a:pPr lvl="1"/>
            <a:r>
              <a:rPr lang="en-US" sz="2000" dirty="0"/>
              <a:t>Ally generates a variety of alternate formats that students can download for the preferred learning style</a:t>
            </a:r>
          </a:p>
          <a:p>
            <a:pPr lvl="1"/>
            <a:r>
              <a:rPr lang="en-US" sz="2000" dirty="0"/>
              <a:t>Student view does not show accessibility score</a:t>
            </a:r>
          </a:p>
          <a:p>
            <a:pPr lvl="1"/>
            <a:r>
              <a:rPr lang="en-US" sz="2000" dirty="0"/>
              <a:t>The more accessible the content, the better the alternate formats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371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ick the indicator: Accessibility score for philosopher_statues.jpg is rated at 25%&#10;Read the Feedback: &#10;This image is missing an alternative description. Buttons for what this means and how to write a good description&#10;Improve your file: Add alternative description. Box with &quot;enter a description for this image&quot; and an add button&#10;Increase your score: Ally now shows 100% Perfect! This image has a perfect accessibility score. Keep up the great work! "/>
          <p:cNvPicPr>
            <a:picLocks noChangeAspect="1"/>
          </p:cNvPicPr>
          <p:nvPr/>
        </p:nvPicPr>
        <p:blipFill rotWithShape="1">
          <a:blip r:embed="rId2"/>
          <a:srcRect t="4000" b="4000"/>
          <a:stretch/>
        </p:blipFill>
        <p:spPr>
          <a:xfrm>
            <a:off x="609600" y="3632201"/>
            <a:ext cx="10971155" cy="2214108"/>
          </a:xfrm>
          <a:prstGeom prst="rect">
            <a:avLst/>
          </a:prstGeom>
        </p:spPr>
      </p:pic>
      <p:pic>
        <p:nvPicPr>
          <p:cNvPr id="7" name="Picture 6" descr="Red, orange, light green and dark green Ally gauges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1" y="2120900"/>
            <a:ext cx="4305300" cy="838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281F9-FE5F-4F29-B31A-7ADEE103E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76402"/>
            <a:ext cx="10363200" cy="2260599"/>
          </a:xfrm>
        </p:spPr>
        <p:txBody>
          <a:bodyPr/>
          <a:lstStyle/>
          <a:p>
            <a:r>
              <a:rPr lang="en-US" dirty="0"/>
              <a:t>For uploaded content:</a:t>
            </a:r>
          </a:p>
          <a:p>
            <a:pPr lvl="1"/>
            <a:r>
              <a:rPr lang="en-US" dirty="0"/>
              <a:t>At-a-glance indicator</a:t>
            </a:r>
          </a:p>
          <a:p>
            <a:pPr lvl="1"/>
            <a:r>
              <a:rPr lang="en-US" dirty="0"/>
              <a:t>Guided remediation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F9B27-ED47-4C58-A948-DA8BCDAA2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Blackboard Ally Instructor View</a:t>
            </a:r>
          </a:p>
        </p:txBody>
      </p:sp>
    </p:spTree>
    <p:extLst>
      <p:ext uri="{BB962C8B-B14F-4D97-AF65-F5344CB8AC3E}">
        <p14:creationId xmlns:p14="http://schemas.microsoft.com/office/powerpoint/2010/main" val="2430994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ternate formats box with radio buttons for Tagged  PDF, HTML, ePub, Electronic Braille, audio, and BeeLine Reader version">
            <a:extLst>
              <a:ext uri="{FF2B5EF4-FFF2-40B4-BE49-F238E27FC236}">
                <a16:creationId xmlns:a16="http://schemas.microsoft.com/office/drawing/2014/main" id="{A94E4240-B40F-4696-9D9D-46DEE5657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699" y="1521734"/>
            <a:ext cx="4531164" cy="4447326"/>
          </a:xfrm>
          <a:prstGeom prst="rect">
            <a:avLst/>
          </a:prstGeom>
        </p:spPr>
      </p:pic>
      <p:pic>
        <p:nvPicPr>
          <p:cNvPr id="10" name="Picture 9" descr="Example content uploaded to Blackboard with the Ally &quot;A&quot; emphasized&#10;">
            <a:extLst>
              <a:ext uri="{FF2B5EF4-FFF2-40B4-BE49-F238E27FC236}">
                <a16:creationId xmlns:a16="http://schemas.microsoft.com/office/drawing/2014/main" id="{8CA40B16-F265-44FE-94F9-6EDED4CD4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72" y="3936025"/>
            <a:ext cx="5820128" cy="99368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1761150"/>
          </a:xfrm>
        </p:spPr>
        <p:txBody>
          <a:bodyPr/>
          <a:lstStyle/>
          <a:p>
            <a:r>
              <a:rPr lang="en-US" dirty="0"/>
              <a:t>Offered after each file:</a:t>
            </a:r>
          </a:p>
          <a:p>
            <a:pPr lvl="1"/>
            <a:r>
              <a:rPr lang="en-US" dirty="0"/>
              <a:t>Dropdown menu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Uploaded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Blackboard Ally Student View</a:t>
            </a:r>
          </a:p>
        </p:txBody>
      </p:sp>
    </p:spTree>
    <p:extLst>
      <p:ext uri="{BB962C8B-B14F-4D97-AF65-F5344CB8AC3E}">
        <p14:creationId xmlns:p14="http://schemas.microsoft.com/office/powerpoint/2010/main" val="1894716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63070-0032-4076-AE71-C50FF1BEA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2413000"/>
            <a:ext cx="10363200" cy="1143000"/>
          </a:xfrm>
        </p:spPr>
        <p:txBody>
          <a:bodyPr/>
          <a:lstStyle/>
          <a:p>
            <a:r>
              <a:rPr lang="en-US" dirty="0"/>
              <a:t>Accessibility for One =</a:t>
            </a:r>
            <a:br>
              <a:rPr lang="en-US" dirty="0"/>
            </a:br>
            <a:r>
              <a:rPr lang="en-US" dirty="0"/>
              <a:t> Usability for Many</a:t>
            </a:r>
          </a:p>
        </p:txBody>
      </p:sp>
    </p:spTree>
    <p:extLst>
      <p:ext uri="{BB962C8B-B14F-4D97-AF65-F5344CB8AC3E}">
        <p14:creationId xmlns:p14="http://schemas.microsoft.com/office/powerpoint/2010/main" val="3125534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C0128-B41A-4A95-997E-2D83E25A4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Me!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E3B9E-B279-4E61-A8E6-EA37813CA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76402"/>
            <a:ext cx="10363200" cy="2666999"/>
          </a:xfrm>
        </p:spPr>
        <p:txBody>
          <a:bodyPr/>
          <a:lstStyle/>
          <a:p>
            <a:r>
              <a:rPr lang="en-US" dirty="0"/>
              <a:t>Christine.Fundell@csusb.edu</a:t>
            </a:r>
          </a:p>
          <a:p>
            <a:r>
              <a:rPr lang="en-US" dirty="0"/>
              <a:t>csusb.edu/</a:t>
            </a:r>
            <a:r>
              <a:rPr lang="en-US" dirty="0" err="1"/>
              <a:t>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256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lectric that are accessible to all visitor&#10;">
            <a:extLst>
              <a:ext uri="{FF2B5EF4-FFF2-40B4-BE49-F238E27FC236}">
                <a16:creationId xmlns:a16="http://schemas.microsoft.com/office/drawing/2014/main" id="{CF7D3D0A-4292-43D8-9E4B-D2C78C720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505" y="1447800"/>
            <a:ext cx="8664989" cy="4394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Larger </a:t>
            </a:r>
            <a:r>
              <a:rPr lang="en-US" i="1" dirty="0"/>
              <a:t>Universal Design</a:t>
            </a:r>
          </a:p>
        </p:txBody>
      </p:sp>
    </p:spTree>
    <p:extLst>
      <p:ext uri="{BB962C8B-B14F-4D97-AF65-F5344CB8AC3E}">
        <p14:creationId xmlns:p14="http://schemas.microsoft.com/office/powerpoint/2010/main" val="1369163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Design </a:t>
            </a:r>
            <a:r>
              <a:rPr lang="en-US" b="0" i="1" dirty="0"/>
              <a:t>for Learning (UDL)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67" dirty="0"/>
              <a:t>Consider the potential needs of all learners when designing and delivering instruction </a:t>
            </a:r>
          </a:p>
          <a:p>
            <a:r>
              <a:rPr lang="en-US" sz="2667" dirty="0"/>
              <a:t>Identify and eliminate unnecessary barriers to teaching and learning while maintaining academic rigor</a:t>
            </a:r>
          </a:p>
          <a:p>
            <a:r>
              <a:rPr lang="en-US" sz="2667" dirty="0"/>
              <a:t>Provide multiple means of engagement, representation, and action &amp; expression</a:t>
            </a:r>
          </a:p>
        </p:txBody>
      </p:sp>
    </p:spTree>
    <p:extLst>
      <p:ext uri="{BB962C8B-B14F-4D97-AF65-F5344CB8AC3E}">
        <p14:creationId xmlns:p14="http://schemas.microsoft.com/office/powerpoint/2010/main" val="185178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461000"/>
            <a:ext cx="4320408" cy="577552"/>
            <a:chOff x="685800" y="3333750"/>
            <a:chExt cx="7275294" cy="1200150"/>
          </a:xfrm>
        </p:grpSpPr>
        <p:pic>
          <p:nvPicPr>
            <p:cNvPr id="4" name="Picture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95" b="14020"/>
            <a:stretch/>
          </p:blipFill>
          <p:spPr>
            <a:xfrm>
              <a:off x="685800" y="3333750"/>
              <a:ext cx="2425098" cy="12001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95" b="14020"/>
            <a:stretch/>
          </p:blipFill>
          <p:spPr>
            <a:xfrm>
              <a:off x="3110898" y="3333750"/>
              <a:ext cx="2425098" cy="12001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95" b="14020"/>
            <a:stretch/>
          </p:blipFill>
          <p:spPr>
            <a:xfrm>
              <a:off x="5535996" y="3333750"/>
              <a:ext cx="2425098" cy="120015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20408" y="5461000"/>
            <a:ext cx="4320408" cy="577552"/>
            <a:chOff x="685800" y="3333750"/>
            <a:chExt cx="7275294" cy="1200150"/>
          </a:xfrm>
        </p:grpSpPr>
        <p:pic>
          <p:nvPicPr>
            <p:cNvPr id="9" name="Picture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95" b="14020"/>
            <a:stretch/>
          </p:blipFill>
          <p:spPr>
            <a:xfrm>
              <a:off x="685800" y="3333750"/>
              <a:ext cx="2425098" cy="12001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95" b="14020"/>
            <a:stretch/>
          </p:blipFill>
          <p:spPr>
            <a:xfrm>
              <a:off x="3110898" y="3333750"/>
              <a:ext cx="2425098" cy="12001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95" b="14020"/>
            <a:stretch/>
          </p:blipFill>
          <p:spPr>
            <a:xfrm>
              <a:off x="5535996" y="3333750"/>
              <a:ext cx="2425098" cy="120015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55449" y="5461000"/>
            <a:ext cx="4320408" cy="577552"/>
            <a:chOff x="685800" y="3333750"/>
            <a:chExt cx="7275294" cy="1200150"/>
          </a:xfrm>
        </p:grpSpPr>
        <p:pic>
          <p:nvPicPr>
            <p:cNvPr id="13" name="Picture 1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95" b="14020"/>
            <a:stretch/>
          </p:blipFill>
          <p:spPr>
            <a:xfrm>
              <a:off x="685800" y="3333750"/>
              <a:ext cx="2425098" cy="120015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95" b="14020"/>
            <a:stretch/>
          </p:blipFill>
          <p:spPr>
            <a:xfrm>
              <a:off x="3110898" y="3333750"/>
              <a:ext cx="2425098" cy="120015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95" b="14020"/>
            <a:stretch/>
          </p:blipFill>
          <p:spPr>
            <a:xfrm>
              <a:off x="5535996" y="3333750"/>
              <a:ext cx="2425098" cy="120015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281F9-FE5F-4F29-B31A-7ADEE103E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76402"/>
            <a:ext cx="10769600" cy="3276599"/>
          </a:xfrm>
        </p:spPr>
        <p:txBody>
          <a:bodyPr/>
          <a:lstStyle/>
          <a:p>
            <a:r>
              <a:rPr lang="en-US" dirty="0"/>
              <a:t>Ensures all people have equal access to information</a:t>
            </a:r>
          </a:p>
          <a:p>
            <a:r>
              <a:rPr lang="en-US" dirty="0"/>
              <a:t>Accessibility best practices lead to increased usability for all </a:t>
            </a:r>
          </a:p>
          <a:p>
            <a:r>
              <a:rPr lang="en-US" dirty="0"/>
              <a:t>Accessible Technology vs. Assistive Technology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F9B27-ED47-4C58-A948-DA8BCDAA2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Accessibility</a:t>
            </a:r>
          </a:p>
        </p:txBody>
      </p:sp>
    </p:spTree>
    <p:extLst>
      <p:ext uri="{BB962C8B-B14F-4D97-AF65-F5344CB8AC3E}">
        <p14:creationId xmlns:p14="http://schemas.microsoft.com/office/powerpoint/2010/main" val="3337067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9685F9A-0D3D-4A11-B0B4-490099507F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749217"/>
              </p:ext>
            </p:extLst>
          </p:nvPr>
        </p:nvGraphicFramePr>
        <p:xfrm>
          <a:off x="951345" y="646545"/>
          <a:ext cx="10639572" cy="544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6524">
                  <a:extLst>
                    <a:ext uri="{9D8B030D-6E8A-4147-A177-3AD203B41FA5}">
                      <a16:colId xmlns:a16="http://schemas.microsoft.com/office/drawing/2014/main" val="779405606"/>
                    </a:ext>
                  </a:extLst>
                </a:gridCol>
                <a:gridCol w="3546524">
                  <a:extLst>
                    <a:ext uri="{9D8B030D-6E8A-4147-A177-3AD203B41FA5}">
                      <a16:colId xmlns:a16="http://schemas.microsoft.com/office/drawing/2014/main" val="799207590"/>
                    </a:ext>
                  </a:extLst>
                </a:gridCol>
                <a:gridCol w="3546524">
                  <a:extLst>
                    <a:ext uri="{9D8B030D-6E8A-4147-A177-3AD203B41FA5}">
                      <a16:colId xmlns:a16="http://schemas.microsoft.com/office/drawing/2014/main" val="1440642283"/>
                    </a:ext>
                  </a:extLst>
                </a:gridCol>
              </a:tblGrid>
              <a:tr h="43432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Accessible 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Disability- Specific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Also Good For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60446"/>
                  </a:ext>
                </a:extLst>
              </a:tr>
              <a:tr h="14767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Captions &amp; Transcripts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Deaf &amp; Hard of Hearing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English language</a:t>
                      </a:r>
                      <a:r>
                        <a:rPr lang="en-US" sz="2400" baseline="0" dirty="0"/>
                        <a:t> learners,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those in noisy or quiet environments, studying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194999"/>
                  </a:ext>
                </a:extLst>
              </a:tr>
              <a:tr h="7916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Document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Blind or Visually Impaired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Limited dexterity,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people in a hurry </a:t>
                      </a:r>
                      <a:r>
                        <a:rPr lang="en-US" sz="2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479677"/>
                  </a:ext>
                </a:extLst>
              </a:tr>
              <a:tr h="7916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Alternative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Blind or Visually Impaired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 internet 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297466"/>
                  </a:ext>
                </a:extLst>
              </a:tr>
              <a:tr h="5025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Sufficient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Color Contrast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Visually impaired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Everyone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280625"/>
                  </a:ext>
                </a:extLst>
              </a:tr>
              <a:tr h="4398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Digital PDFs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Visually</a:t>
                      </a:r>
                      <a:r>
                        <a:rPr lang="en-US" baseline="0" dirty="0"/>
                        <a:t> Impaired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Literacy, portability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403165"/>
                  </a:ext>
                </a:extLst>
              </a:tr>
              <a:tr h="7817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Descriptive link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Learning Disabilities, Blind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Everyone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38696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F22783B-421F-42DC-99CE-58DD752DB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655" y="9236"/>
            <a:ext cx="10363200" cy="637309"/>
          </a:xfrm>
        </p:spPr>
        <p:txBody>
          <a:bodyPr/>
          <a:lstStyle/>
          <a:p>
            <a:r>
              <a:rPr lang="en-US" dirty="0"/>
              <a:t>Accessibility and UDL </a:t>
            </a:r>
          </a:p>
        </p:txBody>
      </p:sp>
    </p:spTree>
    <p:extLst>
      <p:ext uri="{BB962C8B-B14F-4D97-AF65-F5344CB8AC3E}">
        <p14:creationId xmlns:p14="http://schemas.microsoft.com/office/powerpoint/2010/main" val="1821360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F04C9-B5E3-42FC-88BC-744BC686D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Accessibility Considerations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FB4AC-5420-4CDD-9837-1FACEC7F2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legible font and font size</a:t>
            </a:r>
          </a:p>
          <a:p>
            <a:r>
              <a:rPr lang="en-US" dirty="0"/>
              <a:t>Don’t use color alone to convey meaning</a:t>
            </a:r>
          </a:p>
          <a:p>
            <a:r>
              <a:rPr lang="en-US" dirty="0"/>
              <a:t>Use proper lists </a:t>
            </a:r>
          </a:p>
          <a:p>
            <a:r>
              <a:rPr lang="en-US" dirty="0"/>
              <a:t>Use built-in accessibility checkers in Office and Acrobat</a:t>
            </a:r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667" dirty="0"/>
              <a:t>	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147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58BA9-2EE6-4958-8873-98BCF2162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Tools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BFB36-BFCE-4DF9-ADD4-621D2C8FA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447801"/>
            <a:ext cx="10769600" cy="4394199"/>
          </a:xfrm>
        </p:spPr>
        <p:txBody>
          <a:bodyPr/>
          <a:lstStyle/>
          <a:p>
            <a:r>
              <a:rPr lang="en-US" sz="2400" dirty="0"/>
              <a:t>Grackle Docs </a:t>
            </a:r>
          </a:p>
          <a:p>
            <a:pPr lvl="1"/>
            <a:r>
              <a:rPr lang="en-US" sz="2400" dirty="0"/>
              <a:t>Add-on for Google Docs, generates accessible PDFs</a:t>
            </a:r>
          </a:p>
          <a:p>
            <a:r>
              <a:rPr lang="en-US" sz="2400" dirty="0" err="1"/>
              <a:t>Colour</a:t>
            </a:r>
            <a:r>
              <a:rPr lang="en-US" sz="2400" dirty="0"/>
              <a:t> Contrast </a:t>
            </a:r>
            <a:r>
              <a:rPr lang="en-US" sz="2400" dirty="0" err="1"/>
              <a:t>Analyser</a:t>
            </a:r>
            <a:endParaRPr lang="en-US" sz="2400" dirty="0"/>
          </a:p>
          <a:p>
            <a:pPr lvl="1"/>
            <a:r>
              <a:rPr lang="en-US" sz="2400" dirty="0"/>
              <a:t>Evaluates foreground and background for contrast </a:t>
            </a:r>
          </a:p>
          <a:p>
            <a:r>
              <a:rPr lang="en-US" sz="2400" dirty="0" err="1"/>
              <a:t>EquatIO</a:t>
            </a:r>
            <a:r>
              <a:rPr lang="en-US" sz="2400" dirty="0"/>
              <a:t> (available via Software Center)</a:t>
            </a:r>
          </a:p>
          <a:p>
            <a:pPr lvl="1"/>
            <a:r>
              <a:rPr lang="en-US" sz="2400" dirty="0"/>
              <a:t>Accessible equations </a:t>
            </a:r>
          </a:p>
          <a:p>
            <a:r>
              <a:rPr lang="en-US" sz="2400" dirty="0"/>
              <a:t>Blackboard Ally </a:t>
            </a:r>
          </a:p>
          <a:p>
            <a:pPr lvl="1"/>
            <a:r>
              <a:rPr lang="en-US" sz="2400" dirty="0"/>
              <a:t>Accessibility checker for content in LMS 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0505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C0128-B41A-4A95-997E-2D83E25A4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YouTube and You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E3B9E-B279-4E61-A8E6-EA37813CA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676402"/>
            <a:ext cx="10464800" cy="4042227"/>
          </a:xfrm>
        </p:spPr>
        <p:txBody>
          <a:bodyPr/>
          <a:lstStyle/>
          <a:p>
            <a:r>
              <a:rPr lang="en-US" sz="3600" dirty="0"/>
              <a:t>Autogenerated Captions </a:t>
            </a:r>
            <a:r>
              <a:rPr lang="en-US" dirty="0"/>
              <a:t>≠ Equal Access </a:t>
            </a:r>
          </a:p>
          <a:p>
            <a:pPr lvl="1"/>
            <a:r>
              <a:rPr lang="en-US" dirty="0"/>
              <a:t>Grammar</a:t>
            </a:r>
          </a:p>
          <a:p>
            <a:pPr lvl="1"/>
            <a:r>
              <a:rPr lang="en-US" dirty="0"/>
              <a:t> Spelling</a:t>
            </a:r>
          </a:p>
          <a:p>
            <a:pPr lvl="1"/>
            <a:r>
              <a:rPr lang="en-US" dirty="0"/>
              <a:t>Misinterpreted words</a:t>
            </a:r>
          </a:p>
          <a:p>
            <a:pPr lvl="1"/>
            <a:r>
              <a:rPr lang="en-US" dirty="0"/>
              <a:t>Misaligned caption blocks  </a:t>
            </a:r>
          </a:p>
          <a:p>
            <a:pPr marL="60958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530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outube search feature, select Filter, select Subtitle/cc to search for captioned/subtitled video">
            <a:extLst>
              <a:ext uri="{FF2B5EF4-FFF2-40B4-BE49-F238E27FC236}">
                <a16:creationId xmlns:a16="http://schemas.microsoft.com/office/drawing/2014/main" id="{8390A65D-8C11-4A85-A235-E016000C0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248" y="1447800"/>
            <a:ext cx="10363200" cy="40249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2C0128-B41A-4A95-997E-2D83E25A4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Captioned Content</a:t>
            </a:r>
          </a:p>
        </p:txBody>
      </p:sp>
    </p:spTree>
    <p:extLst>
      <p:ext uri="{BB962C8B-B14F-4D97-AF65-F5344CB8AC3E}">
        <p14:creationId xmlns:p14="http://schemas.microsoft.com/office/powerpoint/2010/main" val="322555587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SUSB">
      <a:dk1>
        <a:sysClr val="windowText" lastClr="000000"/>
      </a:dk1>
      <a:lt1>
        <a:sysClr val="window" lastClr="FFFFFF"/>
      </a:lt1>
      <a:dk2>
        <a:srgbClr val="00375F"/>
      </a:dk2>
      <a:lt2>
        <a:srgbClr val="EEECE1"/>
      </a:lt2>
      <a:accent1>
        <a:srgbClr val="0058B3"/>
      </a:accent1>
      <a:accent2>
        <a:srgbClr val="8C0E1E"/>
      </a:accent2>
      <a:accent3>
        <a:srgbClr val="61B035"/>
      </a:accent3>
      <a:accent4>
        <a:srgbClr val="E47C23"/>
      </a:accent4>
      <a:accent5>
        <a:srgbClr val="219ED0"/>
      </a:accent5>
      <a:accent6>
        <a:srgbClr val="006A2F"/>
      </a:accent6>
      <a:hlink>
        <a:srgbClr val="002B8A"/>
      </a:hlink>
      <a:folHlink>
        <a:srgbClr val="00247A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372</Words>
  <Application>Microsoft Office PowerPoint</Application>
  <PresentationFormat>Widescreen</PresentationFormat>
  <Paragraphs>83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Calibri</vt:lpstr>
      <vt:lpstr>Webdings</vt:lpstr>
      <vt:lpstr>Blank Presentation</vt:lpstr>
      <vt:lpstr>Accessibility for faculty</vt:lpstr>
      <vt:lpstr>The Larger Universal Design</vt:lpstr>
      <vt:lpstr>Universal Design for Learning (UDL)</vt:lpstr>
      <vt:lpstr>Digital Accessibility</vt:lpstr>
      <vt:lpstr>Accessibility and UDL </vt:lpstr>
      <vt:lpstr>Additional Accessibility Considerations </vt:lpstr>
      <vt:lpstr>Accessibility Tools </vt:lpstr>
      <vt:lpstr>YouTube and You </vt:lpstr>
      <vt:lpstr>Finding Captioned Content</vt:lpstr>
      <vt:lpstr>Edit Options in YouTube Studio </vt:lpstr>
      <vt:lpstr>What is Blackboard Ally? </vt:lpstr>
      <vt:lpstr>Blackboard Ally Instructor View</vt:lpstr>
      <vt:lpstr>Blackboard Ally Student View</vt:lpstr>
      <vt:lpstr>Accessibility for One =  Usability for Many</vt:lpstr>
      <vt:lpstr>Contact Me!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Fundell</dc:creator>
  <cp:lastModifiedBy>Christine Fundell</cp:lastModifiedBy>
  <cp:revision>18</cp:revision>
  <dcterms:created xsi:type="dcterms:W3CDTF">2020-05-06T15:57:25Z</dcterms:created>
  <dcterms:modified xsi:type="dcterms:W3CDTF">2020-05-19T14:53:11Z</dcterms:modified>
</cp:coreProperties>
</file>