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5"/>
  </p:notesMasterIdLst>
  <p:handoutMasterIdLst>
    <p:handoutMasterId r:id="rId16"/>
  </p:handoutMasterIdLst>
  <p:sldIdLst>
    <p:sldId id="258" r:id="rId5"/>
    <p:sldId id="265" r:id="rId6"/>
    <p:sldId id="268" r:id="rId7"/>
    <p:sldId id="272" r:id="rId8"/>
    <p:sldId id="277" r:id="rId9"/>
    <p:sldId id="282" r:id="rId10"/>
    <p:sldId id="287" r:id="rId11"/>
    <p:sldId id="300" r:id="rId12"/>
    <p:sldId id="301" r:id="rId13"/>
    <p:sldId id="299" r:id="rId14"/>
  </p:sldIdLst>
  <p:sldSz cx="12192000" cy="6858000"/>
  <p:notesSz cx="6858000" cy="9144000"/>
  <p:embeddedFontLst>
    <p:embeddedFont>
      <p:font typeface="Arial Black" panose="020B0A04020102020204" pitchFamily="34" charset="0"/>
      <p:bold r:id="rId17"/>
    </p:embeddedFont>
    <p:embeddedFont>
      <p:font typeface="Avenir Next LT Pro" panose="020B0604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Speak Pro" panose="020B0604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249" autoAdjust="0"/>
  </p:normalViewPr>
  <p:slideViewPr>
    <p:cSldViewPr snapToGrid="0">
      <p:cViewPr varScale="1">
        <p:scale>
          <a:sx n="101" d="100"/>
          <a:sy n="101" d="100"/>
        </p:scale>
        <p:origin x="163" y="40"/>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9/2/2020</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9/2/2020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9/2/2020</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9/2/2020</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9/2/2020</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9/2/2020</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9/2/2020</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9/2/2020</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9/2/2020</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9/2/2020</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9/2/2020</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9/2/2020</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9/2/2020</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9/2/2020</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9/2/2020</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9/2/2020</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9/2/2020</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9/2/2020</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9/2/2020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9/2/2020</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9/2/2020</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9/2/2020</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9/2/2020</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9/2/2020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9/2/2020</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9/2/2020</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9/2/2020</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9/2/2020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9/2/2020</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9/2/2020</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9/2/2020</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9/2/2020</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9/2/2020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9/2/2020</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9/2/2020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9/2/2020</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9/2/2020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9/2/2020</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studentaid.ed.gov/sa/fafsa/filling-out/fsaid" TargetMode="External"/><Relationship Id="rId2" Type="http://schemas.openxmlformats.org/officeDocument/2006/relationships/hyperlink" Target="https://studentaid.ed.gov/sa/fafsa/filling-out/fsaid#when-use"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ssa.gov/ssnumber/"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hyperlink" Target="https://studentaid.ed.gov/sa/help/fafsa4caster-parent-net-worth-investments" TargetMode="External"/><Relationship Id="rId2" Type="http://schemas.openxmlformats.org/officeDocument/2006/relationships/hyperlink" Target="https://studentaid.ed.gov/sa/1920/help/students-investments" TargetMode="Externa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12758" y="4419601"/>
            <a:ext cx="8975558" cy="1242526"/>
          </a:xfrm>
        </p:spPr>
        <p:txBody>
          <a:bodyPr>
            <a:noAutofit/>
          </a:bodyPr>
          <a:lstStyle/>
          <a:p>
            <a:br>
              <a:rPr lang="en-US" sz="4000" dirty="0"/>
            </a:br>
            <a:r>
              <a:rPr lang="en-US" sz="3600" dirty="0">
                <a:latin typeface="Arial Black" panose="020B0A04020102020204" pitchFamily="34" charset="0"/>
              </a:rPr>
              <a:t>7 Things You Need Before You Fill Out the 2020–21 FAFSA® Form</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562100" y="5949257"/>
            <a:ext cx="9394658" cy="601840"/>
          </a:xfrm>
        </p:spPr>
        <p:txBody>
          <a:bodyPr>
            <a:normAutofit fontScale="77500" lnSpcReduction="20000"/>
          </a:bodyPr>
          <a:lstStyle/>
          <a:p>
            <a:r>
              <a:rPr lang="en-US" dirty="0">
                <a:latin typeface="Arial" panose="020B0604020202020204" pitchFamily="34" charset="0"/>
                <a:cs typeface="Arial" panose="020B0604020202020204" pitchFamily="34" charset="0"/>
              </a:rPr>
              <a:t>Presenter: Veronica Medina, Office of Financial Aid &amp; Scholarship</a:t>
            </a:r>
          </a:p>
        </p:txBody>
      </p:sp>
      <p:sp>
        <p:nvSpPr>
          <p:cNvPr id="4" name="Text Placeholder 3">
            <a:extLst>
              <a:ext uri="{FF2B5EF4-FFF2-40B4-BE49-F238E27FC236}">
                <a16:creationId xmlns:a16="http://schemas.microsoft.com/office/drawing/2014/main" id="{42484CCC-9AB9-41BA-BF31-C9CA5A121895}"/>
              </a:ext>
            </a:extLst>
          </p:cNvPr>
          <p:cNvSpPr>
            <a:spLocks noGrp="1"/>
          </p:cNvSpPr>
          <p:nvPr>
            <p:ph type="body" sz="quarter" idx="14"/>
          </p:nvPr>
        </p:nvSpPr>
        <p:spPr>
          <a:xfrm>
            <a:off x="9622124" y="1388533"/>
            <a:ext cx="2332383" cy="459231"/>
          </a:xfrm>
        </p:spPr>
        <p:txBody>
          <a:bodyPr>
            <a:normAutofit fontScale="92500" lnSpcReduction="10000"/>
          </a:bodyPr>
          <a:lstStyle/>
          <a:p>
            <a:r>
              <a:rPr lang="en-US" dirty="0">
                <a:latin typeface="Arial Black" panose="020B0A04020102020204" pitchFamily="34" charset="0"/>
              </a:rPr>
              <a:t>2020-2021</a:t>
            </a:r>
          </a:p>
        </p:txBody>
      </p:sp>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a:xfrm>
            <a:off x="1981200" y="4300282"/>
            <a:ext cx="8807116" cy="915873"/>
          </a:xfrm>
        </p:spPr>
        <p:txBody>
          <a:bodyPr/>
          <a:lstStyle/>
          <a:p>
            <a:r>
              <a:rPr lang="en-US" dirty="0">
                <a:latin typeface="Arial Black" panose="020B0A04020102020204" pitchFamily="34" charset="0"/>
              </a:rPr>
              <a:t>THANK YOU!</a:t>
            </a:r>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a:xfrm>
            <a:off x="1847850" y="5029200"/>
            <a:ext cx="9108908" cy="1828800"/>
          </a:xfrm>
        </p:spPr>
        <p:txBody>
          <a:bodyPr>
            <a:normAutofit/>
          </a:bodyPr>
          <a:lstStyle/>
          <a:p>
            <a:r>
              <a:rPr lang="en-US" sz="2400" dirty="0">
                <a:latin typeface="Arial" panose="020B0604020202020204" pitchFamily="34" charset="0"/>
                <a:cs typeface="Arial" panose="020B0604020202020204" pitchFamily="34" charset="0"/>
              </a:rPr>
              <a:t>Contact Information: </a:t>
            </a:r>
          </a:p>
          <a:p>
            <a:r>
              <a:rPr lang="en-US" sz="2400" dirty="0">
                <a:latin typeface="Arial" panose="020B0604020202020204" pitchFamily="34" charset="0"/>
                <a:cs typeface="Arial" panose="020B0604020202020204" pitchFamily="34" charset="0"/>
              </a:rPr>
              <a:t>Veronica Medina, Financial Aid Wellness Coordinator</a:t>
            </a:r>
          </a:p>
          <a:p>
            <a:r>
              <a:rPr lang="en-US" sz="2400" dirty="0">
                <a:latin typeface="Arial" panose="020B0604020202020204" pitchFamily="34" charset="0"/>
                <a:cs typeface="Arial" panose="020B0604020202020204" pitchFamily="34" charset="0"/>
              </a:rPr>
              <a:t>Phone: (909) 537-3438</a:t>
            </a:r>
          </a:p>
          <a:p>
            <a:r>
              <a:rPr lang="en-US" sz="2400" dirty="0">
                <a:latin typeface="Arial" panose="020B0604020202020204" pitchFamily="34" charset="0"/>
                <a:cs typeface="Arial" panose="020B0604020202020204" pitchFamily="34" charset="0"/>
              </a:rPr>
              <a:t>Email: Vmedina2@csusb.edu</a:t>
            </a:r>
          </a:p>
        </p:txBody>
      </p:sp>
    </p:spTree>
    <p:extLst>
      <p:ext uri="{BB962C8B-B14F-4D97-AF65-F5344CB8AC3E}">
        <p14:creationId xmlns:p14="http://schemas.microsoft.com/office/powerpoint/2010/main" val="36301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20" y="1370588"/>
            <a:ext cx="4143555" cy="1118612"/>
          </a:xfrm>
        </p:spPr>
        <p:txBody>
          <a:bodyPr>
            <a:normAutofit fontScale="90000"/>
          </a:bodyPr>
          <a:lstStyle/>
          <a:p>
            <a:r>
              <a:rPr lang="en-US" dirty="0">
                <a:latin typeface="Arial Black" panose="020B0A04020102020204" pitchFamily="34" charset="0"/>
              </a:rPr>
              <a:t>1. Your FSA ID</a:t>
            </a:r>
          </a:p>
        </p:txBody>
      </p:sp>
      <p:pic>
        <p:nvPicPr>
          <p:cNvPr id="8" name="Content Placeholder 7"/>
          <p:cNvPicPr>
            <a:picLocks noGrp="1" noChangeAspect="1"/>
          </p:cNvPicPr>
          <p:nvPr>
            <p:ph idx="1"/>
          </p:nvPr>
        </p:nvPicPr>
        <p:blipFill>
          <a:blip r:embed="rId2"/>
          <a:stretch>
            <a:fillRect/>
          </a:stretch>
        </p:blipFill>
        <p:spPr>
          <a:xfrm>
            <a:off x="6265334" y="809443"/>
            <a:ext cx="5850374" cy="5378095"/>
          </a:xfrm>
          <a:prstGeom prst="rect">
            <a:avLst/>
          </a:prstGeom>
        </p:spPr>
      </p:pic>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2</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a:xfrm>
            <a:off x="247227" y="3097235"/>
            <a:ext cx="5706533" cy="3455428"/>
          </a:xfrm>
        </p:spPr>
        <p:txBody>
          <a:bodyPr>
            <a:normAutofit fontScale="77500" lnSpcReduction="20000"/>
          </a:bodyPr>
          <a:lstStyle/>
          <a:p>
            <a:pPr marL="283464" indent="-283464">
              <a:lnSpc>
                <a:spcPct val="120000"/>
              </a:lnSpc>
            </a:pPr>
            <a:r>
              <a:rPr lang="en-US" b="0" dirty="0">
                <a:latin typeface="Arial" panose="020B0604020202020204" pitchFamily="34" charset="0"/>
                <a:cs typeface="Arial" panose="020B0604020202020204" pitchFamily="34" charset="0"/>
              </a:rPr>
              <a:t>	</a:t>
            </a:r>
            <a:r>
              <a:rPr lang="en-US" sz="2600" b="0" dirty="0">
                <a:latin typeface="Arial" panose="020B0604020202020204" pitchFamily="34" charset="0"/>
                <a:cs typeface="Arial" panose="020B0604020202020204" pitchFamily="34" charset="0"/>
              </a:rPr>
              <a:t>An FSA ID is a username and password that you can use to log in to certain U.S. Department of Education (ED) websites. Each student, and one parent of each dependent student, will need an FSA ID to complete the FAFSA process on studentaid.gov. We recommend creating your FSA ID early—even before you’re ready to complete the FAFSA form—to avoid delays in the process. Visit fsaid.ed.gov to create one.  </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9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p:txBody>
          <a:bodyPr>
            <a:normAutofit/>
          </a:bodyPr>
          <a:lstStyle/>
          <a:p>
            <a:r>
              <a:rPr lang="en-US" dirty="0">
                <a:latin typeface="Arial Black" panose="020B0A04020102020204" pitchFamily="34" charset="0"/>
              </a:rPr>
              <a:t>Summarizing FSA ID Steps</a:t>
            </a: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3</a:t>
            </a:fld>
            <a:endParaRPr lang="en-US" dirty="0"/>
          </a:p>
        </p:txBody>
      </p:sp>
      <p:sp>
        <p:nvSpPr>
          <p:cNvPr id="8" name="Rectangle 7"/>
          <p:cNvSpPr/>
          <p:nvPr/>
        </p:nvSpPr>
        <p:spPr>
          <a:xfrm>
            <a:off x="541867" y="559535"/>
            <a:ext cx="11176000" cy="4339650"/>
          </a:xfrm>
          <a:prstGeom prst="rect">
            <a:avLst/>
          </a:prstGeom>
        </p:spPr>
        <p:txBody>
          <a:bodyPr wrap="square">
            <a:spAutoFit/>
          </a:bodyPr>
          <a:lstStyle/>
          <a:p>
            <a:pPr marL="342900" indent="-342900" fontAlgn="base">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Anyone who plans to fill out the 2020–21 FAFSA form should create an FSA ID as soon as possible.</a:t>
            </a:r>
          </a:p>
          <a:p>
            <a:pPr marL="342900" indent="-342900" fontAlgn="base">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If you are required to provide parent information on your FAFSA form, your parent should create an FSA ID too.</a:t>
            </a:r>
          </a:p>
          <a:p>
            <a:pPr marL="342900" indent="-342900" fontAlgn="base">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Because your FSA ID is equivalent to your signature, parents and students each need to create their own FSA IDs using their own email address and phone number. Parents should not create an FSA ID for their child and vice versa.</a:t>
            </a:r>
          </a:p>
          <a:p>
            <a:pPr marL="342900" indent="-342900" fontAlgn="base">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In some situations, </a:t>
            </a:r>
            <a:r>
              <a:rPr lang="en-US" sz="2400" u="sng" dirty="0">
                <a:solidFill>
                  <a:schemeClr val="bg1"/>
                </a:solidFill>
                <a:latin typeface="Arial" panose="020B0604020202020204" pitchFamily="34" charset="0"/>
                <a:cs typeface="Arial" panose="020B0604020202020204" pitchFamily="34" charset="0"/>
                <a:hlinkClick r:id="rId2"/>
              </a:rPr>
              <a:t>you may need to wait up to three days to use your FSA ID after creating it</a:t>
            </a:r>
            <a:r>
              <a:rPr lang="en-US" sz="2400" dirty="0">
                <a:solidFill>
                  <a:schemeClr val="bg1"/>
                </a:solidFill>
                <a:latin typeface="Arial" panose="020B0604020202020204" pitchFamily="34" charset="0"/>
                <a:cs typeface="Arial" panose="020B0604020202020204" pitchFamily="34" charset="0"/>
              </a:rPr>
              <a:t>. If you want to avoid FAFSA delays, </a:t>
            </a:r>
            <a:r>
              <a:rPr lang="en-US" sz="2400" u="sng" dirty="0">
                <a:solidFill>
                  <a:schemeClr val="bg1"/>
                </a:solidFill>
                <a:latin typeface="Arial" panose="020B0604020202020204" pitchFamily="34" charset="0"/>
                <a:cs typeface="Arial" panose="020B0604020202020204" pitchFamily="34" charset="0"/>
                <a:hlinkClick r:id="rId3"/>
              </a:rPr>
              <a:t>create your FSA ID now</a:t>
            </a:r>
            <a:endParaRPr lang="en-US" sz="2400" u="sng" dirty="0">
              <a:solidFill>
                <a:schemeClr val="bg1"/>
              </a:solidFill>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US" b="0" i="0" u="sng" dirty="0">
              <a:solidFill>
                <a:srgbClr val="316194"/>
              </a:solidFill>
              <a:effectLst/>
              <a:latin typeface="inherit"/>
            </a:endParaRPr>
          </a:p>
          <a:p>
            <a:pPr fontAlgn="base"/>
            <a:endParaRPr lang="en-US" u="sng" dirty="0">
              <a:solidFill>
                <a:srgbClr val="316194"/>
              </a:solidFill>
              <a:latin typeface="inherit"/>
            </a:endParaRPr>
          </a:p>
        </p:txBody>
      </p:sp>
    </p:spTree>
    <p:extLst>
      <p:ext uri="{BB962C8B-B14F-4D97-AF65-F5344CB8AC3E}">
        <p14:creationId xmlns:p14="http://schemas.microsoft.com/office/powerpoint/2010/main" val="192049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a:xfrm>
            <a:off x="928800" y="724195"/>
            <a:ext cx="5553280" cy="1325563"/>
          </a:xfrm>
        </p:spPr>
        <p:txBody>
          <a:bodyPr/>
          <a:lstStyle/>
          <a:p>
            <a:r>
              <a:rPr lang="en-US" dirty="0">
                <a:latin typeface="Arial Black" panose="020B0A04020102020204" pitchFamily="34" charset="0"/>
              </a:rPr>
              <a:t>2. Your Social Security Number</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0" y="3386142"/>
            <a:ext cx="6482080" cy="2773258"/>
          </a:xfrm>
        </p:spPr>
        <p:txBody>
          <a:bodyPr>
            <a:normAutofit fontScale="92500"/>
          </a:bodyPr>
          <a:lstStyle/>
          <a:p>
            <a:pPr marL="283464" indent="-283464">
              <a:lnSpc>
                <a:spcPct val="110000"/>
              </a:lnSpc>
              <a:buNone/>
            </a:pPr>
            <a:r>
              <a:rPr lang="en-US" sz="2000" dirty="0">
                <a:latin typeface="Arial" panose="020B0604020202020204" pitchFamily="34" charset="0"/>
                <a:cs typeface="Arial" panose="020B0604020202020204" pitchFamily="34" charset="0"/>
              </a:rPr>
              <a:t>	You can find the number on your Social Security card.  If you don’t have access to it, and don’t know where it is, ask your parent or legal guardian or get a new or replacement Social Security Card  </a:t>
            </a:r>
            <a:r>
              <a:rPr lang="en-US" sz="2000" dirty="0">
                <a:latin typeface="Arial" panose="020B0604020202020204" pitchFamily="34" charset="0"/>
                <a:cs typeface="Arial" panose="020B0604020202020204" pitchFamily="34" charset="0"/>
                <a:hlinkClick r:id="rId2"/>
              </a:rPr>
              <a:t>https://www.ssa.gov/ssnumber/</a:t>
            </a:r>
            <a:r>
              <a:rPr lang="en-US" sz="2000" dirty="0">
                <a:latin typeface="Arial" panose="020B0604020202020204" pitchFamily="34" charset="0"/>
                <a:cs typeface="Arial" panose="020B0604020202020204" pitchFamily="34" charset="0"/>
              </a:rPr>
              <a:t> from the Social Security Administration.  If you are not a U.S. citizen, but meet Federal Student Aid’s basic eligibility requirements, you’ll also need your Alien Registration number. </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6310145" y="3386142"/>
            <a:ext cx="5157787" cy="2773258"/>
          </a:xfrm>
        </p:spPr>
        <p:txBody>
          <a:bodyPr>
            <a:noAutofit/>
          </a:bodyPr>
          <a:lstStyle/>
          <a:p>
            <a:pPr marL="283464" indent="-283464">
              <a:buNone/>
            </a:pPr>
            <a:r>
              <a:rPr lang="en-US" sz="1900" dirty="0">
                <a:latin typeface="Arial" panose="020B0604020202020204" pitchFamily="34" charset="0"/>
                <a:cs typeface="Arial" panose="020B0604020202020204" pitchFamily="34" charset="0"/>
              </a:rPr>
              <a:t>	If you don’t have a driver’s license, then don’t worry about this step.</a:t>
            </a:r>
          </a:p>
        </p:txBody>
      </p:sp>
      <p:sp>
        <p:nvSpPr>
          <p:cNvPr id="10" name="Title 1">
            <a:extLst>
              <a:ext uri="{FF2B5EF4-FFF2-40B4-BE49-F238E27FC236}">
                <a16:creationId xmlns:a16="http://schemas.microsoft.com/office/drawing/2014/main" id="{E04071DD-D1ED-4494-BAB0-E44D84460558}"/>
              </a:ext>
            </a:extLst>
          </p:cNvPr>
          <p:cNvSpPr txBox="1">
            <a:spLocks/>
          </p:cNvSpPr>
          <p:nvPr/>
        </p:nvSpPr>
        <p:spPr>
          <a:xfrm>
            <a:off x="6482080" y="724195"/>
            <a:ext cx="5553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dirty="0">
                <a:latin typeface="Arial Black" panose="020B0A04020102020204" pitchFamily="34" charset="0"/>
              </a:rPr>
              <a:t>3. Your Driver’s License Number</a:t>
            </a:r>
          </a:p>
        </p:txBody>
      </p:sp>
    </p:spTree>
    <p:extLst>
      <p:ext uri="{BB962C8B-B14F-4D97-AF65-F5344CB8AC3E}">
        <p14:creationId xmlns:p14="http://schemas.microsoft.com/office/powerpoint/2010/main" val="263795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FF36DD-94F6-49D4-8CCC-8C8BD062C04E}"/>
              </a:ext>
            </a:extLst>
          </p:cNvPr>
          <p:cNvSpPr>
            <a:spLocks noGrp="1"/>
          </p:cNvSpPr>
          <p:nvPr>
            <p:ph type="sldNum" sz="quarter" idx="12"/>
          </p:nvPr>
        </p:nvSpPr>
        <p:spPr/>
        <p:txBody>
          <a:bodyPr/>
          <a:lstStyle/>
          <a:p>
            <a:fld id="{95CBEC59-7FF9-4688-98DF-89832A0C9025}" type="slidenum">
              <a:rPr lang="en-US" smtClean="0"/>
              <a:t>5</a:t>
            </a:fld>
            <a:endParaRPr lang="en-US" dirty="0"/>
          </a:p>
        </p:txBody>
      </p:sp>
      <p:pic>
        <p:nvPicPr>
          <p:cNvPr id="6" name="Picture 5"/>
          <p:cNvPicPr>
            <a:picLocks noChangeAspect="1"/>
          </p:cNvPicPr>
          <p:nvPr/>
        </p:nvPicPr>
        <p:blipFill>
          <a:blip r:embed="rId2"/>
          <a:stretch>
            <a:fillRect/>
          </a:stretch>
        </p:blipFill>
        <p:spPr>
          <a:xfrm>
            <a:off x="325120" y="1351052"/>
            <a:ext cx="11696396" cy="5019048"/>
          </a:xfrm>
          <a:prstGeom prst="rect">
            <a:avLst/>
          </a:prstGeom>
        </p:spPr>
      </p:pic>
    </p:spTree>
    <p:extLst>
      <p:ext uri="{BB962C8B-B14F-4D97-AF65-F5344CB8AC3E}">
        <p14:creationId xmlns:p14="http://schemas.microsoft.com/office/powerpoint/2010/main" val="332433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437-8B14-44F3-9CD4-350A04C1CA8C}"/>
              </a:ext>
            </a:extLst>
          </p:cNvPr>
          <p:cNvSpPr>
            <a:spLocks noGrp="1"/>
          </p:cNvSpPr>
          <p:nvPr>
            <p:ph type="title"/>
          </p:nvPr>
        </p:nvSpPr>
        <p:spPr/>
        <p:txBody>
          <a:bodyPr/>
          <a:lstStyle/>
          <a:p>
            <a:r>
              <a:rPr lang="en-US" dirty="0">
                <a:latin typeface="Arial Black" panose="020B0A04020102020204" pitchFamily="34" charset="0"/>
              </a:rPr>
              <a:t>4. Your 2018 Tax Records</a:t>
            </a:r>
          </a:p>
        </p:txBody>
      </p:sp>
      <p:sp>
        <p:nvSpPr>
          <p:cNvPr id="4" name="Slide Number Placeholder 3">
            <a:extLst>
              <a:ext uri="{FF2B5EF4-FFF2-40B4-BE49-F238E27FC236}">
                <a16:creationId xmlns:a16="http://schemas.microsoft.com/office/drawing/2014/main" id="{73488701-5FB3-46AF-AA79-5DFBF04494AD}"/>
              </a:ext>
            </a:extLst>
          </p:cNvPr>
          <p:cNvSpPr>
            <a:spLocks noGrp="1"/>
          </p:cNvSpPr>
          <p:nvPr>
            <p:ph type="sldNum" sz="quarter" idx="12"/>
          </p:nvPr>
        </p:nvSpPr>
        <p:spPr/>
        <p:txBody>
          <a:bodyPr/>
          <a:lstStyle/>
          <a:p>
            <a:fld id="{95CBEC59-7FF9-4688-98DF-89832A0C9025}" type="slidenum">
              <a:rPr lang="en-US" smtClean="0"/>
              <a:t>6</a:t>
            </a:fld>
            <a:endParaRPr lang="en-US" dirty="0"/>
          </a:p>
        </p:txBody>
      </p:sp>
      <p:sp>
        <p:nvSpPr>
          <p:cNvPr id="5" name="Text Placeholder 4">
            <a:extLst>
              <a:ext uri="{FF2B5EF4-FFF2-40B4-BE49-F238E27FC236}">
                <a16:creationId xmlns:a16="http://schemas.microsoft.com/office/drawing/2014/main" id="{A8B52AA4-2DB7-4C7A-99AA-093B615C386A}"/>
              </a:ext>
            </a:extLst>
          </p:cNvPr>
          <p:cNvSpPr>
            <a:spLocks noGrp="1"/>
          </p:cNvSpPr>
          <p:nvPr>
            <p:ph type="body" idx="1"/>
          </p:nvPr>
        </p:nvSpPr>
        <p:spPr>
          <a:xfrm>
            <a:off x="294541" y="1654867"/>
            <a:ext cx="11399812" cy="2011819"/>
          </a:xfrm>
        </p:spPr>
        <p:txBody>
          <a:bodyPr>
            <a:noAutofit/>
          </a:bodyPr>
          <a:lstStyle/>
          <a:p>
            <a:pPr marL="342900" indent="-342900" fontAlgn="base">
              <a:lnSpc>
                <a:spcPct val="100000"/>
              </a:lnSpc>
              <a:buFont typeface="Arial" panose="020B0604020202020204" pitchFamily="34" charset="0"/>
              <a:buChar char="•"/>
            </a:pPr>
            <a:r>
              <a:rPr lang="en-US" sz="1700" b="0" dirty="0">
                <a:solidFill>
                  <a:schemeClr val="bg1"/>
                </a:solidFill>
                <a:latin typeface="Arial" panose="020B0604020202020204" pitchFamily="34" charset="0"/>
                <a:cs typeface="Arial" panose="020B0604020202020204" pitchFamily="34" charset="0"/>
              </a:rPr>
              <a:t>On the 2020–21 FAFSA form, you (and your parents, as appropriate) will report your 2018 income information, rather than your 2017 income information.</a:t>
            </a:r>
          </a:p>
          <a:p>
            <a:pPr marL="342900" indent="-342900" fontAlgn="base">
              <a:lnSpc>
                <a:spcPct val="100000"/>
              </a:lnSpc>
              <a:buFont typeface="Arial" panose="020B0604020202020204" pitchFamily="34" charset="0"/>
              <a:buChar char="•"/>
            </a:pPr>
            <a:r>
              <a:rPr lang="en-US" sz="1700" b="0" dirty="0">
                <a:solidFill>
                  <a:schemeClr val="bg1"/>
                </a:solidFill>
                <a:latin typeface="Arial" panose="020B0604020202020204" pitchFamily="34" charset="0"/>
                <a:cs typeface="Arial" panose="020B0604020202020204" pitchFamily="34" charset="0"/>
              </a:rPr>
              <a:t>Since you’ll probably already have filed your 2018 taxes by the time the FAFSA form launches, you’ll be able to import your tax information into the FAFSA form right away using the IRS Data Retrieval Tool (DRT). (No more logging back in to update after filing taxes!)</a:t>
            </a:r>
          </a:p>
          <a:p>
            <a:pPr marL="342900" indent="-342900" fontAlgn="base">
              <a:lnSpc>
                <a:spcPct val="100000"/>
              </a:lnSpc>
              <a:buFont typeface="Arial" panose="020B0604020202020204" pitchFamily="34" charset="0"/>
              <a:buChar char="•"/>
            </a:pPr>
            <a:r>
              <a:rPr lang="en-US" sz="1700" b="0" dirty="0">
                <a:solidFill>
                  <a:schemeClr val="bg1"/>
                </a:solidFill>
                <a:latin typeface="Arial" panose="020B0604020202020204" pitchFamily="34" charset="0"/>
                <a:cs typeface="Arial" panose="020B0604020202020204" pitchFamily="34" charset="0"/>
              </a:rPr>
              <a:t>Not everyone is eligible to use the IRS DRT; and the IRS DRT does not input all the financial information required on the FAFSA form. Therefore, you should have your 2018 tax return and 2018 IRS W-2 available for reference.</a:t>
            </a:r>
          </a:p>
        </p:txBody>
      </p:sp>
      <p:sp>
        <p:nvSpPr>
          <p:cNvPr id="6" name="Content Placeholder 5">
            <a:extLst>
              <a:ext uri="{FF2B5EF4-FFF2-40B4-BE49-F238E27FC236}">
                <a16:creationId xmlns:a16="http://schemas.microsoft.com/office/drawing/2014/main" id="{DC9CBA16-FC20-442F-ADE3-E8D745590243}"/>
              </a:ext>
            </a:extLst>
          </p:cNvPr>
          <p:cNvSpPr>
            <a:spLocks noGrp="1"/>
          </p:cNvSpPr>
          <p:nvPr>
            <p:ph sz="half" idx="2"/>
          </p:nvPr>
        </p:nvSpPr>
        <p:spPr>
          <a:xfrm>
            <a:off x="294541" y="3666686"/>
            <a:ext cx="11349111" cy="3343713"/>
          </a:xfrm>
        </p:spPr>
        <p:txBody>
          <a:bodyPr>
            <a:normAutofit fontScale="92500" lnSpcReduction="10000"/>
          </a:bodyPr>
          <a:lstStyle/>
          <a:p>
            <a:pPr marL="285750" indent="-285750" fontAlgn="base">
              <a:lnSpc>
                <a:spcPct val="110000"/>
              </a:lnSpc>
              <a:buFont typeface="Arial" panose="020B0604020202020204" pitchFamily="34" charset="0"/>
              <a:buChar char="•"/>
            </a:pPr>
            <a:r>
              <a:rPr lang="en-US" sz="1800" dirty="0">
                <a:latin typeface="Arial" panose="020B0604020202020204" pitchFamily="34" charset="0"/>
                <a:cs typeface="Arial" panose="020B0604020202020204" pitchFamily="34" charset="0"/>
              </a:rPr>
              <a:t>You </a:t>
            </a:r>
            <a:r>
              <a:rPr lang="en-US" sz="1800" b="1" dirty="0">
                <a:latin typeface="Arial" panose="020B0604020202020204" pitchFamily="34" charset="0"/>
                <a:cs typeface="Arial" panose="020B0604020202020204" pitchFamily="34" charset="0"/>
              </a:rPr>
              <a:t>cannot use</a:t>
            </a:r>
            <a:r>
              <a:rPr lang="en-US" sz="1800" dirty="0">
                <a:latin typeface="Arial" panose="020B0604020202020204" pitchFamily="34" charset="0"/>
                <a:cs typeface="Arial" panose="020B0604020202020204" pitchFamily="34" charset="0"/>
              </a:rPr>
              <a:t> your 2019 tax information. We understand that for some families, 2018 income doesn’t accurately reflect your current financial situation. If you have experienced a reduction in income since the 2018 tax year, you should complete the FAFSA form with the info it asks for (2018), and then contact each of the schools to which you’re applying to explain and document the change in income. They have the ability to assess your situation and make adjustments to your FAFSA form if warranted.</a:t>
            </a:r>
          </a:p>
          <a:p>
            <a:pPr marL="285750" indent="-285750" fontAlgn="base">
              <a:lnSpc>
                <a:spcPct val="110000"/>
              </a:lnSpc>
              <a:buFont typeface="Arial" panose="020B0604020202020204" pitchFamily="34" charset="0"/>
              <a:buChar char="•"/>
            </a:pPr>
            <a:r>
              <a:rPr lang="en-US" sz="1800" dirty="0">
                <a:latin typeface="Arial" panose="020B0604020202020204" pitchFamily="34" charset="0"/>
                <a:cs typeface="Arial" panose="020B0604020202020204" pitchFamily="34" charset="0"/>
              </a:rPr>
              <a:t>You cannot update your 2020–21 FAFSA form with your 2019 tax information after filing 2019 taxes. 2018 information is what’s required. No updates necessary; no updates allowed.</a:t>
            </a:r>
          </a:p>
          <a:p>
            <a:pPr>
              <a:lnSpc>
                <a:spcPct val="110000"/>
              </a:lnSpc>
            </a:pPr>
            <a:r>
              <a:rPr lang="en-US" sz="1800" b="1" dirty="0">
                <a:latin typeface="Arial" panose="020B0604020202020204" pitchFamily="34" charset="0"/>
                <a:cs typeface="Arial" panose="020B0604020202020204" pitchFamily="34" charset="0"/>
              </a:rPr>
              <a:t>The IRS DRT is the fastest, most accurate way to input your tax return information into the FAFSA form. To address security and privacy concerns related to the IRS DRT, the tax return information you transfer from the IRS will not be displayed on fafsa.gov or the IRS DRT web page. Instead, you’ll see “Transferred from the IRS” in the appropriate fields on fafsa.gov.</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48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2EC5-0A20-4D63-B00B-DEB39889DB69}"/>
              </a:ext>
            </a:extLst>
          </p:cNvPr>
          <p:cNvSpPr>
            <a:spLocks noGrp="1"/>
          </p:cNvSpPr>
          <p:nvPr>
            <p:ph type="title"/>
          </p:nvPr>
        </p:nvSpPr>
        <p:spPr/>
        <p:txBody>
          <a:bodyPr/>
          <a:lstStyle/>
          <a:p>
            <a:r>
              <a:rPr lang="en-US" dirty="0">
                <a:latin typeface="Arial Black" panose="020B0A04020102020204" pitchFamily="34" charset="0"/>
              </a:rPr>
              <a:t>5. Records of your Untaxed Income</a:t>
            </a:r>
          </a:p>
        </p:txBody>
      </p:sp>
      <p:sp>
        <p:nvSpPr>
          <p:cNvPr id="4" name="Text Placeholder 3">
            <a:extLst>
              <a:ext uri="{FF2B5EF4-FFF2-40B4-BE49-F238E27FC236}">
                <a16:creationId xmlns:a16="http://schemas.microsoft.com/office/drawing/2014/main" id="{BA4F3DDE-5D3C-40C1-A976-7406EB83A85A}"/>
              </a:ext>
            </a:extLst>
          </p:cNvPr>
          <p:cNvSpPr>
            <a:spLocks noGrp="1"/>
          </p:cNvSpPr>
          <p:nvPr>
            <p:ph type="body" sz="half" idx="2"/>
          </p:nvPr>
        </p:nvSpPr>
        <p:spPr>
          <a:xfrm>
            <a:off x="152400" y="3283710"/>
            <a:ext cx="5079166" cy="2903828"/>
          </a:xfrm>
        </p:spPr>
        <p:txBody>
          <a:bodyPr>
            <a:normAutofit/>
          </a:bodyPr>
          <a:lstStyle/>
          <a:p>
            <a:pPr indent="-457200">
              <a:lnSpc>
                <a:spcPct val="100000"/>
              </a:lnSpc>
            </a:pPr>
            <a:r>
              <a:rPr lang="en-US" sz="2000" b="0" dirty="0">
                <a:latin typeface="Arial" panose="020B0604020202020204" pitchFamily="34" charset="0"/>
                <a:cs typeface="Arial" panose="020B0604020202020204" pitchFamily="34" charset="0"/>
              </a:rPr>
              <a:t>The FAFSA questions about untaxed income may or may not apply to you; they include things like child support received, interest income, and veterans noneducation benefits. On the 2020–21 FAFSA form, you’ll report 2018 tax or calendar year information when asked these questions.</a:t>
            </a:r>
            <a:endParaRPr lang="en-US" sz="20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FFA8F80-4A21-4C24-8E8C-2EF0B85E8130}"/>
              </a:ext>
            </a:extLst>
          </p:cNvPr>
          <p:cNvSpPr>
            <a:spLocks noGrp="1"/>
          </p:cNvSpPr>
          <p:nvPr>
            <p:ph type="sldNum" sz="quarter" idx="12"/>
          </p:nvPr>
        </p:nvSpPr>
        <p:spPr/>
        <p:txBody>
          <a:bodyPr/>
          <a:lstStyle/>
          <a:p>
            <a:fld id="{95CBEC59-7FF9-4688-98DF-89832A0C9025}" type="slidenum">
              <a:rPr lang="en-US" smtClean="0"/>
              <a:t>7</a:t>
            </a:fld>
            <a:endParaRPr lang="en-US" dirty="0"/>
          </a:p>
        </p:txBody>
      </p:sp>
      <p:sp>
        <p:nvSpPr>
          <p:cNvPr id="7" name="Text Placeholder 6">
            <a:extLst>
              <a:ext uri="{FF2B5EF4-FFF2-40B4-BE49-F238E27FC236}">
                <a16:creationId xmlns:a16="http://schemas.microsoft.com/office/drawing/2014/main" id="{E18E7856-1972-4633-98B1-7926DA31AF8F}"/>
              </a:ext>
            </a:extLst>
          </p:cNvPr>
          <p:cNvSpPr>
            <a:spLocks noGrp="1"/>
          </p:cNvSpPr>
          <p:nvPr>
            <p:ph type="body" sz="quarter" idx="14"/>
          </p:nvPr>
        </p:nvSpPr>
        <p:spPr/>
        <p:txBody>
          <a:bodyPr/>
          <a:lstStyle/>
          <a:p>
            <a:r>
              <a:rPr lang="en-US" dirty="0"/>
              <a:t>20XX</a:t>
            </a:r>
          </a:p>
        </p:txBody>
      </p:sp>
      <p:pic>
        <p:nvPicPr>
          <p:cNvPr id="13" name="Picture Placeholder 12" descr="A group of people discuss something">
            <a:extLst>
              <a:ext uri="{FF2B5EF4-FFF2-40B4-BE49-F238E27FC236}">
                <a16:creationId xmlns:a16="http://schemas.microsoft.com/office/drawing/2014/main" id="{594ACC6B-B2AA-4E37-97D4-0F8CC4C8462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9877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437-8B14-44F3-9CD4-350A04C1CA8C}"/>
              </a:ext>
            </a:extLst>
          </p:cNvPr>
          <p:cNvSpPr>
            <a:spLocks noGrp="1"/>
          </p:cNvSpPr>
          <p:nvPr>
            <p:ph type="title"/>
          </p:nvPr>
        </p:nvSpPr>
        <p:spPr/>
        <p:txBody>
          <a:bodyPr/>
          <a:lstStyle/>
          <a:p>
            <a:r>
              <a:rPr lang="en-US" dirty="0">
                <a:latin typeface="Arial Black" panose="020B0A04020102020204" pitchFamily="34" charset="0"/>
              </a:rPr>
              <a:t>6. Records of your assets (money)</a:t>
            </a:r>
          </a:p>
        </p:txBody>
      </p:sp>
      <p:sp>
        <p:nvSpPr>
          <p:cNvPr id="4" name="Slide Number Placeholder 3">
            <a:extLst>
              <a:ext uri="{FF2B5EF4-FFF2-40B4-BE49-F238E27FC236}">
                <a16:creationId xmlns:a16="http://schemas.microsoft.com/office/drawing/2014/main" id="{73488701-5FB3-46AF-AA79-5DFBF04494AD}"/>
              </a:ext>
            </a:extLst>
          </p:cNvPr>
          <p:cNvSpPr>
            <a:spLocks noGrp="1"/>
          </p:cNvSpPr>
          <p:nvPr>
            <p:ph type="sldNum" sz="quarter" idx="12"/>
          </p:nvPr>
        </p:nvSpPr>
        <p:spPr/>
        <p:txBody>
          <a:bodyPr/>
          <a:lstStyle/>
          <a:p>
            <a:fld id="{95CBEC59-7FF9-4688-98DF-89832A0C9025}" type="slidenum">
              <a:rPr lang="en-US" smtClean="0"/>
              <a:t>8</a:t>
            </a:fld>
            <a:endParaRPr lang="en-US" dirty="0"/>
          </a:p>
        </p:txBody>
      </p:sp>
      <p:sp>
        <p:nvSpPr>
          <p:cNvPr id="5" name="Text Placeholder 4">
            <a:extLst>
              <a:ext uri="{FF2B5EF4-FFF2-40B4-BE49-F238E27FC236}">
                <a16:creationId xmlns:a16="http://schemas.microsoft.com/office/drawing/2014/main" id="{A8B52AA4-2DB7-4C7A-99AA-093B615C386A}"/>
              </a:ext>
            </a:extLst>
          </p:cNvPr>
          <p:cNvSpPr>
            <a:spLocks noGrp="1"/>
          </p:cNvSpPr>
          <p:nvPr>
            <p:ph type="body" idx="1"/>
          </p:nvPr>
        </p:nvSpPr>
        <p:spPr>
          <a:xfrm>
            <a:off x="294541" y="1654867"/>
            <a:ext cx="11399812" cy="2011819"/>
          </a:xfrm>
        </p:spPr>
        <p:txBody>
          <a:bodyPr>
            <a:noAutofit/>
          </a:bodyPr>
          <a:lstStyle/>
          <a:p>
            <a:pPr marL="342900" indent="-342900" fontAlgn="base">
              <a:lnSpc>
                <a:spcPct val="100000"/>
              </a:lnSpc>
              <a:buFont typeface="Arial" panose="020B0604020202020204" pitchFamily="34" charset="0"/>
              <a:buChar char="•"/>
            </a:pPr>
            <a:r>
              <a:rPr lang="en-US" sz="2400" b="0" dirty="0">
                <a:solidFill>
                  <a:schemeClr val="bg1"/>
                </a:solidFill>
                <a:latin typeface="Arial" panose="020B0604020202020204" pitchFamily="34" charset="0"/>
                <a:cs typeface="Arial" panose="020B0604020202020204" pitchFamily="34" charset="0"/>
              </a:rPr>
              <a:t>This section includes savings and checking account balances, as well as the value of investments such as stocks and bonds and real estate (but not the home in which your family lives). You should report the current amounts as of the date you sign the FAFSA form, rather than reporting the 2018 tax year amounts.</a:t>
            </a:r>
          </a:p>
        </p:txBody>
      </p:sp>
      <p:sp>
        <p:nvSpPr>
          <p:cNvPr id="6" name="Content Placeholder 5">
            <a:extLst>
              <a:ext uri="{FF2B5EF4-FFF2-40B4-BE49-F238E27FC236}">
                <a16:creationId xmlns:a16="http://schemas.microsoft.com/office/drawing/2014/main" id="{DC9CBA16-FC20-442F-ADE3-E8D745590243}"/>
              </a:ext>
            </a:extLst>
          </p:cNvPr>
          <p:cNvSpPr>
            <a:spLocks noGrp="1"/>
          </p:cNvSpPr>
          <p:nvPr>
            <p:ph sz="half" idx="2"/>
          </p:nvPr>
        </p:nvSpPr>
        <p:spPr>
          <a:xfrm>
            <a:off x="294541" y="3666686"/>
            <a:ext cx="11349111" cy="3343713"/>
          </a:xfrm>
        </p:spPr>
        <p:txBody>
          <a:bodyPr>
            <a:normAutofit/>
          </a:bodyPr>
          <a:lstStyle/>
          <a:p>
            <a:pPr marL="285750" indent="-285750" fontAlgn="base">
              <a:lnSpc>
                <a:spcPct val="11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Note:</a:t>
            </a:r>
            <a:r>
              <a:rPr lang="en-US" sz="2400" dirty="0">
                <a:latin typeface="Arial" panose="020B0604020202020204" pitchFamily="34" charset="0"/>
                <a:cs typeface="Arial" panose="020B0604020202020204" pitchFamily="34" charset="0"/>
              </a:rPr>
              <a:t> Misreporting the value of investments is a common FAFSA mistake. Please carefully review what is and is not considered a </a:t>
            </a:r>
            <a:r>
              <a:rPr lang="en-US" sz="2400" u="sng" dirty="0">
                <a:latin typeface="Arial" panose="020B0604020202020204" pitchFamily="34" charset="0"/>
                <a:cs typeface="Arial" panose="020B0604020202020204" pitchFamily="34" charset="0"/>
                <a:hlinkClick r:id="rId2"/>
              </a:rPr>
              <a:t>student investment</a:t>
            </a:r>
            <a:r>
              <a:rPr lang="en-US" sz="2400" dirty="0">
                <a:latin typeface="Arial" panose="020B0604020202020204" pitchFamily="34" charset="0"/>
                <a:cs typeface="Arial" panose="020B0604020202020204" pitchFamily="34" charset="0"/>
              </a:rPr>
              <a:t> and </a:t>
            </a:r>
            <a:r>
              <a:rPr lang="en-US" sz="2400" u="sng" dirty="0">
                <a:latin typeface="Arial" panose="020B0604020202020204" pitchFamily="34" charset="0"/>
                <a:cs typeface="Arial" panose="020B0604020202020204" pitchFamily="34" charset="0"/>
                <a:hlinkClick r:id="rId3"/>
              </a:rPr>
              <a:t>parent investment</a:t>
            </a:r>
            <a:r>
              <a:rPr lang="en-US" sz="2400" dirty="0">
                <a:latin typeface="Arial" panose="020B0604020202020204" pitchFamily="34" charset="0"/>
                <a:cs typeface="Arial" panose="020B0604020202020204" pitchFamily="34" charset="0"/>
              </a:rPr>
              <a:t> to make sure you don’t over- or under-report. You may be surprised by what can (and cannot) be excluded.</a:t>
            </a:r>
          </a:p>
        </p:txBody>
      </p:sp>
    </p:spTree>
    <p:extLst>
      <p:ext uri="{BB962C8B-B14F-4D97-AF65-F5344CB8AC3E}">
        <p14:creationId xmlns:p14="http://schemas.microsoft.com/office/powerpoint/2010/main" val="422746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437-8B14-44F3-9CD4-350A04C1CA8C}"/>
              </a:ext>
            </a:extLst>
          </p:cNvPr>
          <p:cNvSpPr>
            <a:spLocks noGrp="1"/>
          </p:cNvSpPr>
          <p:nvPr>
            <p:ph type="title"/>
          </p:nvPr>
        </p:nvSpPr>
        <p:spPr/>
        <p:txBody>
          <a:bodyPr>
            <a:normAutofit fontScale="90000"/>
          </a:bodyPr>
          <a:lstStyle/>
          <a:p>
            <a:r>
              <a:rPr lang="en-US" sz="4400" dirty="0">
                <a:latin typeface="Arial Black" panose="020B0A04020102020204" pitchFamily="34" charset="0"/>
              </a:rPr>
              <a:t>7. List of the School(s) you are Interest in Attending</a:t>
            </a:r>
            <a:br>
              <a:rPr lang="en-US" dirty="0"/>
            </a:br>
            <a:endParaRPr lang="en-US" dirty="0"/>
          </a:p>
        </p:txBody>
      </p:sp>
      <p:sp>
        <p:nvSpPr>
          <p:cNvPr id="4" name="Slide Number Placeholder 3">
            <a:extLst>
              <a:ext uri="{FF2B5EF4-FFF2-40B4-BE49-F238E27FC236}">
                <a16:creationId xmlns:a16="http://schemas.microsoft.com/office/drawing/2014/main" id="{73488701-5FB3-46AF-AA79-5DFBF04494AD}"/>
              </a:ext>
            </a:extLst>
          </p:cNvPr>
          <p:cNvSpPr>
            <a:spLocks noGrp="1"/>
          </p:cNvSpPr>
          <p:nvPr>
            <p:ph type="sldNum" sz="quarter" idx="12"/>
          </p:nvPr>
        </p:nvSpPr>
        <p:spPr/>
        <p:txBody>
          <a:bodyPr/>
          <a:lstStyle/>
          <a:p>
            <a:fld id="{95CBEC59-7FF9-4688-98DF-89832A0C9025}" type="slidenum">
              <a:rPr lang="en-US" smtClean="0"/>
              <a:t>9</a:t>
            </a:fld>
            <a:endParaRPr lang="en-US" dirty="0"/>
          </a:p>
        </p:txBody>
      </p:sp>
      <p:sp>
        <p:nvSpPr>
          <p:cNvPr id="5" name="Text Placeholder 4">
            <a:extLst>
              <a:ext uri="{FF2B5EF4-FFF2-40B4-BE49-F238E27FC236}">
                <a16:creationId xmlns:a16="http://schemas.microsoft.com/office/drawing/2014/main" id="{A8B52AA4-2DB7-4C7A-99AA-093B615C386A}"/>
              </a:ext>
            </a:extLst>
          </p:cNvPr>
          <p:cNvSpPr>
            <a:spLocks noGrp="1"/>
          </p:cNvSpPr>
          <p:nvPr>
            <p:ph type="body" idx="1"/>
          </p:nvPr>
        </p:nvSpPr>
        <p:spPr>
          <a:xfrm>
            <a:off x="193139" y="2724150"/>
            <a:ext cx="11399812" cy="5181063"/>
          </a:xfrm>
        </p:spPr>
        <p:txBody>
          <a:bodyPr>
            <a:noAutofit/>
          </a:bodyPr>
          <a:lstStyle/>
          <a:p>
            <a:pPr fontAlgn="base">
              <a:lnSpc>
                <a:spcPct val="100000"/>
              </a:lnSpc>
            </a:pPr>
            <a:r>
              <a:rPr lang="en-US" sz="2400" dirty="0">
                <a:solidFill>
                  <a:schemeClr val="bg1"/>
                </a:solidFill>
                <a:latin typeface="Arial" panose="020B0604020202020204" pitchFamily="34" charset="0"/>
                <a:cs typeface="Arial" panose="020B0604020202020204" pitchFamily="34" charset="0"/>
              </a:rPr>
              <a:t>Be sure to add any college you’re considering, even if you haven’t applied or been accepted yet.</a:t>
            </a:r>
          </a:p>
          <a:p>
            <a:pPr marL="342900" indent="-342900" fontAlgn="base">
              <a:buFont typeface="Arial" panose="020B0604020202020204" pitchFamily="34" charset="0"/>
              <a:buChar char="•"/>
            </a:pPr>
            <a:r>
              <a:rPr lang="en-US" sz="2400" b="0" dirty="0">
                <a:solidFill>
                  <a:schemeClr val="bg1"/>
                </a:solidFill>
                <a:latin typeface="Arial" panose="020B0604020202020204" pitchFamily="34" charset="0"/>
                <a:cs typeface="Arial" panose="020B0604020202020204" pitchFamily="34" charset="0"/>
              </a:rPr>
              <a:t>Even if there is only a slight chance you’ll apply to a college, list the school on your FAFSA form. You can always remove schools later if you decide not to apply, but if you wait to add a school, you could miss out on first-come, first-served financial aid.</a:t>
            </a:r>
          </a:p>
          <a:p>
            <a:pPr marL="342900" indent="-342900" fontAlgn="base">
              <a:buFont typeface="Arial" panose="020B0604020202020204" pitchFamily="34" charset="0"/>
              <a:buChar char="•"/>
            </a:pPr>
            <a:r>
              <a:rPr lang="en-US" sz="2400" b="0" dirty="0">
                <a:solidFill>
                  <a:schemeClr val="bg1"/>
                </a:solidFill>
                <a:latin typeface="Arial" panose="020B0604020202020204" pitchFamily="34" charset="0"/>
                <a:cs typeface="Arial" panose="020B0604020202020204" pitchFamily="34" charset="0"/>
              </a:rPr>
              <a:t>The schools you list on your FAFSA form will automatically receive your FAFSA results electronically. They will use your FAFSA information to determine the types and amounts of financial aid you may receive.</a:t>
            </a:r>
          </a:p>
          <a:p>
            <a:pPr marL="342900" indent="-342900" fontAlgn="base">
              <a:buFont typeface="Arial" panose="020B0604020202020204" pitchFamily="34" charset="0"/>
              <a:buChar char="•"/>
            </a:pPr>
            <a:r>
              <a:rPr lang="en-US" sz="2400" b="0" dirty="0">
                <a:solidFill>
                  <a:schemeClr val="bg1"/>
                </a:solidFill>
                <a:latin typeface="Arial" panose="020B0604020202020204" pitchFamily="34" charset="0"/>
                <a:cs typeface="Arial" panose="020B0604020202020204" pitchFamily="34" charset="0"/>
              </a:rPr>
              <a:t>If you add a school to your FAFSA form and later decide not to apply for admission to that school, that’s OK! The school likely won’t offer you aid until you’ve been accepted anyway.</a:t>
            </a:r>
          </a:p>
          <a:p>
            <a:pPr marL="342900" indent="-342900" fontAlgn="base">
              <a:buFont typeface="Arial" panose="020B0604020202020204" pitchFamily="34" charset="0"/>
              <a:buChar char="•"/>
            </a:pPr>
            <a:r>
              <a:rPr lang="en-US" sz="2400" b="0" dirty="0">
                <a:solidFill>
                  <a:schemeClr val="bg1"/>
                </a:solidFill>
                <a:latin typeface="Arial" panose="020B0604020202020204" pitchFamily="34" charset="0"/>
                <a:cs typeface="Arial" panose="020B0604020202020204" pitchFamily="34" charset="0"/>
              </a:rPr>
              <a:t>You can list up to 10 schools at a time on your FAFSA form.</a:t>
            </a:r>
          </a:p>
          <a:p>
            <a:pPr fontAlgn="base"/>
            <a:endParaRPr lang="en-US" sz="2000" b="0" dirty="0">
              <a:solidFill>
                <a:schemeClr val="bg1"/>
              </a:solidFill>
              <a:latin typeface="Arial" panose="020B0604020202020204" pitchFamily="34" charset="0"/>
              <a:cs typeface="Arial" panose="020B0604020202020204" pitchFamily="34" charset="0"/>
            </a:endParaRPr>
          </a:p>
          <a:p>
            <a:pPr fontAlgn="base"/>
            <a:endParaRPr lang="en-US" sz="2000" b="0" dirty="0">
              <a:solidFill>
                <a:schemeClr val="bg1"/>
              </a:solidFill>
              <a:latin typeface="Arial" panose="020B0604020202020204" pitchFamily="34" charset="0"/>
              <a:cs typeface="Arial" panose="020B0604020202020204" pitchFamily="34" charset="0"/>
            </a:endParaRPr>
          </a:p>
          <a:p>
            <a:pPr fontAlgn="base"/>
            <a:endParaRPr lang="en-US" sz="2000" b="0" dirty="0">
              <a:solidFill>
                <a:schemeClr val="bg1"/>
              </a:solidFill>
              <a:latin typeface="Arial" panose="020B0604020202020204" pitchFamily="34" charset="0"/>
              <a:cs typeface="Arial" panose="020B0604020202020204" pitchFamily="34" charset="0"/>
            </a:endParaRPr>
          </a:p>
          <a:p>
            <a:pPr marL="342900" indent="-342900" fontAlgn="base">
              <a:lnSpc>
                <a:spcPct val="100000"/>
              </a:lnSpc>
              <a:buFont typeface="Arial" panose="020B0604020202020204" pitchFamily="34" charset="0"/>
              <a:buChar char="•"/>
            </a:pPr>
            <a:endParaRPr lang="en-US" sz="17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512099"/>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42AFFF-C96F-4C05-9045-3240A5329ECA}">
  <ds:schemaRefs>
    <ds:schemaRef ds:uri="http://purl.org/dc/dcmitype/"/>
    <ds:schemaRef ds:uri="http://schemas.microsoft.com/office/2006/metadata/properties"/>
    <ds:schemaRef ds:uri="http://schemas.microsoft.com/office/2006/documentManagement/types"/>
    <ds:schemaRef ds:uri="71af3243-3dd4-4a8d-8c0d-dd76da1f02a5"/>
    <ds:schemaRef ds:uri="http://schemas.microsoft.com/office/infopath/2007/PartnerControls"/>
    <ds:schemaRef ds:uri="http://www.w3.org/XML/1998/namespace"/>
    <ds:schemaRef ds:uri="http://purl.org/dc/elements/1.1/"/>
    <ds:schemaRef ds:uri="http://schemas.openxmlformats.org/package/2006/metadata/core-properties"/>
    <ds:schemaRef ds:uri="16c05727-aa75-4e4a-9b5f-8a80a1165891"/>
    <ds:schemaRef ds:uri="http://purl.org/dc/terms/"/>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1078</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Speak Pro</vt:lpstr>
      <vt:lpstr>inherit</vt:lpstr>
      <vt:lpstr>Avenir Next LT Pro</vt:lpstr>
      <vt:lpstr>Calibri</vt:lpstr>
      <vt:lpstr>Arial</vt:lpstr>
      <vt:lpstr>Arial Black</vt:lpstr>
      <vt:lpstr>Office Theme</vt:lpstr>
      <vt:lpstr> 7 Things You Need Before You Fill Out the 2020–21 FAFSA® Form</vt:lpstr>
      <vt:lpstr>1. Your FSA ID</vt:lpstr>
      <vt:lpstr>Summarizing FSA ID Steps</vt:lpstr>
      <vt:lpstr>2. Your Social Security Number</vt:lpstr>
      <vt:lpstr>PowerPoint Presentation</vt:lpstr>
      <vt:lpstr>4. Your 2018 Tax Records</vt:lpstr>
      <vt:lpstr>5. Records of your Untaxed Income</vt:lpstr>
      <vt:lpstr>6. Records of your assets (money)</vt:lpstr>
      <vt:lpstr>7. List of the School(s) you are Interest in Attending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2020-03-12T19:57:38Z</dcterms:created>
  <dcterms:modified xsi:type="dcterms:W3CDTF">2020-09-02T18:04:55Z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