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30"/>
  </p:notesMasterIdLst>
  <p:handoutMasterIdLst>
    <p:handoutMasterId r:id="rId31"/>
  </p:handoutMasterIdLst>
  <p:sldIdLst>
    <p:sldId id="384" r:id="rId5"/>
    <p:sldId id="388" r:id="rId6"/>
    <p:sldId id="390" r:id="rId7"/>
    <p:sldId id="393" r:id="rId8"/>
    <p:sldId id="394" r:id="rId9"/>
    <p:sldId id="392" r:id="rId10"/>
    <p:sldId id="391" r:id="rId11"/>
    <p:sldId id="397" r:id="rId12"/>
    <p:sldId id="396" r:id="rId13"/>
    <p:sldId id="395" r:id="rId14"/>
    <p:sldId id="389" r:id="rId15"/>
    <p:sldId id="402" r:id="rId16"/>
    <p:sldId id="401" r:id="rId17"/>
    <p:sldId id="400" r:id="rId18"/>
    <p:sldId id="399" r:id="rId19"/>
    <p:sldId id="398" r:id="rId20"/>
    <p:sldId id="403" r:id="rId21"/>
    <p:sldId id="411" r:id="rId22"/>
    <p:sldId id="410" r:id="rId23"/>
    <p:sldId id="409" r:id="rId24"/>
    <p:sldId id="408" r:id="rId25"/>
    <p:sldId id="407" r:id="rId26"/>
    <p:sldId id="406" r:id="rId27"/>
    <p:sldId id="405" r:id="rId28"/>
    <p:sldId id="404" r:id="rId29"/>
  </p:sldIdLst>
  <p:sldSz cx="9144000" cy="5143500" type="screen16x9"/>
  <p:notesSz cx="6858000" cy="9144000"/>
  <p:defaultTex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1pPr>
    <a:lvl2pPr marL="4572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2pPr>
    <a:lvl3pPr marL="9144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3pPr>
    <a:lvl4pPr marL="13716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4pPr>
    <a:lvl5pPr marL="18288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5pPr>
    <a:lvl6pPr marL="2286000" algn="l" defTabSz="457200" rtl="0" eaLnBrk="1" latinLnBrk="0" hangingPunct="1">
      <a:defRPr sz="1200" kern="1200">
        <a:solidFill>
          <a:schemeClr val="bg1"/>
        </a:solidFill>
        <a:latin typeface="Arial" charset="0"/>
        <a:ea typeface="ＭＳ Ｐゴシック" charset="-128"/>
        <a:cs typeface="ＭＳ Ｐゴシック" charset="-128"/>
      </a:defRPr>
    </a:lvl6pPr>
    <a:lvl7pPr marL="2743200" algn="l" defTabSz="457200" rtl="0" eaLnBrk="1" latinLnBrk="0" hangingPunct="1">
      <a:defRPr sz="1200" kern="1200">
        <a:solidFill>
          <a:schemeClr val="bg1"/>
        </a:solidFill>
        <a:latin typeface="Arial" charset="0"/>
        <a:ea typeface="ＭＳ Ｐゴシック" charset="-128"/>
        <a:cs typeface="ＭＳ Ｐゴシック" charset="-128"/>
      </a:defRPr>
    </a:lvl7pPr>
    <a:lvl8pPr marL="3200400" algn="l" defTabSz="457200" rtl="0" eaLnBrk="1" latinLnBrk="0" hangingPunct="1">
      <a:defRPr sz="1200" kern="1200">
        <a:solidFill>
          <a:schemeClr val="bg1"/>
        </a:solidFill>
        <a:latin typeface="Arial" charset="0"/>
        <a:ea typeface="ＭＳ Ｐゴシック" charset="-128"/>
        <a:cs typeface="ＭＳ Ｐゴシック" charset="-128"/>
      </a:defRPr>
    </a:lvl8pPr>
    <a:lvl9pPr marL="3657600" algn="l" defTabSz="457200" rtl="0" eaLnBrk="1" latinLnBrk="0" hangingPunct="1">
      <a:defRPr sz="1200" kern="1200">
        <a:solidFill>
          <a:schemeClr val="bg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488">
          <p15:clr>
            <a:srgbClr val="A4A3A4"/>
          </p15:clr>
        </p15:guide>
        <p15:guide id="2" pos="2880">
          <p15:clr>
            <a:srgbClr val="A4A3A4"/>
          </p15:clr>
        </p15:guide>
        <p15:guide id="3" pos="432">
          <p15:clr>
            <a:srgbClr val="A4A3A4"/>
          </p15:clr>
        </p15:guide>
        <p15:guide id="4" pos="5280">
          <p15:clr>
            <a:srgbClr val="A4A3A4"/>
          </p15:clr>
        </p15:guide>
        <p15:guide id="5" pos="720">
          <p15:clr>
            <a:srgbClr val="A4A3A4"/>
          </p15:clr>
        </p15:guide>
        <p15:guide id="6" pos="981">
          <p15:clr>
            <a:srgbClr val="A4A3A4"/>
          </p15:clr>
        </p15:guide>
        <p15:guide id="7" orient="horz" pos="111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D1D1D1"/>
    <a:srgbClr val="F4F4F4"/>
    <a:srgbClr val="F7092C"/>
    <a:srgbClr val="7BBE49"/>
    <a:srgbClr val="2A7E41"/>
    <a:srgbClr val="F2D362"/>
    <a:srgbClr val="2446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E4D377-2D74-4EC3-B8EC-4E2D075A3E8E}" v="4" dt="2022-01-04T22:06:52.5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405" autoAdjust="0"/>
  </p:normalViewPr>
  <p:slideViewPr>
    <p:cSldViewPr showGuides="1">
      <p:cViewPr varScale="1">
        <p:scale>
          <a:sx n="150" d="100"/>
          <a:sy n="150" d="100"/>
        </p:scale>
        <p:origin x="336" y="126"/>
      </p:cViewPr>
      <p:guideLst>
        <p:guide orient="horz" pos="1488"/>
        <p:guide pos="2880"/>
        <p:guide pos="432"/>
        <p:guide pos="5280"/>
        <p:guide pos="720"/>
        <p:guide pos="981"/>
        <p:guide orient="horz" pos="11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144" d="100"/>
          <a:sy n="144" d="100"/>
        </p:scale>
        <p:origin x="-387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ca Medina" userId="c1629d1c-3f82-4770-8d02-108930b5c0b7" providerId="ADAL" clId="{FDE4D377-2D74-4EC3-B8EC-4E2D075A3E8E}"/>
    <pc:docChg chg="undo redo custSel addSld delSld modSld sldOrd">
      <pc:chgData name="Veronica Medina" userId="c1629d1c-3f82-4770-8d02-108930b5c0b7" providerId="ADAL" clId="{FDE4D377-2D74-4EC3-B8EC-4E2D075A3E8E}" dt="2022-01-07T18:06:17.234" v="5829" actId="20577"/>
      <pc:docMkLst>
        <pc:docMk/>
      </pc:docMkLst>
      <pc:sldChg chg="modSp mod">
        <pc:chgData name="Veronica Medina" userId="c1629d1c-3f82-4770-8d02-108930b5c0b7" providerId="ADAL" clId="{FDE4D377-2D74-4EC3-B8EC-4E2D075A3E8E}" dt="2022-01-07T18:06:17.234" v="5829" actId="20577"/>
        <pc:sldMkLst>
          <pc:docMk/>
          <pc:sldMk cId="2945294073" sldId="390"/>
        </pc:sldMkLst>
        <pc:spChg chg="mod">
          <ac:chgData name="Veronica Medina" userId="c1629d1c-3f82-4770-8d02-108930b5c0b7" providerId="ADAL" clId="{FDE4D377-2D74-4EC3-B8EC-4E2D075A3E8E}" dt="2022-01-07T18:06:17.234" v="5829" actId="20577"/>
          <ac:spMkLst>
            <pc:docMk/>
            <pc:sldMk cId="2945294073" sldId="390"/>
            <ac:spMk id="11" creationId="{89047804-2DBF-4FDE-98F7-5C24DA5AECA5}"/>
          </ac:spMkLst>
        </pc:spChg>
      </pc:sldChg>
      <pc:sldChg chg="addSp modSp mod modClrScheme chgLayout">
        <pc:chgData name="Veronica Medina" userId="c1629d1c-3f82-4770-8d02-108930b5c0b7" providerId="ADAL" clId="{FDE4D377-2D74-4EC3-B8EC-4E2D075A3E8E}" dt="2022-01-04T22:07:39.688" v="1682" actId="5793"/>
        <pc:sldMkLst>
          <pc:docMk/>
          <pc:sldMk cId="3176754373" sldId="398"/>
        </pc:sldMkLst>
        <pc:spChg chg="mod">
          <ac:chgData name="Veronica Medina" userId="c1629d1c-3f82-4770-8d02-108930b5c0b7" providerId="ADAL" clId="{FDE4D377-2D74-4EC3-B8EC-4E2D075A3E8E}" dt="2022-01-04T22:06:55.649" v="1674" actId="26606"/>
          <ac:spMkLst>
            <pc:docMk/>
            <pc:sldMk cId="3176754373" sldId="398"/>
            <ac:spMk id="11" creationId="{CBF982AF-A792-471F-A959-A5D89EDC363E}"/>
          </ac:spMkLst>
        </pc:spChg>
        <pc:spChg chg="mod ord">
          <ac:chgData name="Veronica Medina" userId="c1629d1c-3f82-4770-8d02-108930b5c0b7" providerId="ADAL" clId="{FDE4D377-2D74-4EC3-B8EC-4E2D075A3E8E}" dt="2022-01-04T22:07:39.688" v="1682" actId="5793"/>
          <ac:spMkLst>
            <pc:docMk/>
            <pc:sldMk cId="3176754373" sldId="398"/>
            <ac:spMk id="13" creationId="{D3300F26-E428-4B3A-9277-98411267F4D5}"/>
          </ac:spMkLst>
        </pc:spChg>
        <pc:picChg chg="add mod">
          <ac:chgData name="Veronica Medina" userId="c1629d1c-3f82-4770-8d02-108930b5c0b7" providerId="ADAL" clId="{FDE4D377-2D74-4EC3-B8EC-4E2D075A3E8E}" dt="2022-01-04T22:06:55.649" v="1674" actId="26606"/>
          <ac:picMkLst>
            <pc:docMk/>
            <pc:sldMk cId="3176754373" sldId="398"/>
            <ac:picMk id="2050" creationId="{6BB5B7E3-EF2F-454B-B1C3-21A2B859F897}"/>
          </ac:picMkLst>
        </pc:picChg>
      </pc:sldChg>
      <pc:sldChg chg="addSp modSp mod modClrScheme chgLayout">
        <pc:chgData name="Veronica Medina" userId="c1629d1c-3f82-4770-8d02-108930b5c0b7" providerId="ADAL" clId="{FDE4D377-2D74-4EC3-B8EC-4E2D075A3E8E}" dt="2022-01-04T22:03:13.230" v="1235" actId="26606"/>
        <pc:sldMkLst>
          <pc:docMk/>
          <pc:sldMk cId="3956384778" sldId="399"/>
        </pc:sldMkLst>
        <pc:spChg chg="mod">
          <ac:chgData name="Veronica Medina" userId="c1629d1c-3f82-4770-8d02-108930b5c0b7" providerId="ADAL" clId="{FDE4D377-2D74-4EC3-B8EC-4E2D075A3E8E}" dt="2022-01-04T22:03:13.230" v="1235" actId="26606"/>
          <ac:spMkLst>
            <pc:docMk/>
            <pc:sldMk cId="3956384778" sldId="399"/>
            <ac:spMk id="11" creationId="{CBF982AF-A792-471F-A959-A5D89EDC363E}"/>
          </ac:spMkLst>
        </pc:spChg>
        <pc:spChg chg="mod">
          <ac:chgData name="Veronica Medina" userId="c1629d1c-3f82-4770-8d02-108930b5c0b7" providerId="ADAL" clId="{FDE4D377-2D74-4EC3-B8EC-4E2D075A3E8E}" dt="2022-01-04T22:03:13.230" v="1235" actId="26606"/>
          <ac:spMkLst>
            <pc:docMk/>
            <pc:sldMk cId="3956384778" sldId="399"/>
            <ac:spMk id="13" creationId="{D3300F26-E428-4B3A-9277-98411267F4D5}"/>
          </ac:spMkLst>
        </pc:spChg>
        <pc:picChg chg="add mod">
          <ac:chgData name="Veronica Medina" userId="c1629d1c-3f82-4770-8d02-108930b5c0b7" providerId="ADAL" clId="{FDE4D377-2D74-4EC3-B8EC-4E2D075A3E8E}" dt="2022-01-04T22:03:13.230" v="1235" actId="26606"/>
          <ac:picMkLst>
            <pc:docMk/>
            <pc:sldMk cId="3956384778" sldId="399"/>
            <ac:picMk id="1026" creationId="{98EADCDE-3A49-4290-A28E-572FE2510112}"/>
          </ac:picMkLst>
        </pc:picChg>
      </pc:sldChg>
      <pc:sldChg chg="modSp mod">
        <pc:chgData name="Veronica Medina" userId="c1629d1c-3f82-4770-8d02-108930b5c0b7" providerId="ADAL" clId="{FDE4D377-2D74-4EC3-B8EC-4E2D075A3E8E}" dt="2022-01-04T22:00:20.998" v="809" actId="20577"/>
        <pc:sldMkLst>
          <pc:docMk/>
          <pc:sldMk cId="3087274019" sldId="400"/>
        </pc:sldMkLst>
        <pc:spChg chg="mod">
          <ac:chgData name="Veronica Medina" userId="c1629d1c-3f82-4770-8d02-108930b5c0b7" providerId="ADAL" clId="{FDE4D377-2D74-4EC3-B8EC-4E2D075A3E8E}" dt="2022-01-04T21:55:19.641" v="45" actId="20577"/>
          <ac:spMkLst>
            <pc:docMk/>
            <pc:sldMk cId="3087274019" sldId="400"/>
            <ac:spMk id="11" creationId="{CBF982AF-A792-471F-A959-A5D89EDC363E}"/>
          </ac:spMkLst>
        </pc:spChg>
        <pc:spChg chg="mod">
          <ac:chgData name="Veronica Medina" userId="c1629d1c-3f82-4770-8d02-108930b5c0b7" providerId="ADAL" clId="{FDE4D377-2D74-4EC3-B8EC-4E2D075A3E8E}" dt="2022-01-04T22:00:20.998" v="809" actId="20577"/>
          <ac:spMkLst>
            <pc:docMk/>
            <pc:sldMk cId="3087274019" sldId="400"/>
            <ac:spMk id="13" creationId="{D3300F26-E428-4B3A-9277-98411267F4D5}"/>
          </ac:spMkLst>
        </pc:spChg>
      </pc:sldChg>
      <pc:sldChg chg="addSp modSp add mod ord modClrScheme chgLayout">
        <pc:chgData name="Veronica Medina" userId="c1629d1c-3f82-4770-8d02-108930b5c0b7" providerId="ADAL" clId="{FDE4D377-2D74-4EC3-B8EC-4E2D075A3E8E}" dt="2022-01-04T22:14:29.420" v="2114" actId="14100"/>
        <pc:sldMkLst>
          <pc:docMk/>
          <pc:sldMk cId="1821021828" sldId="403"/>
        </pc:sldMkLst>
        <pc:spChg chg="mod">
          <ac:chgData name="Veronica Medina" userId="c1629d1c-3f82-4770-8d02-108930b5c0b7" providerId="ADAL" clId="{FDE4D377-2D74-4EC3-B8EC-4E2D075A3E8E}" dt="2022-01-04T22:14:13.625" v="2112" actId="26606"/>
          <ac:spMkLst>
            <pc:docMk/>
            <pc:sldMk cId="1821021828" sldId="403"/>
            <ac:spMk id="11" creationId="{CBF982AF-A792-471F-A959-A5D89EDC363E}"/>
          </ac:spMkLst>
        </pc:spChg>
        <pc:spChg chg="mod">
          <ac:chgData name="Veronica Medina" userId="c1629d1c-3f82-4770-8d02-108930b5c0b7" providerId="ADAL" clId="{FDE4D377-2D74-4EC3-B8EC-4E2D075A3E8E}" dt="2022-01-04T22:14:29.420" v="2114" actId="14100"/>
          <ac:spMkLst>
            <pc:docMk/>
            <pc:sldMk cId="1821021828" sldId="403"/>
            <ac:spMk id="13" creationId="{D3300F26-E428-4B3A-9277-98411267F4D5}"/>
          </ac:spMkLst>
        </pc:spChg>
        <pc:picChg chg="add mod">
          <ac:chgData name="Veronica Medina" userId="c1629d1c-3f82-4770-8d02-108930b5c0b7" providerId="ADAL" clId="{FDE4D377-2D74-4EC3-B8EC-4E2D075A3E8E}" dt="2022-01-04T22:14:29.420" v="2114" actId="14100"/>
          <ac:picMkLst>
            <pc:docMk/>
            <pc:sldMk cId="1821021828" sldId="403"/>
            <ac:picMk id="3074" creationId="{2353366D-842D-4B7A-B6F2-91DF6B2958F3}"/>
          </ac:picMkLst>
        </pc:picChg>
      </pc:sldChg>
      <pc:sldChg chg="delSp modSp add del mod modClrScheme chgLayout">
        <pc:chgData name="Veronica Medina" userId="c1629d1c-3f82-4770-8d02-108930b5c0b7" providerId="ADAL" clId="{FDE4D377-2D74-4EC3-B8EC-4E2D075A3E8E}" dt="2022-01-04T22:09:27.579" v="1697" actId="2696"/>
        <pc:sldMkLst>
          <pc:docMk/>
          <pc:sldMk cId="3235541987" sldId="403"/>
        </pc:sldMkLst>
        <pc:spChg chg="mod ord">
          <ac:chgData name="Veronica Medina" userId="c1629d1c-3f82-4770-8d02-108930b5c0b7" providerId="ADAL" clId="{FDE4D377-2D74-4EC3-B8EC-4E2D075A3E8E}" dt="2022-01-04T22:08:59.255" v="1692" actId="700"/>
          <ac:spMkLst>
            <pc:docMk/>
            <pc:sldMk cId="3235541987" sldId="403"/>
            <ac:spMk id="11" creationId="{CBF982AF-A792-471F-A959-A5D89EDC363E}"/>
          </ac:spMkLst>
        </pc:spChg>
        <pc:spChg chg="mod ord">
          <ac:chgData name="Veronica Medina" userId="c1629d1c-3f82-4770-8d02-108930b5c0b7" providerId="ADAL" clId="{FDE4D377-2D74-4EC3-B8EC-4E2D075A3E8E}" dt="2022-01-04T22:09:17.367" v="1696" actId="15"/>
          <ac:spMkLst>
            <pc:docMk/>
            <pc:sldMk cId="3235541987" sldId="403"/>
            <ac:spMk id="13" creationId="{D3300F26-E428-4B3A-9277-98411267F4D5}"/>
          </ac:spMkLst>
        </pc:spChg>
        <pc:picChg chg="del">
          <ac:chgData name="Veronica Medina" userId="c1629d1c-3f82-4770-8d02-108930b5c0b7" providerId="ADAL" clId="{FDE4D377-2D74-4EC3-B8EC-4E2D075A3E8E}" dt="2022-01-04T22:08:38.184" v="1687" actId="478"/>
          <ac:picMkLst>
            <pc:docMk/>
            <pc:sldMk cId="3235541987" sldId="403"/>
            <ac:picMk id="2050" creationId="{6BB5B7E3-EF2F-454B-B1C3-21A2B859F897}"/>
          </ac:picMkLst>
        </pc:picChg>
      </pc:sldChg>
      <pc:sldChg chg="modSp add mod">
        <pc:chgData name="Veronica Medina" userId="c1629d1c-3f82-4770-8d02-108930b5c0b7" providerId="ADAL" clId="{FDE4D377-2D74-4EC3-B8EC-4E2D075A3E8E}" dt="2022-01-04T22:50:39.937" v="5781"/>
        <pc:sldMkLst>
          <pc:docMk/>
          <pc:sldMk cId="3104862639" sldId="404"/>
        </pc:sldMkLst>
        <pc:spChg chg="mod">
          <ac:chgData name="Veronica Medina" userId="c1629d1c-3f82-4770-8d02-108930b5c0b7" providerId="ADAL" clId="{FDE4D377-2D74-4EC3-B8EC-4E2D075A3E8E}" dt="2022-01-04T22:49:16.760" v="5778" actId="20577"/>
          <ac:spMkLst>
            <pc:docMk/>
            <pc:sldMk cId="3104862639" sldId="404"/>
            <ac:spMk id="11" creationId="{CBF982AF-A792-471F-A959-A5D89EDC363E}"/>
          </ac:spMkLst>
        </pc:spChg>
        <pc:spChg chg="mod">
          <ac:chgData name="Veronica Medina" userId="c1629d1c-3f82-4770-8d02-108930b5c0b7" providerId="ADAL" clId="{FDE4D377-2D74-4EC3-B8EC-4E2D075A3E8E}" dt="2022-01-04T22:50:39.937" v="5781"/>
          <ac:spMkLst>
            <pc:docMk/>
            <pc:sldMk cId="3104862639" sldId="404"/>
            <ac:spMk id="13" creationId="{D3300F26-E428-4B3A-9277-98411267F4D5}"/>
          </ac:spMkLst>
        </pc:spChg>
      </pc:sldChg>
      <pc:sldChg chg="addSp delSp modSp add mod">
        <pc:chgData name="Veronica Medina" userId="c1629d1c-3f82-4770-8d02-108930b5c0b7" providerId="ADAL" clId="{FDE4D377-2D74-4EC3-B8EC-4E2D075A3E8E}" dt="2022-01-04T22:48:21.434" v="5759" actId="1076"/>
        <pc:sldMkLst>
          <pc:docMk/>
          <pc:sldMk cId="1299981392" sldId="405"/>
        </pc:sldMkLst>
        <pc:spChg chg="mod">
          <ac:chgData name="Veronica Medina" userId="c1629d1c-3f82-4770-8d02-108930b5c0b7" providerId="ADAL" clId="{FDE4D377-2D74-4EC3-B8EC-4E2D075A3E8E}" dt="2022-01-04T22:43:39.208" v="5201" actId="20577"/>
          <ac:spMkLst>
            <pc:docMk/>
            <pc:sldMk cId="1299981392" sldId="405"/>
            <ac:spMk id="11" creationId="{CBF982AF-A792-471F-A959-A5D89EDC363E}"/>
          </ac:spMkLst>
        </pc:spChg>
        <pc:spChg chg="mod">
          <ac:chgData name="Veronica Medina" userId="c1629d1c-3f82-4770-8d02-108930b5c0b7" providerId="ADAL" clId="{FDE4D377-2D74-4EC3-B8EC-4E2D075A3E8E}" dt="2022-01-04T22:48:21.434" v="5759" actId="1076"/>
          <ac:spMkLst>
            <pc:docMk/>
            <pc:sldMk cId="1299981392" sldId="405"/>
            <ac:spMk id="13" creationId="{D3300F26-E428-4B3A-9277-98411267F4D5}"/>
          </ac:spMkLst>
        </pc:spChg>
        <pc:picChg chg="add del mod">
          <ac:chgData name="Veronica Medina" userId="c1629d1c-3f82-4770-8d02-108930b5c0b7" providerId="ADAL" clId="{FDE4D377-2D74-4EC3-B8EC-4E2D075A3E8E}" dt="2022-01-04T22:48:04.753" v="5754"/>
          <ac:picMkLst>
            <pc:docMk/>
            <pc:sldMk cId="1299981392" sldId="405"/>
            <ac:picMk id="9218" creationId="{97D2EBC4-1DA6-48CD-B082-6FED0DE1743C}"/>
          </ac:picMkLst>
        </pc:picChg>
        <pc:picChg chg="add mod">
          <ac:chgData name="Veronica Medina" userId="c1629d1c-3f82-4770-8d02-108930b5c0b7" providerId="ADAL" clId="{FDE4D377-2D74-4EC3-B8EC-4E2D075A3E8E}" dt="2022-01-04T22:48:17.020" v="5758" actId="14100"/>
          <ac:picMkLst>
            <pc:docMk/>
            <pc:sldMk cId="1299981392" sldId="405"/>
            <ac:picMk id="9220" creationId="{03418DDC-E402-4275-B98F-53134115AE19}"/>
          </ac:picMkLst>
        </pc:picChg>
      </pc:sldChg>
      <pc:sldChg chg="modSp add mod">
        <pc:chgData name="Veronica Medina" userId="c1629d1c-3f82-4770-8d02-108930b5c0b7" providerId="ADAL" clId="{FDE4D377-2D74-4EC3-B8EC-4E2D075A3E8E}" dt="2022-01-04T22:43:23.391" v="5184" actId="33524"/>
        <pc:sldMkLst>
          <pc:docMk/>
          <pc:sldMk cId="2114076848" sldId="406"/>
        </pc:sldMkLst>
        <pc:spChg chg="mod">
          <ac:chgData name="Veronica Medina" userId="c1629d1c-3f82-4770-8d02-108930b5c0b7" providerId="ADAL" clId="{FDE4D377-2D74-4EC3-B8EC-4E2D075A3E8E}" dt="2022-01-04T22:38:33.317" v="4463" actId="20577"/>
          <ac:spMkLst>
            <pc:docMk/>
            <pc:sldMk cId="2114076848" sldId="406"/>
            <ac:spMk id="11" creationId="{CBF982AF-A792-471F-A959-A5D89EDC363E}"/>
          </ac:spMkLst>
        </pc:spChg>
        <pc:spChg chg="mod">
          <ac:chgData name="Veronica Medina" userId="c1629d1c-3f82-4770-8d02-108930b5c0b7" providerId="ADAL" clId="{FDE4D377-2D74-4EC3-B8EC-4E2D075A3E8E}" dt="2022-01-04T22:43:23.391" v="5184" actId="33524"/>
          <ac:spMkLst>
            <pc:docMk/>
            <pc:sldMk cId="2114076848" sldId="406"/>
            <ac:spMk id="13" creationId="{D3300F26-E428-4B3A-9277-98411267F4D5}"/>
          </ac:spMkLst>
        </pc:spChg>
      </pc:sldChg>
      <pc:sldChg chg="addSp modSp add mod modClrScheme chgLayout">
        <pc:chgData name="Veronica Medina" userId="c1629d1c-3f82-4770-8d02-108930b5c0b7" providerId="ADAL" clId="{FDE4D377-2D74-4EC3-B8EC-4E2D075A3E8E}" dt="2022-01-04T22:37:18.910" v="4417" actId="26606"/>
        <pc:sldMkLst>
          <pc:docMk/>
          <pc:sldMk cId="4057190024" sldId="407"/>
        </pc:sldMkLst>
        <pc:spChg chg="mod">
          <ac:chgData name="Veronica Medina" userId="c1629d1c-3f82-4770-8d02-108930b5c0b7" providerId="ADAL" clId="{FDE4D377-2D74-4EC3-B8EC-4E2D075A3E8E}" dt="2022-01-04T22:37:18.910" v="4417" actId="26606"/>
          <ac:spMkLst>
            <pc:docMk/>
            <pc:sldMk cId="4057190024" sldId="407"/>
            <ac:spMk id="11" creationId="{CBF982AF-A792-471F-A959-A5D89EDC363E}"/>
          </ac:spMkLst>
        </pc:spChg>
        <pc:spChg chg="mod ord">
          <ac:chgData name="Veronica Medina" userId="c1629d1c-3f82-4770-8d02-108930b5c0b7" providerId="ADAL" clId="{FDE4D377-2D74-4EC3-B8EC-4E2D075A3E8E}" dt="2022-01-04T22:37:18.910" v="4417" actId="26606"/>
          <ac:spMkLst>
            <pc:docMk/>
            <pc:sldMk cId="4057190024" sldId="407"/>
            <ac:spMk id="13" creationId="{D3300F26-E428-4B3A-9277-98411267F4D5}"/>
          </ac:spMkLst>
        </pc:spChg>
        <pc:picChg chg="add mod">
          <ac:chgData name="Veronica Medina" userId="c1629d1c-3f82-4770-8d02-108930b5c0b7" providerId="ADAL" clId="{FDE4D377-2D74-4EC3-B8EC-4E2D075A3E8E}" dt="2022-01-04T22:37:18.910" v="4417" actId="26606"/>
          <ac:picMkLst>
            <pc:docMk/>
            <pc:sldMk cId="4057190024" sldId="407"/>
            <ac:picMk id="7170" creationId="{D8D34006-E328-4E76-B057-9E2DB9EB17D0}"/>
          </ac:picMkLst>
        </pc:picChg>
      </pc:sldChg>
      <pc:sldChg chg="addSp modSp add mod modClrScheme chgLayout">
        <pc:chgData name="Veronica Medina" userId="c1629d1c-3f82-4770-8d02-108930b5c0b7" providerId="ADAL" clId="{FDE4D377-2D74-4EC3-B8EC-4E2D075A3E8E}" dt="2022-01-04T22:37:46.428" v="4419" actId="26606"/>
        <pc:sldMkLst>
          <pc:docMk/>
          <pc:sldMk cId="634629105" sldId="408"/>
        </pc:sldMkLst>
        <pc:spChg chg="mod">
          <ac:chgData name="Veronica Medina" userId="c1629d1c-3f82-4770-8d02-108930b5c0b7" providerId="ADAL" clId="{FDE4D377-2D74-4EC3-B8EC-4E2D075A3E8E}" dt="2022-01-04T22:37:46.428" v="4419" actId="26606"/>
          <ac:spMkLst>
            <pc:docMk/>
            <pc:sldMk cId="634629105" sldId="408"/>
            <ac:spMk id="11" creationId="{CBF982AF-A792-471F-A959-A5D89EDC363E}"/>
          </ac:spMkLst>
        </pc:spChg>
        <pc:spChg chg="mod">
          <ac:chgData name="Veronica Medina" userId="c1629d1c-3f82-4770-8d02-108930b5c0b7" providerId="ADAL" clId="{FDE4D377-2D74-4EC3-B8EC-4E2D075A3E8E}" dt="2022-01-04T22:37:46.428" v="4419" actId="26606"/>
          <ac:spMkLst>
            <pc:docMk/>
            <pc:sldMk cId="634629105" sldId="408"/>
            <ac:spMk id="13" creationId="{D3300F26-E428-4B3A-9277-98411267F4D5}"/>
          </ac:spMkLst>
        </pc:spChg>
        <pc:picChg chg="add mod">
          <ac:chgData name="Veronica Medina" userId="c1629d1c-3f82-4770-8d02-108930b5c0b7" providerId="ADAL" clId="{FDE4D377-2D74-4EC3-B8EC-4E2D075A3E8E}" dt="2022-01-04T22:37:46.428" v="4419" actId="26606"/>
          <ac:picMkLst>
            <pc:docMk/>
            <pc:sldMk cId="634629105" sldId="408"/>
            <ac:picMk id="8194" creationId="{AE4FE230-8C24-4080-9346-DE4A17C77956}"/>
          </ac:picMkLst>
        </pc:picChg>
      </pc:sldChg>
      <pc:sldChg chg="addSp modSp add mod modClrScheme chgLayout">
        <pc:chgData name="Veronica Medina" userId="c1629d1c-3f82-4770-8d02-108930b5c0b7" providerId="ADAL" clId="{FDE4D377-2D74-4EC3-B8EC-4E2D075A3E8E}" dt="2022-01-04T22:30:37.593" v="3535" actId="26606"/>
        <pc:sldMkLst>
          <pc:docMk/>
          <pc:sldMk cId="3401317534" sldId="409"/>
        </pc:sldMkLst>
        <pc:spChg chg="mod">
          <ac:chgData name="Veronica Medina" userId="c1629d1c-3f82-4770-8d02-108930b5c0b7" providerId="ADAL" clId="{FDE4D377-2D74-4EC3-B8EC-4E2D075A3E8E}" dt="2022-01-04T22:30:37.593" v="3535" actId="26606"/>
          <ac:spMkLst>
            <pc:docMk/>
            <pc:sldMk cId="3401317534" sldId="409"/>
            <ac:spMk id="11" creationId="{CBF982AF-A792-471F-A959-A5D89EDC363E}"/>
          </ac:spMkLst>
        </pc:spChg>
        <pc:spChg chg="mod ord">
          <ac:chgData name="Veronica Medina" userId="c1629d1c-3f82-4770-8d02-108930b5c0b7" providerId="ADAL" clId="{FDE4D377-2D74-4EC3-B8EC-4E2D075A3E8E}" dt="2022-01-04T22:30:37.593" v="3535" actId="26606"/>
          <ac:spMkLst>
            <pc:docMk/>
            <pc:sldMk cId="3401317534" sldId="409"/>
            <ac:spMk id="13" creationId="{D3300F26-E428-4B3A-9277-98411267F4D5}"/>
          </ac:spMkLst>
        </pc:spChg>
        <pc:picChg chg="add mod">
          <ac:chgData name="Veronica Medina" userId="c1629d1c-3f82-4770-8d02-108930b5c0b7" providerId="ADAL" clId="{FDE4D377-2D74-4EC3-B8EC-4E2D075A3E8E}" dt="2022-01-04T22:30:37.593" v="3535" actId="26606"/>
          <ac:picMkLst>
            <pc:docMk/>
            <pc:sldMk cId="3401317534" sldId="409"/>
            <ac:picMk id="6146" creationId="{9A2FF873-28EA-45E6-94F6-98047873A91F}"/>
          </ac:picMkLst>
        </pc:picChg>
      </pc:sldChg>
      <pc:sldChg chg="addSp modSp add mod modClrScheme chgLayout">
        <pc:chgData name="Veronica Medina" userId="c1629d1c-3f82-4770-8d02-108930b5c0b7" providerId="ADAL" clId="{FDE4D377-2D74-4EC3-B8EC-4E2D075A3E8E}" dt="2022-01-04T22:29:12.370" v="3533" actId="26606"/>
        <pc:sldMkLst>
          <pc:docMk/>
          <pc:sldMk cId="1953044556" sldId="410"/>
        </pc:sldMkLst>
        <pc:spChg chg="mod">
          <ac:chgData name="Veronica Medina" userId="c1629d1c-3f82-4770-8d02-108930b5c0b7" providerId="ADAL" clId="{FDE4D377-2D74-4EC3-B8EC-4E2D075A3E8E}" dt="2022-01-04T22:29:12.370" v="3533" actId="26606"/>
          <ac:spMkLst>
            <pc:docMk/>
            <pc:sldMk cId="1953044556" sldId="410"/>
            <ac:spMk id="11" creationId="{CBF982AF-A792-471F-A959-A5D89EDC363E}"/>
          </ac:spMkLst>
        </pc:spChg>
        <pc:spChg chg="mod ord">
          <ac:chgData name="Veronica Medina" userId="c1629d1c-3f82-4770-8d02-108930b5c0b7" providerId="ADAL" clId="{FDE4D377-2D74-4EC3-B8EC-4E2D075A3E8E}" dt="2022-01-04T22:29:12.370" v="3533" actId="26606"/>
          <ac:spMkLst>
            <pc:docMk/>
            <pc:sldMk cId="1953044556" sldId="410"/>
            <ac:spMk id="13" creationId="{D3300F26-E428-4B3A-9277-98411267F4D5}"/>
          </ac:spMkLst>
        </pc:spChg>
        <pc:picChg chg="add mod">
          <ac:chgData name="Veronica Medina" userId="c1629d1c-3f82-4770-8d02-108930b5c0b7" providerId="ADAL" clId="{FDE4D377-2D74-4EC3-B8EC-4E2D075A3E8E}" dt="2022-01-04T22:29:12.370" v="3533" actId="26606"/>
          <ac:picMkLst>
            <pc:docMk/>
            <pc:sldMk cId="1953044556" sldId="410"/>
            <ac:picMk id="5122" creationId="{4FB08EED-AE25-4A7F-B68E-2BBB4202908F}"/>
          </ac:picMkLst>
        </pc:picChg>
      </pc:sldChg>
      <pc:sldChg chg="addSp delSp modSp add mod modClrScheme chgLayout">
        <pc:chgData name="Veronica Medina" userId="c1629d1c-3f82-4770-8d02-108930b5c0b7" providerId="ADAL" clId="{FDE4D377-2D74-4EC3-B8EC-4E2D075A3E8E}" dt="2022-01-04T22:18:08.139" v="2513" actId="26606"/>
        <pc:sldMkLst>
          <pc:docMk/>
          <pc:sldMk cId="3531959683" sldId="411"/>
        </pc:sldMkLst>
        <pc:spChg chg="mod">
          <ac:chgData name="Veronica Medina" userId="c1629d1c-3f82-4770-8d02-108930b5c0b7" providerId="ADAL" clId="{FDE4D377-2D74-4EC3-B8EC-4E2D075A3E8E}" dt="2022-01-04T22:18:08.139" v="2513" actId="26606"/>
          <ac:spMkLst>
            <pc:docMk/>
            <pc:sldMk cId="3531959683" sldId="411"/>
            <ac:spMk id="11" creationId="{CBF982AF-A792-471F-A959-A5D89EDC363E}"/>
          </ac:spMkLst>
        </pc:spChg>
        <pc:spChg chg="mod ord">
          <ac:chgData name="Veronica Medina" userId="c1629d1c-3f82-4770-8d02-108930b5c0b7" providerId="ADAL" clId="{FDE4D377-2D74-4EC3-B8EC-4E2D075A3E8E}" dt="2022-01-04T22:18:08.139" v="2513" actId="26606"/>
          <ac:spMkLst>
            <pc:docMk/>
            <pc:sldMk cId="3531959683" sldId="411"/>
            <ac:spMk id="13" creationId="{D3300F26-E428-4B3A-9277-98411267F4D5}"/>
          </ac:spMkLst>
        </pc:spChg>
        <pc:spChg chg="add del mod">
          <ac:chgData name="Veronica Medina" userId="c1629d1c-3f82-4770-8d02-108930b5c0b7" providerId="ADAL" clId="{FDE4D377-2D74-4EC3-B8EC-4E2D075A3E8E}" dt="2022-01-04T22:18:08.129" v="2512" actId="26606"/>
          <ac:spMkLst>
            <pc:docMk/>
            <pc:sldMk cId="3531959683" sldId="411"/>
            <ac:spMk id="71" creationId="{0797428D-6023-4215-ABEB-E2E0D1E77844}"/>
          </ac:spMkLst>
        </pc:spChg>
        <pc:spChg chg="add del mod">
          <ac:chgData name="Veronica Medina" userId="c1629d1c-3f82-4770-8d02-108930b5c0b7" providerId="ADAL" clId="{FDE4D377-2D74-4EC3-B8EC-4E2D075A3E8E}" dt="2022-01-04T22:18:08.129" v="2512" actId="26606"/>
          <ac:spMkLst>
            <pc:docMk/>
            <pc:sldMk cId="3531959683" sldId="411"/>
            <ac:spMk id="73" creationId="{91311339-B15C-4B0E-8A9C-66D77EC49CCF}"/>
          </ac:spMkLst>
        </pc:spChg>
        <pc:picChg chg="add mod">
          <ac:chgData name="Veronica Medina" userId="c1629d1c-3f82-4770-8d02-108930b5c0b7" providerId="ADAL" clId="{FDE4D377-2D74-4EC3-B8EC-4E2D075A3E8E}" dt="2022-01-04T22:18:08.139" v="2513" actId="26606"/>
          <ac:picMkLst>
            <pc:docMk/>
            <pc:sldMk cId="3531959683" sldId="411"/>
            <ac:picMk id="4098" creationId="{2D7B427A-4B24-4D42-9220-E3B718000D3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000">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solidFill>
                  <a:schemeClr val="tx1"/>
                </a:solidFill>
                <a:latin typeface="Arial" charset="0"/>
                <a:ea typeface="ＭＳ Ｐゴシック" charset="-128"/>
                <a:cs typeface="ＭＳ Ｐゴシック" charset="-128"/>
              </a:defRPr>
            </a:lvl1pPr>
          </a:lstStyle>
          <a:p>
            <a:pPr>
              <a:defRPr/>
            </a:pPr>
            <a:fld id="{DEA8CCA5-0865-E648-80F1-6D199FD55835}" type="slidenum">
              <a:rPr lang="en-US"/>
              <a:pPr>
                <a:defRPr/>
              </a:pPr>
              <a:t>‹#›</a:t>
            </a:fld>
            <a:endParaRPr lang="en-US"/>
          </a:p>
        </p:txBody>
      </p:sp>
    </p:spTree>
    <p:extLst>
      <p:ext uri="{BB962C8B-B14F-4D97-AF65-F5344CB8AC3E}">
        <p14:creationId xmlns:p14="http://schemas.microsoft.com/office/powerpoint/2010/main" val="3853474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fld id="{756FA5F3-902D-2A46-A9CC-2BC535031338}" type="slidenum">
              <a:rPr lang="en-US"/>
              <a:pPr>
                <a:defRPr/>
              </a:pPr>
              <a:t>‹#›</a:t>
            </a:fld>
            <a:endParaRPr lang="en-US"/>
          </a:p>
        </p:txBody>
      </p:sp>
    </p:spTree>
    <p:extLst>
      <p:ext uri="{BB962C8B-B14F-4D97-AF65-F5344CB8AC3E}">
        <p14:creationId xmlns:p14="http://schemas.microsoft.com/office/powerpoint/2010/main" val="268342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sp>
        <p:nvSpPr>
          <p:cNvPr id="2" name="Title 1"/>
          <p:cNvSpPr>
            <a:spLocks noGrp="1"/>
          </p:cNvSpPr>
          <p:nvPr>
            <p:ph type="title"/>
          </p:nvPr>
        </p:nvSpPr>
        <p:spPr>
          <a:xfrm>
            <a:off x="722313" y="2159794"/>
            <a:ext cx="7772400" cy="1021556"/>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a:t>Click to edit Master title style</a:t>
            </a:r>
          </a:p>
        </p:txBody>
      </p:sp>
      <p:sp>
        <p:nvSpPr>
          <p:cNvPr id="3" name="Text Placeholder 2"/>
          <p:cNvSpPr>
            <a:spLocks noGrp="1"/>
          </p:cNvSpPr>
          <p:nvPr>
            <p:ph type="body" idx="1"/>
          </p:nvPr>
        </p:nvSpPr>
        <p:spPr>
          <a:xfrm>
            <a:off x="722313" y="1034653"/>
            <a:ext cx="7772400" cy="1125140"/>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32357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4300"/>
            <a:ext cx="1943100" cy="271819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
            <a:ext cx="5676900" cy="27181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2159794"/>
            <a:ext cx="7772400" cy="1021556"/>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a:t>Click to edit Master title style</a:t>
            </a:r>
          </a:p>
        </p:txBody>
      </p:sp>
      <p:sp>
        <p:nvSpPr>
          <p:cNvPr id="5" name="Text Placeholder 2"/>
          <p:cNvSpPr>
            <a:spLocks noGrp="1"/>
          </p:cNvSpPr>
          <p:nvPr>
            <p:ph type="body" idx="1"/>
          </p:nvPr>
        </p:nvSpPr>
        <p:spPr>
          <a:xfrm>
            <a:off x="722313" y="1034653"/>
            <a:ext cx="7772400" cy="1125140"/>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16_867-Generic_PowerPoint-16to9_Layout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35879" cy="5143500"/>
          </a:xfrm>
          <a:prstGeom prst="rect">
            <a:avLst/>
          </a:prstGeom>
        </p:spPr>
      </p:pic>
      <p:sp>
        <p:nvSpPr>
          <p:cNvPr id="2" name="Title 1"/>
          <p:cNvSpPr>
            <a:spLocks noGrp="1"/>
          </p:cNvSpPr>
          <p:nvPr>
            <p:ph type="title"/>
          </p:nvPr>
        </p:nvSpPr>
        <p:spPr>
          <a:xfrm>
            <a:off x="685800" y="438150"/>
            <a:ext cx="5029200" cy="857250"/>
          </a:xfrm>
        </p:spPr>
        <p:txBody>
          <a:bodyPr/>
          <a:lstStyle/>
          <a:p>
            <a:r>
              <a:rPr lang="en-US" dirty="0"/>
              <a:t>Click to edit Master title style</a:t>
            </a:r>
          </a:p>
        </p:txBody>
      </p:sp>
      <p:sp>
        <p:nvSpPr>
          <p:cNvPr id="18" name="Text Placeholder 17"/>
          <p:cNvSpPr>
            <a:spLocks noGrp="1"/>
          </p:cNvSpPr>
          <p:nvPr>
            <p:ph type="body" sz="quarter" idx="10"/>
          </p:nvPr>
        </p:nvSpPr>
        <p:spPr>
          <a:xfrm>
            <a:off x="685800" y="1428750"/>
            <a:ext cx="50292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idx="11"/>
          </p:nvPr>
        </p:nvSpPr>
        <p:spPr>
          <a:xfrm rot="21345362">
            <a:off x="6446028" y="1685375"/>
            <a:ext cx="2178400" cy="1303020"/>
          </a:xfr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Picture Placeholder 2"/>
          <p:cNvSpPr>
            <a:spLocks noGrp="1"/>
          </p:cNvSpPr>
          <p:nvPr>
            <p:ph type="pic" idx="12"/>
          </p:nvPr>
        </p:nvSpPr>
        <p:spPr>
          <a:xfrm rot="297885">
            <a:off x="6394420" y="3149924"/>
            <a:ext cx="2178400" cy="1303020"/>
          </a:xfr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0" name="Picture Placeholder 2"/>
          <p:cNvSpPr>
            <a:spLocks noGrp="1"/>
          </p:cNvSpPr>
          <p:nvPr>
            <p:ph type="pic" idx="1"/>
          </p:nvPr>
        </p:nvSpPr>
        <p:spPr>
          <a:xfrm rot="207395">
            <a:off x="6310424" y="273583"/>
            <a:ext cx="2178400" cy="1303020"/>
          </a:xfr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descr="16_867-Generic_PowerPoint-16to9_Layout2.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35879" cy="5143500"/>
          </a:xfrm>
          <a:prstGeom prst="rect">
            <a:avLst/>
          </a:prstGeom>
        </p:spPr>
      </p:pic>
      <p:sp>
        <p:nvSpPr>
          <p:cNvPr id="20" name="Picture Placeholder 2"/>
          <p:cNvSpPr>
            <a:spLocks noGrp="1"/>
          </p:cNvSpPr>
          <p:nvPr>
            <p:ph type="pic" idx="11"/>
          </p:nvPr>
        </p:nvSpPr>
        <p:spPr>
          <a:xfrm rot="21345362">
            <a:off x="6446028" y="1685375"/>
            <a:ext cx="2178400" cy="1303020"/>
          </a:xfrm>
          <a:solidFill>
            <a:srgbClr val="FFFFFF">
              <a:shade val="85000"/>
            </a:srgbClr>
          </a:solidFill>
          <a:ln w="88900" cap="sq">
            <a:solidFill>
              <a:srgbClr val="0058B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21" name="Picture Placeholder 2"/>
          <p:cNvSpPr>
            <a:spLocks noGrp="1"/>
          </p:cNvSpPr>
          <p:nvPr>
            <p:ph type="pic" idx="12"/>
          </p:nvPr>
        </p:nvSpPr>
        <p:spPr>
          <a:xfrm rot="297885">
            <a:off x="6394420" y="3149924"/>
            <a:ext cx="2178400" cy="1303020"/>
          </a:xfrm>
          <a:solidFill>
            <a:srgbClr val="FFFFFF">
              <a:shade val="85000"/>
            </a:srgbClr>
          </a:solidFill>
          <a:ln w="88900" cap="sq">
            <a:solidFill>
              <a:srgbClr val="0058B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9" name="Picture Placeholder 2"/>
          <p:cNvSpPr>
            <a:spLocks noGrp="1"/>
          </p:cNvSpPr>
          <p:nvPr>
            <p:ph type="pic" idx="1"/>
          </p:nvPr>
        </p:nvSpPr>
        <p:spPr>
          <a:xfrm rot="207395">
            <a:off x="6310424" y="273583"/>
            <a:ext cx="2178400" cy="1303020"/>
          </a:xfrm>
          <a:solidFill>
            <a:srgbClr val="FFFFFF">
              <a:shade val="85000"/>
            </a:srgbClr>
          </a:solidFill>
          <a:ln w="88900" cap="sq">
            <a:solidFill>
              <a:srgbClr val="0058B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1" name="Title 1"/>
          <p:cNvSpPr>
            <a:spLocks noGrp="1"/>
          </p:cNvSpPr>
          <p:nvPr>
            <p:ph type="title"/>
          </p:nvPr>
        </p:nvSpPr>
        <p:spPr>
          <a:xfrm>
            <a:off x="685800" y="438150"/>
            <a:ext cx="5029200" cy="857250"/>
          </a:xfrm>
        </p:spPr>
        <p:txBody>
          <a:bodyPr/>
          <a:lstStyle>
            <a:lvl1pPr>
              <a:defRPr>
                <a:solidFill>
                  <a:schemeClr val="bg1"/>
                </a:solidFill>
              </a:defRPr>
            </a:lvl1pPr>
          </a:lstStyle>
          <a:p>
            <a:r>
              <a:rPr lang="en-US" dirty="0"/>
              <a:t>Click to edit Master title style</a:t>
            </a:r>
          </a:p>
        </p:txBody>
      </p:sp>
      <p:sp>
        <p:nvSpPr>
          <p:cNvPr id="12" name="Text Placeholder 17"/>
          <p:cNvSpPr>
            <a:spLocks noGrp="1"/>
          </p:cNvSpPr>
          <p:nvPr>
            <p:ph type="body" sz="quarter" idx="10"/>
          </p:nvPr>
        </p:nvSpPr>
        <p:spPr>
          <a:xfrm>
            <a:off x="685800" y="1428750"/>
            <a:ext cx="5029200" cy="2971800"/>
          </a:xfrm>
        </p:spPr>
        <p:txBody>
          <a:bodyPr/>
          <a:lstStyle>
            <a:lvl1pPr>
              <a:buClr>
                <a:schemeClr val="bg1"/>
              </a:buClr>
              <a:defRPr>
                <a:solidFill>
                  <a:srgbClr val="FFFFFF"/>
                </a:solidFill>
              </a:defRPr>
            </a:lvl1pPr>
            <a:lvl2pPr>
              <a:buClr>
                <a:schemeClr val="bg1"/>
              </a:buClr>
              <a:defRPr>
                <a:solidFill>
                  <a:srgbClr val="FFFFFF"/>
                </a:solidFill>
              </a:defRPr>
            </a:lvl2pPr>
            <a:lvl3pPr>
              <a:buClr>
                <a:schemeClr val="bg1"/>
              </a:buClr>
              <a:defRPr>
                <a:solidFill>
                  <a:srgbClr val="FFFFFF"/>
                </a:solidFill>
              </a:defRPr>
            </a:lvl3pPr>
            <a:lvl4pPr>
              <a:buClr>
                <a:schemeClr val="bg1"/>
              </a:buClr>
              <a:defRPr>
                <a:solidFill>
                  <a:srgbClr val="FFFFFF"/>
                </a:solidFill>
              </a:defRPr>
            </a:lvl4pPr>
            <a:lvl5pPr>
              <a:buClr>
                <a:schemeClr val="bg1"/>
              </a:buCl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57301"/>
            <a:ext cx="3810000" cy="15751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57301"/>
            <a:ext cx="3810000" cy="15751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85800" y="228600"/>
            <a:ext cx="77724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685800" y="1257301"/>
            <a:ext cx="7772400" cy="15751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16_867-Generic_PowerPoint-16to9_BLUEfooter.png"/>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4187" y="4402836"/>
            <a:ext cx="9144000" cy="740664"/>
          </a:xfrm>
          <a:prstGeom prst="rect">
            <a:avLst/>
          </a:prstGeom>
        </p:spPr>
      </p:pic>
    </p:spTree>
  </p:cSld>
  <p:clrMap bg1="lt1" tx1="dk1" bg2="lt2" tx2="dk2" accent1="accent1" accent2="accent2" accent3="accent3" accent4="accent4" accent5="accent5" accent6="accent6" hlink="hlink" folHlink="folHlink"/>
  <p:sldLayoutIdLst>
    <p:sldLayoutId id="2147483773" r:id="rId1"/>
    <p:sldLayoutId id="2147483759" r:id="rId2"/>
    <p:sldLayoutId id="2147483761" r:id="rId3"/>
    <p:sldLayoutId id="2147483770" r:id="rId4"/>
    <p:sldLayoutId id="2147483772" r:id="rId5"/>
    <p:sldLayoutId id="2147483760"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Lst>
  <p:hf sldNum="0" hdr="0" ft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2pPr>
      <a:lvl3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3pPr>
      <a:lvl4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4pPr>
      <a:lvl5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5pPr>
      <a:lvl6pPr marL="4572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6pPr>
      <a:lvl7pPr marL="9144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7pPr>
      <a:lvl8pPr marL="13716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8pPr>
      <a:lvl9pPr marL="18288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9pPr>
    </p:titleStyle>
    <p:bodyStyle>
      <a:lvl1pPr marL="342900" indent="-342900" algn="l" rtl="0" eaLnBrk="0" fontAlgn="base" hangingPunct="0">
        <a:lnSpc>
          <a:spcPct val="140000"/>
        </a:lnSpc>
        <a:spcBef>
          <a:spcPct val="20000"/>
        </a:spcBef>
        <a:spcAft>
          <a:spcPct val="0"/>
        </a:spcAft>
        <a:buClr>
          <a:schemeClr val="accent1"/>
        </a:buClr>
        <a:buSzPct val="90000"/>
        <a:buFont typeface="Webdings" charset="2"/>
        <a:buChar char="&lt;"/>
        <a:defRPr sz="24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har char="–"/>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har char="•"/>
        <a:defRPr>
          <a:solidFill>
            <a:schemeClr val="tx1"/>
          </a:solidFill>
          <a:latin typeface="+mn-lt"/>
          <a:ea typeface="+mn-ea"/>
        </a:defRPr>
      </a:lvl3pPr>
      <a:lvl4pPr marL="1600200" indent="-228600" algn="l" rtl="0" eaLnBrk="0" fontAlgn="base" hangingPunct="0">
        <a:lnSpc>
          <a:spcPct val="120000"/>
        </a:lnSpc>
        <a:spcBef>
          <a:spcPct val="20000"/>
        </a:spcBef>
        <a:spcAft>
          <a:spcPct val="0"/>
        </a:spcAft>
        <a:buChar char="–"/>
        <a:defRPr sz="1600">
          <a:solidFill>
            <a:schemeClr val="tx1"/>
          </a:solidFill>
          <a:latin typeface="+mn-lt"/>
          <a:ea typeface="+mn-ea"/>
        </a:defRPr>
      </a:lvl4pPr>
      <a:lvl5pPr marL="2057400" indent="-228600" algn="l" rtl="0" eaLnBrk="0" fontAlgn="base" hangingPunct="0">
        <a:lnSpc>
          <a:spcPct val="120000"/>
        </a:lnSpc>
        <a:spcBef>
          <a:spcPct val="20000"/>
        </a:spcBef>
        <a:spcAft>
          <a:spcPct val="0"/>
        </a:spcAft>
        <a:buChar char="»"/>
        <a:defRPr sz="1600">
          <a:solidFill>
            <a:schemeClr val="tx1"/>
          </a:solidFill>
          <a:latin typeface="+mn-lt"/>
          <a:ea typeface="+mn-ea"/>
        </a:defRPr>
      </a:lvl5pPr>
      <a:lvl6pPr marL="2514600" indent="-228600" algn="l" rtl="0" fontAlgn="base">
        <a:lnSpc>
          <a:spcPct val="120000"/>
        </a:lnSpc>
        <a:spcBef>
          <a:spcPct val="20000"/>
        </a:spcBef>
        <a:spcAft>
          <a:spcPct val="0"/>
        </a:spcAft>
        <a:buChar char="»"/>
        <a:defRPr sz="1600">
          <a:solidFill>
            <a:schemeClr val="tx1"/>
          </a:solidFill>
          <a:latin typeface="+mn-lt"/>
          <a:ea typeface="+mn-ea"/>
        </a:defRPr>
      </a:lvl6pPr>
      <a:lvl7pPr marL="2971800" indent="-228600" algn="l" rtl="0" fontAlgn="base">
        <a:lnSpc>
          <a:spcPct val="120000"/>
        </a:lnSpc>
        <a:spcBef>
          <a:spcPct val="20000"/>
        </a:spcBef>
        <a:spcAft>
          <a:spcPct val="0"/>
        </a:spcAft>
        <a:buChar char="»"/>
        <a:defRPr sz="1600">
          <a:solidFill>
            <a:schemeClr val="tx1"/>
          </a:solidFill>
          <a:latin typeface="+mn-lt"/>
          <a:ea typeface="+mn-ea"/>
        </a:defRPr>
      </a:lvl7pPr>
      <a:lvl8pPr marL="3429000" indent="-228600" algn="l" rtl="0" fontAlgn="base">
        <a:lnSpc>
          <a:spcPct val="120000"/>
        </a:lnSpc>
        <a:spcBef>
          <a:spcPct val="20000"/>
        </a:spcBef>
        <a:spcAft>
          <a:spcPct val="0"/>
        </a:spcAft>
        <a:buChar char="»"/>
        <a:defRPr sz="1600">
          <a:solidFill>
            <a:schemeClr val="tx1"/>
          </a:solidFill>
          <a:latin typeface="+mn-lt"/>
          <a:ea typeface="+mn-ea"/>
        </a:defRPr>
      </a:lvl8pPr>
      <a:lvl9pPr marL="3886200" indent="-228600" algn="l" rtl="0" fontAlgn="base">
        <a:lnSpc>
          <a:spcPct val="120000"/>
        </a:lnSpc>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nnualcreditreport.com/index.action"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experian.com/consumer-products/score-boost.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annualcreditreport.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nttrack.com/" TargetMode="External"/><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financialliteracy101.org/" TargetMode="External"/><Relationship Id="rId2" Type="http://schemas.openxmlformats.org/officeDocument/2006/relationships/hyperlink" Target="mailto:vmedina2@csusb.edu" TargetMode="External"/><Relationship Id="rId1" Type="http://schemas.openxmlformats.org/officeDocument/2006/relationships/slideLayout" Target="../slideLayouts/slideLayout6.xml"/><Relationship Id="rId4" Type="http://schemas.openxmlformats.org/officeDocument/2006/relationships/hyperlink" Target="https://www.csusb.edu/howl-progra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690" y="666750"/>
            <a:ext cx="7772400" cy="1828800"/>
          </a:xfrm>
        </p:spPr>
        <p:txBody>
          <a:bodyPr/>
          <a:lstStyle/>
          <a:p>
            <a:pPr algn="ctr"/>
            <a:r>
              <a:rPr lang="en-US" dirty="0"/>
              <a:t>22 Tips to improve your credit in 2022</a:t>
            </a:r>
          </a:p>
        </p:txBody>
      </p:sp>
      <p:sp>
        <p:nvSpPr>
          <p:cNvPr id="3" name="Text Placeholder 2"/>
          <p:cNvSpPr>
            <a:spLocks noGrp="1"/>
          </p:cNvSpPr>
          <p:nvPr>
            <p:ph type="body" idx="1"/>
          </p:nvPr>
        </p:nvSpPr>
        <p:spPr>
          <a:xfrm>
            <a:off x="609600" y="2800350"/>
            <a:ext cx="7772400" cy="1125140"/>
          </a:xfrm>
        </p:spPr>
        <p:txBody>
          <a:bodyPr/>
          <a:lstStyle/>
          <a:p>
            <a:r>
              <a:rPr lang="en-US" dirty="0"/>
              <a:t>Office of Financial Aid &amp; Scholarships</a:t>
            </a:r>
          </a:p>
          <a:p>
            <a:r>
              <a:rPr lang="en-US" dirty="0"/>
              <a:t>Veronica Medina</a:t>
            </a:r>
          </a:p>
        </p:txBody>
      </p:sp>
      <p:pic>
        <p:nvPicPr>
          <p:cNvPr id="2050" name="Picture 2" descr="Image result for credit score">
            <a:extLst>
              <a:ext uri="{FF2B5EF4-FFF2-40B4-BE49-F238E27FC236}">
                <a16:creationId xmlns:a16="http://schemas.microsoft.com/office/drawing/2014/main" id="{0D33C04D-5FC8-4DF8-B236-B58C74A710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2835" y="2343150"/>
            <a:ext cx="26574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48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8. Dispute Credit Report Inaccuracies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r>
              <a:rPr lang="en-US" sz="1400" dirty="0"/>
              <a:t>You can get a free credit report from each of the three main credit bureaus at </a:t>
            </a:r>
            <a:r>
              <a:rPr lang="en-US" sz="1400" dirty="0">
                <a:hlinkClick r:id="rId2"/>
              </a:rPr>
              <a:t>https://www.annualcreditreport.com/index.action</a:t>
            </a:r>
            <a:r>
              <a:rPr lang="en-US" sz="1400" dirty="0"/>
              <a:t> </a:t>
            </a:r>
          </a:p>
          <a:p>
            <a:r>
              <a:rPr lang="en-US" sz="1400" dirty="0"/>
              <a:t>Check them each carefully, and file a dispute with the appropriate bureau if you find something on your report you believe shouldn’t be there, such as an incorrectly reported late payment</a:t>
            </a:r>
          </a:p>
          <a:p>
            <a:r>
              <a:rPr lang="en-US" sz="1400" dirty="0"/>
              <a:t>You an also report the problem to the appropriate loan or credit card issuer, which may then update the information with the bureaus</a:t>
            </a:r>
          </a:p>
          <a:p>
            <a:r>
              <a:rPr lang="en-US" sz="1400" dirty="0"/>
              <a:t>Fixing any issues could give your credit score a lift</a:t>
            </a:r>
          </a:p>
        </p:txBody>
      </p:sp>
    </p:spTree>
    <p:extLst>
      <p:ext uri="{BB962C8B-B14F-4D97-AF65-F5344CB8AC3E}">
        <p14:creationId xmlns:p14="http://schemas.microsoft.com/office/powerpoint/2010/main" val="614069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r>
              <a:rPr lang="en-US" dirty="0"/>
              <a:t>9. Register for Experian Boost</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sz="half" idx="1"/>
          </p:nvPr>
        </p:nvSpPr>
        <p:spPr>
          <a:xfrm>
            <a:off x="685800" y="1257301"/>
            <a:ext cx="3810000" cy="2857500"/>
          </a:xfrm>
        </p:spPr>
        <p:txBody>
          <a:bodyPr wrap="square" anchor="t">
            <a:normAutofit/>
          </a:bodyPr>
          <a:lstStyle/>
          <a:p>
            <a:pPr>
              <a:lnSpc>
                <a:spcPct val="130000"/>
              </a:lnSpc>
            </a:pPr>
            <a:r>
              <a:rPr lang="en-US" sz="1100">
                <a:hlinkClick r:id="rId2"/>
              </a:rPr>
              <a:t>https://www.experian.com/consumer-products/score-boost.html</a:t>
            </a:r>
            <a:r>
              <a:rPr lang="en-US" sz="1100"/>
              <a:t> </a:t>
            </a:r>
          </a:p>
          <a:p>
            <a:pPr>
              <a:lnSpc>
                <a:spcPct val="130000"/>
              </a:lnSpc>
            </a:pPr>
            <a:r>
              <a:rPr lang="en-US" sz="1100"/>
              <a:t>Experian Boost lets you add eligible on-time phone, utility and streaming payment to your credit report, which may cause your FICO Score to rise</a:t>
            </a:r>
          </a:p>
          <a:p>
            <a:pPr>
              <a:lnSpc>
                <a:spcPct val="130000"/>
              </a:lnSpc>
            </a:pPr>
            <a:r>
              <a:rPr lang="en-US" sz="1100"/>
              <a:t>It’s free, but it will only affect your Experian credit report and scores</a:t>
            </a:r>
          </a:p>
          <a:p>
            <a:pPr>
              <a:lnSpc>
                <a:spcPct val="130000"/>
              </a:lnSpc>
            </a:pPr>
            <a:r>
              <a:rPr lang="en-US" sz="1100"/>
              <a:t>The average Experian Boost user who sees a credit score increase improves their credit by 13 points</a:t>
            </a:r>
          </a:p>
        </p:txBody>
      </p:sp>
      <p:pic>
        <p:nvPicPr>
          <p:cNvPr id="5122" name="Picture 2" descr="Image result for experian boost">
            <a:extLst>
              <a:ext uri="{FF2B5EF4-FFF2-40B4-BE49-F238E27FC236}">
                <a16:creationId xmlns:a16="http://schemas.microsoft.com/office/drawing/2014/main" id="{F30B95AC-A755-454E-956A-812DDBF21B0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48200" y="1513742"/>
            <a:ext cx="3810000" cy="2344615"/>
          </a:xfrm>
          <a:prstGeom prst="rect">
            <a:avLst/>
          </a:prstGeom>
          <a:solidFill>
            <a:srgbClr val="FFFFFF"/>
          </a:solidFill>
        </p:spPr>
      </p:pic>
    </p:spTree>
    <p:extLst>
      <p:ext uri="{BB962C8B-B14F-4D97-AF65-F5344CB8AC3E}">
        <p14:creationId xmlns:p14="http://schemas.microsoft.com/office/powerpoint/2010/main" val="299677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10. Keep Old Accounts Open</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257301"/>
            <a:ext cx="7772400" cy="2857500"/>
          </a:xfrm>
        </p:spPr>
        <p:txBody>
          <a:bodyPr/>
          <a:lstStyle/>
          <a:p>
            <a:r>
              <a:rPr lang="en-US" sz="1400" dirty="0"/>
              <a:t>Even if you no longer use an old credit card, it’s typically best to keep the account open </a:t>
            </a:r>
          </a:p>
          <a:p>
            <a:r>
              <a:rPr lang="en-US" sz="1400" dirty="0"/>
              <a:t>That’s because your credit scores benefit from a long credit history and high total credit limit</a:t>
            </a:r>
          </a:p>
          <a:p>
            <a:r>
              <a:rPr lang="en-US" sz="1400" dirty="0"/>
              <a:t>Closing established accounts will shorten the average age of your accounts and lower your total credit limit</a:t>
            </a:r>
          </a:p>
          <a:p>
            <a:r>
              <a:rPr lang="en-US" sz="1400" dirty="0"/>
              <a:t>It will take years before an account closed in good standing drops off your credit report, but the effect on your credit utilization rate are immediate </a:t>
            </a:r>
          </a:p>
          <a:p>
            <a:r>
              <a:rPr lang="en-US" sz="1400" dirty="0"/>
              <a:t>If a credit card comes with a high annual fee you can’t afford, closing the account could be a good option – or ask your issuer to downgrade the card to a no-fee version if possible </a:t>
            </a:r>
          </a:p>
          <a:p>
            <a:endParaRPr lang="en-US" sz="1400" dirty="0"/>
          </a:p>
        </p:txBody>
      </p:sp>
    </p:spTree>
    <p:extLst>
      <p:ext uri="{BB962C8B-B14F-4D97-AF65-F5344CB8AC3E}">
        <p14:creationId xmlns:p14="http://schemas.microsoft.com/office/powerpoint/2010/main" val="1969282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r>
              <a:rPr lang="en-US" dirty="0"/>
              <a:t>11. Limit New Lines of Credit</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sz="half" idx="1"/>
          </p:nvPr>
        </p:nvSpPr>
        <p:spPr>
          <a:xfrm>
            <a:off x="685800" y="1257301"/>
            <a:ext cx="3810000" cy="2857500"/>
          </a:xfrm>
        </p:spPr>
        <p:txBody>
          <a:bodyPr wrap="square" anchor="t">
            <a:normAutofit/>
          </a:bodyPr>
          <a:lstStyle/>
          <a:p>
            <a:pPr>
              <a:lnSpc>
                <a:spcPct val="130000"/>
              </a:lnSpc>
            </a:pPr>
            <a:r>
              <a:rPr lang="en-US" sz="1300" dirty="0"/>
              <a:t>When you apply for a new credit card or loan, a hard inquiry will appear on your credit report, possibly leading to a brief dip in your score</a:t>
            </a:r>
          </a:p>
          <a:p>
            <a:pPr>
              <a:lnSpc>
                <a:spcPct val="130000"/>
              </a:lnSpc>
            </a:pPr>
            <a:r>
              <a:rPr lang="en-US" sz="1300" dirty="0"/>
              <a:t>Plan to apply only for the credit you truly need, after you’ve done enough research to understand which accounts, you’ll likely qualify for – and avoid new loans you may have difficulty paying – so you can help your credit improve</a:t>
            </a:r>
          </a:p>
        </p:txBody>
      </p:sp>
      <p:pic>
        <p:nvPicPr>
          <p:cNvPr id="6146" name="Picture 2" descr="Image result for lines of credit">
            <a:extLst>
              <a:ext uri="{FF2B5EF4-FFF2-40B4-BE49-F238E27FC236}">
                <a16:creationId xmlns:a16="http://schemas.microsoft.com/office/drawing/2014/main" id="{83475AA3-A30D-4260-A961-24A9B45FC93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48200" y="1418112"/>
            <a:ext cx="3810000" cy="2535876"/>
          </a:xfrm>
          <a:prstGeom prst="rect">
            <a:avLst/>
          </a:prstGeom>
          <a:solidFill>
            <a:srgbClr val="FFFFFF"/>
          </a:solidFill>
        </p:spPr>
      </p:pic>
    </p:spTree>
    <p:extLst>
      <p:ext uri="{BB962C8B-B14F-4D97-AF65-F5344CB8AC3E}">
        <p14:creationId xmlns:p14="http://schemas.microsoft.com/office/powerpoint/2010/main" val="1341515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12. Apply for Loans Within a Short Time Period</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257301"/>
            <a:ext cx="7772400" cy="2857500"/>
          </a:xfrm>
        </p:spPr>
        <p:txBody>
          <a:bodyPr/>
          <a:lstStyle/>
          <a:p>
            <a:r>
              <a:rPr lang="en-US" sz="1400" dirty="0"/>
              <a:t>Lots of hard inquiries in a short time could be an indication to lenders that you’re searching for lines of credit you won’t be able to pay.</a:t>
            </a:r>
          </a:p>
          <a:p>
            <a:r>
              <a:rPr lang="en-US" sz="1400" dirty="0"/>
              <a:t>Smart borrowers will apply for a few loans of the same type -  such as a mortgage, car or personal loan – to compare rates</a:t>
            </a:r>
          </a:p>
          <a:p>
            <a:r>
              <a:rPr lang="en-US" sz="1400" dirty="0"/>
              <a:t>Credit scorers treat multiple hard inquiries of the same loan type made around the same time as one, reducing the negative effects on your credit score</a:t>
            </a:r>
          </a:p>
          <a:p>
            <a:r>
              <a:rPr lang="en-US" sz="1400" dirty="0"/>
              <a:t>Try to submit applications within a short time frame, ideally two weeks</a:t>
            </a:r>
          </a:p>
          <a:p>
            <a:r>
              <a:rPr lang="en-US" sz="1400" dirty="0"/>
              <a:t>Keep in mind that the scoring models don’t offer this same allowance for credit card applications; all of these will count individually regardless of when you submit them</a:t>
            </a:r>
          </a:p>
        </p:txBody>
      </p:sp>
    </p:spTree>
    <p:extLst>
      <p:ext uri="{BB962C8B-B14F-4D97-AF65-F5344CB8AC3E}">
        <p14:creationId xmlns:p14="http://schemas.microsoft.com/office/powerpoint/2010/main" val="3087274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pPr>
              <a:lnSpc>
                <a:spcPct val="90000"/>
              </a:lnSpc>
            </a:pPr>
            <a:r>
              <a:rPr lang="en-US" sz="2700"/>
              <a:t>13. Pay Off Credit Card Balances Every Month</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sz="half" idx="1"/>
          </p:nvPr>
        </p:nvSpPr>
        <p:spPr>
          <a:xfrm>
            <a:off x="685800" y="1257301"/>
            <a:ext cx="3810000" cy="2857500"/>
          </a:xfrm>
        </p:spPr>
        <p:txBody>
          <a:bodyPr wrap="square" anchor="t">
            <a:normAutofit/>
          </a:bodyPr>
          <a:lstStyle/>
          <a:p>
            <a:pPr>
              <a:lnSpc>
                <a:spcPct val="130000"/>
              </a:lnSpc>
            </a:pPr>
            <a:r>
              <a:rPr lang="en-US" sz="1300" dirty="0"/>
              <a:t>In addition to lowering existing debt balances, minimizing ongoing debt by making it a goal to pay off your credit cards each month</a:t>
            </a:r>
          </a:p>
          <a:p>
            <a:pPr>
              <a:lnSpc>
                <a:spcPct val="130000"/>
              </a:lnSpc>
            </a:pPr>
            <a:r>
              <a:rPr lang="en-US" sz="1300" dirty="0"/>
              <a:t>Zeroing out your balance each statement period keeps your credit utilization low, which is one of the best ways to strengthen credit</a:t>
            </a:r>
          </a:p>
          <a:p>
            <a:pPr>
              <a:lnSpc>
                <a:spcPct val="130000"/>
              </a:lnSpc>
            </a:pPr>
            <a:r>
              <a:rPr lang="en-US" sz="1300" dirty="0"/>
              <a:t>You will also avoid incurring interest charges</a:t>
            </a:r>
          </a:p>
        </p:txBody>
      </p:sp>
      <p:pic>
        <p:nvPicPr>
          <p:cNvPr id="1026" name="Picture 2" descr="Image result for paying off credit each month ">
            <a:extLst>
              <a:ext uri="{FF2B5EF4-FFF2-40B4-BE49-F238E27FC236}">
                <a16:creationId xmlns:a16="http://schemas.microsoft.com/office/drawing/2014/main" id="{98EADCDE-3A49-4290-A28E-572FE25101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33" r="5312" b="1"/>
          <a:stretch/>
        </p:blipFill>
        <p:spPr bwMode="auto">
          <a:xfrm>
            <a:off x="4648200" y="1257300"/>
            <a:ext cx="3810000" cy="2857500"/>
          </a:xfrm>
          <a:prstGeom prst="rect">
            <a:avLst/>
          </a:prstGeom>
          <a:solidFill>
            <a:srgbClr val="FFFFFF"/>
          </a:solidFill>
        </p:spPr>
      </p:pic>
    </p:spTree>
    <p:extLst>
      <p:ext uri="{BB962C8B-B14F-4D97-AF65-F5344CB8AC3E}">
        <p14:creationId xmlns:p14="http://schemas.microsoft.com/office/powerpoint/2010/main" val="3956384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r>
              <a:rPr lang="en-US" dirty="0"/>
              <a:t>14. Track Your Credit Score</a:t>
            </a:r>
          </a:p>
        </p:txBody>
      </p:sp>
      <p:pic>
        <p:nvPicPr>
          <p:cNvPr id="2050" name="Picture 2" descr="Image result for monitoring credit reports">
            <a:extLst>
              <a:ext uri="{FF2B5EF4-FFF2-40B4-BE49-F238E27FC236}">
                <a16:creationId xmlns:a16="http://schemas.microsoft.com/office/drawing/2014/main" id="{6BB5B7E3-EF2F-454B-B1C3-21A2B859F89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85800" y="1429143"/>
            <a:ext cx="3810000" cy="2513814"/>
          </a:xfrm>
          <a:prstGeom prst="rect">
            <a:avLst/>
          </a:prstGeom>
          <a:solidFill>
            <a:srgbClr val="FFFFFF"/>
          </a:solidFill>
        </p:spPr>
      </p:pic>
      <p:sp>
        <p:nvSpPr>
          <p:cNvPr id="13" name="Content Placeholder 2">
            <a:extLst>
              <a:ext uri="{FF2B5EF4-FFF2-40B4-BE49-F238E27FC236}">
                <a16:creationId xmlns:a16="http://schemas.microsoft.com/office/drawing/2014/main" id="{D3300F26-E428-4B3A-9277-98411267F4D5}"/>
              </a:ext>
            </a:extLst>
          </p:cNvPr>
          <p:cNvSpPr>
            <a:spLocks noGrp="1"/>
          </p:cNvSpPr>
          <p:nvPr>
            <p:ph sz="half" idx="2"/>
          </p:nvPr>
        </p:nvSpPr>
        <p:spPr>
          <a:xfrm>
            <a:off x="4648200" y="1257301"/>
            <a:ext cx="3810000" cy="2914649"/>
          </a:xfrm>
        </p:spPr>
        <p:txBody>
          <a:bodyPr wrap="square" anchor="t">
            <a:noAutofit/>
          </a:bodyPr>
          <a:lstStyle/>
          <a:p>
            <a:pPr>
              <a:lnSpc>
                <a:spcPct val="90000"/>
              </a:lnSpc>
            </a:pPr>
            <a:r>
              <a:rPr lang="en-US" sz="1400" dirty="0"/>
              <a:t>When you monitor your credit score, you can intervene quickly if it drops</a:t>
            </a:r>
          </a:p>
          <a:p>
            <a:pPr>
              <a:lnSpc>
                <a:spcPct val="90000"/>
              </a:lnSpc>
            </a:pPr>
            <a:r>
              <a:rPr lang="en-US" sz="1400" dirty="0"/>
              <a:t>You can address factors that influence your score, such as:</a:t>
            </a:r>
          </a:p>
          <a:p>
            <a:pPr marL="0" indent="0">
              <a:lnSpc>
                <a:spcPct val="90000"/>
              </a:lnSpc>
              <a:buNone/>
            </a:pPr>
            <a:endParaRPr lang="en-US" sz="1400" dirty="0"/>
          </a:p>
          <a:p>
            <a:pPr lvl="1">
              <a:lnSpc>
                <a:spcPct val="90000"/>
              </a:lnSpc>
            </a:pPr>
            <a:r>
              <a:rPr lang="en-US" sz="1200" dirty="0"/>
              <a:t>High balances</a:t>
            </a:r>
          </a:p>
          <a:p>
            <a:pPr lvl="1">
              <a:lnSpc>
                <a:spcPct val="90000"/>
              </a:lnSpc>
            </a:pPr>
            <a:r>
              <a:rPr lang="en-US" sz="1200" dirty="0"/>
              <a:t>Late payments</a:t>
            </a:r>
          </a:p>
          <a:p>
            <a:pPr lvl="1">
              <a:lnSpc>
                <a:spcPct val="90000"/>
              </a:lnSpc>
            </a:pPr>
            <a:r>
              <a:rPr lang="en-US" sz="1200" dirty="0"/>
              <a:t>Too many recent hard inquiries</a:t>
            </a:r>
          </a:p>
          <a:p>
            <a:pPr marL="457200" lvl="1" indent="0">
              <a:lnSpc>
                <a:spcPct val="90000"/>
              </a:lnSpc>
              <a:buNone/>
            </a:pPr>
            <a:endParaRPr lang="en-US" sz="1200" dirty="0"/>
          </a:p>
          <a:p>
            <a:pPr>
              <a:lnSpc>
                <a:spcPct val="90000"/>
              </a:lnSpc>
            </a:pPr>
            <a:r>
              <a:rPr lang="en-US" sz="1400" dirty="0"/>
              <a:t>There are many ways to check and monitor your credit score for free, including through your current credit card issuer or bank, or through Experian</a:t>
            </a:r>
          </a:p>
        </p:txBody>
      </p:sp>
    </p:spTree>
    <p:extLst>
      <p:ext uri="{BB962C8B-B14F-4D97-AF65-F5344CB8AC3E}">
        <p14:creationId xmlns:p14="http://schemas.microsoft.com/office/powerpoint/2010/main" val="3176754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pPr>
              <a:lnSpc>
                <a:spcPct val="90000"/>
              </a:lnSpc>
            </a:pPr>
            <a:r>
              <a:rPr lang="en-US" sz="2700"/>
              <a:t>15. Protect Your Personal Information to Avoid Fraud</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sz="half" idx="1"/>
          </p:nvPr>
        </p:nvSpPr>
        <p:spPr>
          <a:xfrm>
            <a:off x="685800" y="1257301"/>
            <a:ext cx="3810000" cy="2857500"/>
          </a:xfrm>
        </p:spPr>
        <p:txBody>
          <a:bodyPr wrap="square" anchor="t">
            <a:normAutofit/>
          </a:bodyPr>
          <a:lstStyle/>
          <a:p>
            <a:pPr>
              <a:lnSpc>
                <a:spcPct val="130000"/>
              </a:lnSpc>
            </a:pPr>
            <a:r>
              <a:rPr lang="en-US" sz="1300"/>
              <a:t>Your credit can be affected by identity theft if fraudsters access your personal information to open accounts in our name</a:t>
            </a:r>
          </a:p>
          <a:p>
            <a:pPr>
              <a:lnSpc>
                <a:spcPct val="130000"/>
              </a:lnSpc>
            </a:pPr>
            <a:r>
              <a:rPr lang="en-US" sz="1300"/>
              <a:t>To help keep your data safe, use a password manager to create and store unique passwords and avoid making financial transactions on public Wi-Fi networks, which could be vulnerable to hackers</a:t>
            </a:r>
          </a:p>
        </p:txBody>
      </p:sp>
      <p:pic>
        <p:nvPicPr>
          <p:cNvPr id="3074" name="Picture 2" descr="Image result for identity theft">
            <a:extLst>
              <a:ext uri="{FF2B5EF4-FFF2-40B4-BE49-F238E27FC236}">
                <a16:creationId xmlns:a16="http://schemas.microsoft.com/office/drawing/2014/main" id="{2353366D-842D-4B7A-B6F2-91DF6B2958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186" b="1"/>
          <a:stretch/>
        </p:blipFill>
        <p:spPr bwMode="auto">
          <a:xfrm>
            <a:off x="4648200" y="1257300"/>
            <a:ext cx="3810000" cy="2857500"/>
          </a:xfrm>
          <a:prstGeom prst="rect">
            <a:avLst/>
          </a:prstGeom>
          <a:solidFill>
            <a:srgbClr val="FFFFFF"/>
          </a:solidFill>
        </p:spPr>
      </p:pic>
    </p:spTree>
    <p:extLst>
      <p:ext uri="{BB962C8B-B14F-4D97-AF65-F5344CB8AC3E}">
        <p14:creationId xmlns:p14="http://schemas.microsoft.com/office/powerpoint/2010/main" val="1821021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r>
              <a:rPr lang="en-US" sz="3000"/>
              <a:t>16. Responsibly Add to Your Credit Mix</a:t>
            </a:r>
          </a:p>
        </p:txBody>
      </p:sp>
      <p:pic>
        <p:nvPicPr>
          <p:cNvPr id="4098" name="Picture 2" descr="Image result for lines of credit">
            <a:extLst>
              <a:ext uri="{FF2B5EF4-FFF2-40B4-BE49-F238E27FC236}">
                <a16:creationId xmlns:a16="http://schemas.microsoft.com/office/drawing/2014/main" id="{2D7B427A-4B24-4D42-9220-E3B718000D3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85800" y="1284671"/>
            <a:ext cx="3810000" cy="2802758"/>
          </a:xfrm>
          <a:prstGeom prst="rect">
            <a:avLst/>
          </a:prstGeom>
          <a:solidFill>
            <a:srgbClr val="FFFFFF"/>
          </a:solidFill>
        </p:spPr>
      </p:pic>
      <p:sp>
        <p:nvSpPr>
          <p:cNvPr id="13" name="Content Placeholder 2">
            <a:extLst>
              <a:ext uri="{FF2B5EF4-FFF2-40B4-BE49-F238E27FC236}">
                <a16:creationId xmlns:a16="http://schemas.microsoft.com/office/drawing/2014/main" id="{D3300F26-E428-4B3A-9277-98411267F4D5}"/>
              </a:ext>
            </a:extLst>
          </p:cNvPr>
          <p:cNvSpPr>
            <a:spLocks noGrp="1"/>
          </p:cNvSpPr>
          <p:nvPr>
            <p:ph sz="half" idx="2"/>
          </p:nvPr>
        </p:nvSpPr>
        <p:spPr>
          <a:xfrm>
            <a:off x="4648200" y="1257301"/>
            <a:ext cx="3810000" cy="2857500"/>
          </a:xfrm>
        </p:spPr>
        <p:txBody>
          <a:bodyPr wrap="square" anchor="t">
            <a:normAutofit/>
          </a:bodyPr>
          <a:lstStyle/>
          <a:p>
            <a:pPr>
              <a:lnSpc>
                <a:spcPct val="130000"/>
              </a:lnSpc>
            </a:pPr>
            <a:r>
              <a:rPr lang="en-US" sz="1500"/>
              <a:t>Lenders look for a mix of accounts in your credit file to show that you can manage multiple types of credit</a:t>
            </a:r>
          </a:p>
          <a:p>
            <a:pPr>
              <a:lnSpc>
                <a:spcPct val="130000"/>
              </a:lnSpc>
            </a:pPr>
            <a:r>
              <a:rPr lang="en-US" sz="1500"/>
              <a:t>These include installment loans, for which you pay a fixed amount per month, and revolving credit, which comes with a limit you can charge up to (as is the case with credit cards and home equity lines of credit)</a:t>
            </a:r>
          </a:p>
        </p:txBody>
      </p:sp>
    </p:spTree>
    <p:extLst>
      <p:ext uri="{BB962C8B-B14F-4D97-AF65-F5344CB8AC3E}">
        <p14:creationId xmlns:p14="http://schemas.microsoft.com/office/powerpoint/2010/main" val="3531959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r>
              <a:rPr lang="en-US" dirty="0"/>
              <a:t>17. Create a Budget</a:t>
            </a:r>
          </a:p>
        </p:txBody>
      </p:sp>
      <p:pic>
        <p:nvPicPr>
          <p:cNvPr id="5122" name="Picture 2" descr="Image result for creating a budget">
            <a:extLst>
              <a:ext uri="{FF2B5EF4-FFF2-40B4-BE49-F238E27FC236}">
                <a16:creationId xmlns:a16="http://schemas.microsoft.com/office/drawing/2014/main" id="{4FB08EED-AE25-4A7F-B68E-2BBB420290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62" r="1" b="1"/>
          <a:stretch/>
        </p:blipFill>
        <p:spPr bwMode="auto">
          <a:xfrm>
            <a:off x="685800" y="1257300"/>
            <a:ext cx="3810000" cy="2857500"/>
          </a:xfrm>
          <a:prstGeom prst="rect">
            <a:avLst/>
          </a:prstGeom>
          <a:solidFill>
            <a:srgbClr val="FFFFFF"/>
          </a:solidFill>
        </p:spPr>
      </p:pic>
      <p:sp>
        <p:nvSpPr>
          <p:cNvPr id="13" name="Content Placeholder 2">
            <a:extLst>
              <a:ext uri="{FF2B5EF4-FFF2-40B4-BE49-F238E27FC236}">
                <a16:creationId xmlns:a16="http://schemas.microsoft.com/office/drawing/2014/main" id="{D3300F26-E428-4B3A-9277-98411267F4D5}"/>
              </a:ext>
            </a:extLst>
          </p:cNvPr>
          <p:cNvSpPr>
            <a:spLocks noGrp="1"/>
          </p:cNvSpPr>
          <p:nvPr>
            <p:ph sz="half" idx="2"/>
          </p:nvPr>
        </p:nvSpPr>
        <p:spPr>
          <a:xfrm>
            <a:off x="4648200" y="1257301"/>
            <a:ext cx="3810000" cy="2857500"/>
          </a:xfrm>
        </p:spPr>
        <p:txBody>
          <a:bodyPr wrap="square" anchor="t">
            <a:normAutofit/>
          </a:bodyPr>
          <a:lstStyle/>
          <a:p>
            <a:pPr>
              <a:lnSpc>
                <a:spcPct val="130000"/>
              </a:lnSpc>
            </a:pPr>
            <a:r>
              <a:rPr lang="en-US" sz="1100"/>
              <a:t>To help pay off debt and keep your spending in check long term – especially if the chaos of the past few years affected your finances – take time in 2022 to make a budget</a:t>
            </a:r>
          </a:p>
          <a:p>
            <a:pPr>
              <a:lnSpc>
                <a:spcPct val="130000"/>
              </a:lnSpc>
            </a:pPr>
            <a:r>
              <a:rPr lang="en-US" sz="1100"/>
              <a:t>This process will offer clarity on the amount you’re earning and how much you can safely spend on discretionary items</a:t>
            </a:r>
          </a:p>
          <a:p>
            <a:pPr>
              <a:lnSpc>
                <a:spcPct val="130000"/>
              </a:lnSpc>
            </a:pPr>
            <a:r>
              <a:rPr lang="en-US" sz="1100"/>
              <a:t>You’ll then be more likely to make smart choices when you’re tempted to use a credit card, and you can prioritize limiting your credit utilization </a:t>
            </a:r>
          </a:p>
        </p:txBody>
      </p:sp>
    </p:spTree>
    <p:extLst>
      <p:ext uri="{BB962C8B-B14F-4D97-AF65-F5344CB8AC3E}">
        <p14:creationId xmlns:p14="http://schemas.microsoft.com/office/powerpoint/2010/main" val="1953044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C688BE-38C6-4684-A4B3-5364BD89A37F}"/>
              </a:ext>
            </a:extLst>
          </p:cNvPr>
          <p:cNvSpPr>
            <a:spLocks noGrp="1"/>
          </p:cNvSpPr>
          <p:nvPr>
            <p:ph type="ctrTitle"/>
          </p:nvPr>
        </p:nvSpPr>
        <p:spPr>
          <a:xfrm>
            <a:off x="381000" y="438150"/>
            <a:ext cx="7772400" cy="1102519"/>
          </a:xfrm>
        </p:spPr>
        <p:txBody>
          <a:bodyPr/>
          <a:lstStyle/>
          <a:p>
            <a:r>
              <a:rPr lang="en-US" dirty="0"/>
              <a:t>Free Annual Credit Report</a:t>
            </a:r>
          </a:p>
        </p:txBody>
      </p:sp>
      <p:sp>
        <p:nvSpPr>
          <p:cNvPr id="6" name="Subtitle 5">
            <a:extLst>
              <a:ext uri="{FF2B5EF4-FFF2-40B4-BE49-F238E27FC236}">
                <a16:creationId xmlns:a16="http://schemas.microsoft.com/office/drawing/2014/main" id="{E28E20B9-B5CB-47C4-8603-DAD503769CC1}"/>
              </a:ext>
            </a:extLst>
          </p:cNvPr>
          <p:cNvSpPr>
            <a:spLocks noGrp="1"/>
          </p:cNvSpPr>
          <p:nvPr>
            <p:ph type="subTitle" idx="1"/>
          </p:nvPr>
        </p:nvSpPr>
        <p:spPr>
          <a:xfrm>
            <a:off x="1219200" y="2800350"/>
            <a:ext cx="6400800" cy="1314450"/>
          </a:xfrm>
        </p:spPr>
        <p:txBody>
          <a:bodyPr/>
          <a:lstStyle/>
          <a:p>
            <a:r>
              <a:rPr lang="en-US" dirty="0"/>
              <a:t>Visit </a:t>
            </a:r>
            <a:r>
              <a:rPr lang="en-US" dirty="0">
                <a:hlinkClick r:id="rId2"/>
              </a:rPr>
              <a:t>https://www.annualcreditreport.com/</a:t>
            </a:r>
            <a:r>
              <a:rPr lang="en-US" dirty="0"/>
              <a:t> to obtain your free annual report</a:t>
            </a:r>
          </a:p>
        </p:txBody>
      </p:sp>
      <p:pic>
        <p:nvPicPr>
          <p:cNvPr id="1026" name="Picture 2" descr="Image result for credit score anual free">
            <a:extLst>
              <a:ext uri="{FF2B5EF4-FFF2-40B4-BE49-F238E27FC236}">
                <a16:creationId xmlns:a16="http://schemas.microsoft.com/office/drawing/2014/main" id="{2C182F42-6CA6-4F6D-8037-38DD53217E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1743075"/>
            <a:ext cx="3248025" cy="828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164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pPr>
              <a:lnSpc>
                <a:spcPct val="90000"/>
              </a:lnSpc>
            </a:pPr>
            <a:r>
              <a:rPr lang="en-US" sz="2700"/>
              <a:t>18. Work With a Nonprofit Credit Counseling Agency</a:t>
            </a:r>
          </a:p>
        </p:txBody>
      </p:sp>
      <p:pic>
        <p:nvPicPr>
          <p:cNvPr id="6146" name="Picture 2" descr="Image result for non profit credit counselors">
            <a:extLst>
              <a:ext uri="{FF2B5EF4-FFF2-40B4-BE49-F238E27FC236}">
                <a16:creationId xmlns:a16="http://schemas.microsoft.com/office/drawing/2014/main" id="{9A2FF873-28EA-45E6-94F6-98047873A9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419" r="1" b="1"/>
          <a:stretch/>
        </p:blipFill>
        <p:spPr bwMode="auto">
          <a:xfrm>
            <a:off x="685800" y="1257300"/>
            <a:ext cx="3810000" cy="2857500"/>
          </a:xfrm>
          <a:prstGeom prst="rect">
            <a:avLst/>
          </a:prstGeom>
          <a:solidFill>
            <a:srgbClr val="FFFFFF"/>
          </a:solidFill>
        </p:spPr>
      </p:pic>
      <p:sp>
        <p:nvSpPr>
          <p:cNvPr id="13" name="Content Placeholder 2">
            <a:extLst>
              <a:ext uri="{FF2B5EF4-FFF2-40B4-BE49-F238E27FC236}">
                <a16:creationId xmlns:a16="http://schemas.microsoft.com/office/drawing/2014/main" id="{D3300F26-E428-4B3A-9277-98411267F4D5}"/>
              </a:ext>
            </a:extLst>
          </p:cNvPr>
          <p:cNvSpPr>
            <a:spLocks noGrp="1"/>
          </p:cNvSpPr>
          <p:nvPr>
            <p:ph sz="half" idx="2"/>
          </p:nvPr>
        </p:nvSpPr>
        <p:spPr>
          <a:xfrm>
            <a:off x="4648200" y="1257301"/>
            <a:ext cx="3810000" cy="2857500"/>
          </a:xfrm>
        </p:spPr>
        <p:txBody>
          <a:bodyPr wrap="square" anchor="t">
            <a:normAutofit/>
          </a:bodyPr>
          <a:lstStyle/>
          <a:p>
            <a:pPr>
              <a:lnSpc>
                <a:spcPct val="130000"/>
              </a:lnSpc>
            </a:pPr>
            <a:r>
              <a:rPr lang="en-US" sz="1500"/>
              <a:t>If you feel unsure about how to set up a budget or start attacking debt, a certified credit counselor at a nonprofit agency can provide a free initial consultation to discuss first steps</a:t>
            </a:r>
          </a:p>
          <a:p>
            <a:pPr>
              <a:lnSpc>
                <a:spcPct val="130000"/>
              </a:lnSpc>
            </a:pPr>
            <a:r>
              <a:rPr lang="en-US" sz="1500"/>
              <a:t>Credit counselors also offer debt management plans, which can help some borrowers pay down overwhelming debt</a:t>
            </a:r>
          </a:p>
        </p:txBody>
      </p:sp>
    </p:spTree>
    <p:extLst>
      <p:ext uri="{BB962C8B-B14F-4D97-AF65-F5344CB8AC3E}">
        <p14:creationId xmlns:p14="http://schemas.microsoft.com/office/powerpoint/2010/main" val="3401317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r>
              <a:rPr lang="en-US" dirty="0"/>
              <a:t>19. Avoid Credit Repair Scams</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sz="half" idx="1"/>
          </p:nvPr>
        </p:nvSpPr>
        <p:spPr>
          <a:xfrm>
            <a:off x="685800" y="1257301"/>
            <a:ext cx="3810000" cy="2857500"/>
          </a:xfrm>
        </p:spPr>
        <p:txBody>
          <a:bodyPr wrap="square" anchor="t">
            <a:normAutofit/>
          </a:bodyPr>
          <a:lstStyle/>
          <a:p>
            <a:pPr>
              <a:lnSpc>
                <a:spcPct val="130000"/>
              </a:lnSpc>
            </a:pPr>
            <a:r>
              <a:rPr lang="en-US" sz="1300"/>
              <a:t>Some for-profit companies claim to be able to remove negative information from your credit report for a fee</a:t>
            </a:r>
          </a:p>
          <a:p>
            <a:pPr>
              <a:lnSpc>
                <a:spcPct val="130000"/>
              </a:lnSpc>
            </a:pPr>
            <a:r>
              <a:rPr lang="en-US" sz="1300"/>
              <a:t>The truth is that no company can legally erase information from your file if it’s accurate </a:t>
            </a:r>
          </a:p>
          <a:p>
            <a:pPr>
              <a:lnSpc>
                <a:spcPct val="130000"/>
              </a:lnSpc>
            </a:pPr>
            <a:r>
              <a:rPr lang="en-US" sz="1300"/>
              <a:t>Avoid spending money on credit repair and take tried-and-true steps to improve your score instead, like lowering debt balances and paying your bills on time</a:t>
            </a:r>
          </a:p>
        </p:txBody>
      </p:sp>
      <p:pic>
        <p:nvPicPr>
          <p:cNvPr id="8194" name="Picture 2" descr="Image result for credit scams">
            <a:extLst>
              <a:ext uri="{FF2B5EF4-FFF2-40B4-BE49-F238E27FC236}">
                <a16:creationId xmlns:a16="http://schemas.microsoft.com/office/drawing/2014/main" id="{AE4FE230-8C24-4080-9346-DE4A17C7795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24450" y="1257300"/>
            <a:ext cx="2857500" cy="2857500"/>
          </a:xfrm>
          <a:prstGeom prst="rect">
            <a:avLst/>
          </a:prstGeom>
          <a:solidFill>
            <a:srgbClr val="FFFFFF"/>
          </a:solidFill>
        </p:spPr>
      </p:pic>
    </p:spTree>
    <p:extLst>
      <p:ext uri="{BB962C8B-B14F-4D97-AF65-F5344CB8AC3E}">
        <p14:creationId xmlns:p14="http://schemas.microsoft.com/office/powerpoint/2010/main" val="634629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wrap="square" anchor="ctr">
            <a:normAutofit/>
          </a:bodyPr>
          <a:lstStyle/>
          <a:p>
            <a:pPr>
              <a:lnSpc>
                <a:spcPct val="90000"/>
              </a:lnSpc>
            </a:pPr>
            <a:r>
              <a:rPr lang="en-US" sz="2700"/>
              <a:t>20. Add Rent Payments to Your Credit Report </a:t>
            </a:r>
          </a:p>
        </p:txBody>
      </p:sp>
      <p:pic>
        <p:nvPicPr>
          <p:cNvPr id="7170" name="Picture 2" descr="Rentrak">
            <a:extLst>
              <a:ext uri="{FF2B5EF4-FFF2-40B4-BE49-F238E27FC236}">
                <a16:creationId xmlns:a16="http://schemas.microsoft.com/office/drawing/2014/main" id="{D8D34006-E328-4E76-B057-9E2DB9EB17D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62050" y="1257300"/>
            <a:ext cx="2857500" cy="2857500"/>
          </a:xfrm>
          <a:prstGeom prst="rect">
            <a:avLst/>
          </a:prstGeom>
          <a:solidFill>
            <a:srgbClr val="FFFFFF"/>
          </a:solidFill>
        </p:spPr>
      </p:pic>
      <p:sp>
        <p:nvSpPr>
          <p:cNvPr id="13" name="Content Placeholder 2">
            <a:extLst>
              <a:ext uri="{FF2B5EF4-FFF2-40B4-BE49-F238E27FC236}">
                <a16:creationId xmlns:a16="http://schemas.microsoft.com/office/drawing/2014/main" id="{D3300F26-E428-4B3A-9277-98411267F4D5}"/>
              </a:ext>
            </a:extLst>
          </p:cNvPr>
          <p:cNvSpPr>
            <a:spLocks noGrp="1"/>
          </p:cNvSpPr>
          <p:nvPr>
            <p:ph sz="half" idx="2"/>
          </p:nvPr>
        </p:nvSpPr>
        <p:spPr>
          <a:xfrm>
            <a:off x="4648200" y="1257301"/>
            <a:ext cx="3810000" cy="2857500"/>
          </a:xfrm>
        </p:spPr>
        <p:txBody>
          <a:bodyPr wrap="square" anchor="t">
            <a:normAutofit/>
          </a:bodyPr>
          <a:lstStyle/>
          <a:p>
            <a:pPr>
              <a:lnSpc>
                <a:spcPct val="130000"/>
              </a:lnSpc>
            </a:pPr>
            <a:r>
              <a:rPr lang="en-US" sz="1300"/>
              <a:t>If you regularly pay rent on time, add those payments to your credit report to boost the amount of positive information reported to the credit bureaus</a:t>
            </a:r>
          </a:p>
          <a:p>
            <a:pPr>
              <a:lnSpc>
                <a:spcPct val="130000"/>
              </a:lnSpc>
            </a:pPr>
            <a:r>
              <a:rPr lang="en-US" sz="1300"/>
              <a:t>You can do so by signing up with a service like </a:t>
            </a:r>
            <a:r>
              <a:rPr lang="en-US" sz="1300" err="1">
                <a:hlinkClick r:id="rId3"/>
              </a:rPr>
              <a:t>RentTrack</a:t>
            </a:r>
            <a:r>
              <a:rPr lang="en-US" sz="1300">
                <a:hlinkClick r:id="rId3"/>
              </a:rPr>
              <a:t> - A Win-Win for Property Management Companies and Renters</a:t>
            </a:r>
            <a:endParaRPr lang="en-US" sz="1300"/>
          </a:p>
          <a:p>
            <a:pPr>
              <a:lnSpc>
                <a:spcPct val="130000"/>
              </a:lnSpc>
            </a:pPr>
            <a:r>
              <a:rPr lang="en-US" sz="1300"/>
              <a:t>In many cases, getting your landlord or property management company on board will limit the fees you’ll be charged</a:t>
            </a:r>
          </a:p>
        </p:txBody>
      </p:sp>
    </p:spTree>
    <p:extLst>
      <p:ext uri="{BB962C8B-B14F-4D97-AF65-F5344CB8AC3E}">
        <p14:creationId xmlns:p14="http://schemas.microsoft.com/office/powerpoint/2010/main" val="4057190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21. Get a Loan With the Help of a Cosigner</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257301"/>
            <a:ext cx="7772400" cy="2857500"/>
          </a:xfrm>
        </p:spPr>
        <p:txBody>
          <a:bodyPr/>
          <a:lstStyle/>
          <a:p>
            <a:r>
              <a:rPr lang="en-US" sz="1400" dirty="0"/>
              <a:t>Making on-time payments toward an installment loan, like making timely payments on a  credit card, helps build credit history</a:t>
            </a:r>
          </a:p>
          <a:p>
            <a:r>
              <a:rPr lang="en-US" sz="1400" dirty="0"/>
              <a:t>Besides using a credit-builder loan, getting a traditional one such as a car loan can add positive information to your credit report and improve your credit mix</a:t>
            </a:r>
          </a:p>
          <a:p>
            <a:r>
              <a:rPr lang="en-US" sz="1400" dirty="0"/>
              <a:t>If you can’t qualify for a loan on your own, a cosigner can help – but make sure the cosigner knows what they are getting into</a:t>
            </a:r>
          </a:p>
          <a:p>
            <a:r>
              <a:rPr lang="en-US" sz="1400" dirty="0"/>
              <a:t>If you can’t afford, to repay the loan, it becomes their responsibility </a:t>
            </a:r>
          </a:p>
          <a:p>
            <a:r>
              <a:rPr lang="en-US" sz="1400" dirty="0"/>
              <a:t>Only seek out a loan if you really need it, not simply to improve credit</a:t>
            </a:r>
          </a:p>
          <a:p>
            <a:r>
              <a:rPr lang="en-US" sz="1400" dirty="0"/>
              <a:t>Potentially boosting your score should be a bonus or motivation, not the central reason</a:t>
            </a:r>
          </a:p>
        </p:txBody>
      </p:sp>
    </p:spTree>
    <p:extLst>
      <p:ext uri="{BB962C8B-B14F-4D97-AF65-F5344CB8AC3E}">
        <p14:creationId xmlns:p14="http://schemas.microsoft.com/office/powerpoint/2010/main" val="2114076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22. Have Patience</a:t>
            </a:r>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085850"/>
            <a:ext cx="7772400" cy="2533649"/>
          </a:xfrm>
        </p:spPr>
        <p:txBody>
          <a:bodyPr/>
          <a:lstStyle/>
          <a:p>
            <a:r>
              <a:rPr lang="en-US" sz="1400" dirty="0"/>
              <a:t>Improving credit isn’t an immediate process</a:t>
            </a:r>
          </a:p>
          <a:p>
            <a:r>
              <a:rPr lang="en-US" sz="1400" dirty="0"/>
              <a:t>An excellent credit score is most often the result of years of conscientious financial behavior</a:t>
            </a:r>
          </a:p>
          <a:p>
            <a:r>
              <a:rPr lang="en-US" sz="1400" dirty="0"/>
              <a:t>While some strategies will let you see small improvements quickly, joining the ranks of those with the highest credit scores will take time</a:t>
            </a:r>
          </a:p>
          <a:p>
            <a:r>
              <a:rPr lang="en-US" sz="1400" dirty="0"/>
              <a:t>If 2021 brought with it new or continued financial strain after a destabilizing 2020, just commit to doing your best in 2022 – and try to avoid moves that could jeopardize your credit score</a:t>
            </a:r>
          </a:p>
        </p:txBody>
      </p:sp>
      <p:pic>
        <p:nvPicPr>
          <p:cNvPr id="9220" name="Picture 4" descr="Image result for patience">
            <a:extLst>
              <a:ext uri="{FF2B5EF4-FFF2-40B4-BE49-F238E27FC236}">
                <a16:creationId xmlns:a16="http://schemas.microsoft.com/office/drawing/2014/main" id="{03418DDC-E402-4275-B98F-53134115AE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9471" y="3181350"/>
            <a:ext cx="2138729"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981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BF982AF-A792-471F-A959-A5D89EDC363E}"/>
              </a:ext>
            </a:extLst>
          </p:cNvPr>
          <p:cNvSpPr>
            <a:spLocks noGrp="1"/>
          </p:cNvSpPr>
          <p:nvPr>
            <p:ph type="title"/>
          </p:nvPr>
        </p:nvSpPr>
        <p:spPr>
          <a:xfrm>
            <a:off x="685800" y="228600"/>
            <a:ext cx="7772400" cy="857250"/>
          </a:xfrm>
        </p:spPr>
        <p:txBody>
          <a:bodyPr/>
          <a:lstStyle/>
          <a:p>
            <a:r>
              <a:rPr lang="en-US" dirty="0"/>
              <a:t>Contact </a:t>
            </a:r>
            <a:r>
              <a:rPr lang="en-US" dirty="0" err="1"/>
              <a:t>Informaiton</a:t>
            </a:r>
            <a:endParaRPr lang="en-US" dirty="0"/>
          </a:p>
        </p:txBody>
      </p:sp>
      <p:sp>
        <p:nvSpPr>
          <p:cNvPr id="13" name="Content Placeholder 2">
            <a:extLst>
              <a:ext uri="{FF2B5EF4-FFF2-40B4-BE49-F238E27FC236}">
                <a16:creationId xmlns:a16="http://schemas.microsoft.com/office/drawing/2014/main" id="{D3300F26-E428-4B3A-9277-98411267F4D5}"/>
              </a:ext>
            </a:extLst>
          </p:cNvPr>
          <p:cNvSpPr>
            <a:spLocks noGrp="1"/>
          </p:cNvSpPr>
          <p:nvPr>
            <p:ph idx="1"/>
          </p:nvPr>
        </p:nvSpPr>
        <p:spPr>
          <a:xfrm>
            <a:off x="685800" y="1257301"/>
            <a:ext cx="7772400" cy="2857500"/>
          </a:xfrm>
        </p:spPr>
        <p:txBody>
          <a:bodyPr/>
          <a:lstStyle/>
          <a:p>
            <a:pPr marL="0" indent="0" algn="ctr">
              <a:buNone/>
            </a:pPr>
            <a:r>
              <a:rPr lang="en-US" sz="1400" b="1" dirty="0"/>
              <a:t>Veronica Medina</a:t>
            </a:r>
          </a:p>
          <a:p>
            <a:pPr marL="0" indent="0" algn="ctr">
              <a:buNone/>
            </a:pPr>
            <a:r>
              <a:rPr lang="en-US" sz="1400" dirty="0"/>
              <a:t>Financial Aid Wellness Coordinator</a:t>
            </a:r>
          </a:p>
          <a:p>
            <a:pPr marL="0" indent="0" algn="ctr">
              <a:buNone/>
            </a:pPr>
            <a:r>
              <a:rPr lang="en-US" sz="1400" dirty="0"/>
              <a:t>Phone : (909) 537-3438</a:t>
            </a:r>
          </a:p>
          <a:p>
            <a:pPr marL="0" indent="0" algn="ctr">
              <a:buNone/>
            </a:pPr>
            <a:r>
              <a:rPr lang="en-US" sz="1400" dirty="0"/>
              <a:t>Office : (909) 537-5227</a:t>
            </a:r>
          </a:p>
          <a:p>
            <a:pPr marL="0" indent="0" algn="ctr">
              <a:buNone/>
            </a:pPr>
            <a:r>
              <a:rPr lang="en-US" sz="1400" dirty="0"/>
              <a:t>Fax : (909) 537-7024</a:t>
            </a:r>
          </a:p>
          <a:p>
            <a:pPr marL="0" indent="0" algn="ctr">
              <a:buNone/>
            </a:pPr>
            <a:r>
              <a:rPr lang="en-US" sz="1400" dirty="0"/>
              <a:t>Email : </a:t>
            </a:r>
            <a:r>
              <a:rPr lang="en-US" sz="1400" dirty="0">
                <a:hlinkClick r:id="rId2"/>
              </a:rPr>
              <a:t>vmedina2@csusb.edu</a:t>
            </a:r>
            <a:r>
              <a:rPr lang="en-US" sz="1400" dirty="0"/>
              <a:t> </a:t>
            </a:r>
          </a:p>
          <a:p>
            <a:pPr marL="0" indent="0" algn="ctr">
              <a:buNone/>
            </a:pPr>
            <a:r>
              <a:rPr lang="en-US" sz="1400" dirty="0"/>
              <a:t>Website : </a:t>
            </a:r>
            <a:r>
              <a:rPr lang="en-US" sz="1400" dirty="0">
                <a:hlinkClick r:id="rId3"/>
              </a:rPr>
              <a:t>Financial Literacy Education Programs for College Students (financialliteracy101.org)</a:t>
            </a:r>
            <a:endParaRPr lang="en-US" sz="1400" dirty="0"/>
          </a:p>
          <a:p>
            <a:pPr marL="0" indent="0" algn="ctr">
              <a:buNone/>
            </a:pPr>
            <a:r>
              <a:rPr lang="en-US" sz="1400" dirty="0"/>
              <a:t>HOWL Website : </a:t>
            </a:r>
            <a:r>
              <a:rPr lang="en-US" sz="1400" dirty="0">
                <a:hlinkClick r:id="rId4"/>
              </a:rPr>
              <a:t>HOWL Program | CSUSB</a:t>
            </a:r>
            <a:endParaRPr lang="en-US" sz="1400" dirty="0"/>
          </a:p>
          <a:p>
            <a:pPr marL="0" indent="0">
              <a:buNone/>
            </a:pPr>
            <a:endParaRPr lang="en-US" sz="1400" dirty="0"/>
          </a:p>
        </p:txBody>
      </p:sp>
    </p:spTree>
    <p:extLst>
      <p:ext uri="{BB962C8B-B14F-4D97-AF65-F5344CB8AC3E}">
        <p14:creationId xmlns:p14="http://schemas.microsoft.com/office/powerpoint/2010/main" val="310486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1. Plan to Resume Paying Federal Student Loans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266700" y="1352550"/>
            <a:ext cx="8610600" cy="2857500"/>
          </a:xfrm>
        </p:spPr>
        <p:txBody>
          <a:bodyPr/>
          <a:lstStyle/>
          <a:p>
            <a:r>
              <a:rPr lang="en-US" sz="1400" dirty="0"/>
              <a:t>Since March 2020, federal student loan borrowers have not had to make monthly payments, and interest rates have been set at 0%</a:t>
            </a:r>
          </a:p>
          <a:p>
            <a:r>
              <a:rPr lang="en-US" sz="1400" dirty="0"/>
              <a:t>The forbearance period has </a:t>
            </a:r>
            <a:r>
              <a:rPr lang="en-US" sz="1400"/>
              <a:t>been extended to May 1</a:t>
            </a:r>
            <a:r>
              <a:rPr lang="en-US" sz="1400" baseline="30000"/>
              <a:t>st</a:t>
            </a:r>
            <a:r>
              <a:rPr lang="en-US" sz="1400"/>
              <a:t>, 2022</a:t>
            </a:r>
            <a:endParaRPr lang="en-US" sz="1400" dirty="0"/>
          </a:p>
          <a:p>
            <a:r>
              <a:rPr lang="en-US" sz="1400" dirty="0"/>
              <a:t>Help protect your score from the adverse effects of a missed student loan payment by making sure you understand the exact date when your loan payments come due again and reviewing your budget to determine whether the resumed payments will stretch you financially</a:t>
            </a:r>
          </a:p>
          <a:p>
            <a:r>
              <a:rPr lang="en-US" sz="1400" dirty="0"/>
              <a:t>If you’re concerned about your ability to afford your loans long term, talk to your servicer about signing up for an income-driven repayment plan</a:t>
            </a:r>
          </a:p>
        </p:txBody>
      </p:sp>
    </p:spTree>
    <p:extLst>
      <p:ext uri="{BB962C8B-B14F-4D97-AF65-F5344CB8AC3E}">
        <p14:creationId xmlns:p14="http://schemas.microsoft.com/office/powerpoint/2010/main" val="294529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wrap="square" anchor="ctr">
            <a:normAutofit/>
          </a:bodyPr>
          <a:lstStyle/>
          <a:p>
            <a:r>
              <a:rPr lang="en-US" dirty="0"/>
              <a:t>2. Set Up Automatic Bill Payments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sz="half" idx="1"/>
          </p:nvPr>
        </p:nvSpPr>
        <p:spPr>
          <a:xfrm>
            <a:off x="685800" y="1257301"/>
            <a:ext cx="3810000" cy="2857500"/>
          </a:xfrm>
        </p:spPr>
        <p:txBody>
          <a:bodyPr wrap="square" anchor="t">
            <a:normAutofit/>
          </a:bodyPr>
          <a:lstStyle/>
          <a:p>
            <a:pPr>
              <a:lnSpc>
                <a:spcPct val="130000"/>
              </a:lnSpc>
            </a:pPr>
            <a:r>
              <a:rPr lang="en-US" sz="1300"/>
              <a:t>The best way to avoid missing a student loan or other monthly loan or credit card payment is to put your bills on autopay</a:t>
            </a:r>
          </a:p>
          <a:p>
            <a:pPr>
              <a:lnSpc>
                <a:spcPct val="130000"/>
              </a:lnSpc>
            </a:pPr>
            <a:r>
              <a:rPr lang="en-US" sz="1300"/>
              <a:t>Make sure you have enough money in your checking account to cover each bill to avoid an overdraft</a:t>
            </a:r>
          </a:p>
          <a:p>
            <a:pPr>
              <a:lnSpc>
                <a:spcPct val="130000"/>
              </a:lnSpc>
            </a:pPr>
            <a:r>
              <a:rPr lang="en-US" sz="1300"/>
              <a:t>When you know, you won’t have to deal with a sudden score dip after a forgotten bill, you can focus on other ways to improve credit</a:t>
            </a:r>
          </a:p>
        </p:txBody>
      </p:sp>
      <p:pic>
        <p:nvPicPr>
          <p:cNvPr id="3076" name="Picture 4" descr="Image result for credit score increase">
            <a:extLst>
              <a:ext uri="{FF2B5EF4-FFF2-40B4-BE49-F238E27FC236}">
                <a16:creationId xmlns:a16="http://schemas.microsoft.com/office/drawing/2014/main" id="{BDC7616C-734E-4543-8112-3251641BCC4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48200" y="1331383"/>
            <a:ext cx="3810000" cy="2709333"/>
          </a:xfrm>
          <a:prstGeom prst="rect">
            <a:avLst/>
          </a:prstGeom>
          <a:solidFill>
            <a:srgbClr val="FFFFFF"/>
          </a:solidFill>
        </p:spPr>
      </p:pic>
    </p:spTree>
    <p:extLst>
      <p:ext uri="{BB962C8B-B14F-4D97-AF65-F5344CB8AC3E}">
        <p14:creationId xmlns:p14="http://schemas.microsoft.com/office/powerpoint/2010/main" val="13813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3. Pay Down Balances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971550"/>
            <a:ext cx="7772400" cy="2857500"/>
          </a:xfrm>
        </p:spPr>
        <p:txBody>
          <a:bodyPr/>
          <a:lstStyle/>
          <a:p>
            <a:r>
              <a:rPr lang="en-US" sz="1400" dirty="0"/>
              <a:t>The second most crucial component in your credit score is how much revolving debt you’re carrying compared with your total available credit</a:t>
            </a:r>
          </a:p>
          <a:p>
            <a:r>
              <a:rPr lang="en-US" sz="1400" dirty="0"/>
              <a:t>In 2020, consumers saw a reduction in average credit card balances and, subsequently, their credit utilization ratios – helping lead to an average U.S. credit score that hit a 13-year high</a:t>
            </a:r>
          </a:p>
          <a:p>
            <a:r>
              <a:rPr lang="en-US" sz="1400" dirty="0"/>
              <a:t>Make it a goal to reduce any high-interest credit card debt first, since that likely costs you more money in interest than, say, an auto loan or federal student loan does</a:t>
            </a:r>
          </a:p>
          <a:p>
            <a:r>
              <a:rPr lang="en-US" sz="1400" dirty="0"/>
              <a:t>Decreasing your credit card balances also shows potential lenders that you’re responsible with credit</a:t>
            </a:r>
          </a:p>
          <a:p>
            <a:r>
              <a:rPr lang="en-US" sz="1400" dirty="0"/>
              <a:t>Experts suggest always keeping your credit utilization below 30% of your credit limit, those with the highest credit scores have a rate in the single digits</a:t>
            </a:r>
          </a:p>
          <a:p>
            <a:endParaRPr lang="en-US" sz="1400" dirty="0"/>
          </a:p>
        </p:txBody>
      </p:sp>
    </p:spTree>
    <p:extLst>
      <p:ext uri="{BB962C8B-B14F-4D97-AF65-F5344CB8AC3E}">
        <p14:creationId xmlns:p14="http://schemas.microsoft.com/office/powerpoint/2010/main" val="1045942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4. Handle Debt in Collections</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0"/>
            <a:ext cx="7772400" cy="3143249"/>
          </a:xfrm>
        </p:spPr>
        <p:txBody>
          <a:bodyPr/>
          <a:lstStyle/>
          <a:p>
            <a:r>
              <a:rPr lang="en-US" sz="1400" dirty="0"/>
              <a:t>If you currently have an unpaid debt that’s gone to collections, consider negotiating it down or disputing the debt if you think it’s an error</a:t>
            </a:r>
          </a:p>
          <a:p>
            <a:r>
              <a:rPr lang="en-US" sz="1400" dirty="0"/>
              <a:t>A debt in collections is likely more than three months past due, and either the original creditor or a debt collector may be contacting you very frequently to get its payment</a:t>
            </a:r>
          </a:p>
          <a:p>
            <a:r>
              <a:rPr lang="en-US" sz="1400" dirty="0"/>
              <a:t>You have the right to request the debt collector stop contacting you, but it’s in your best interest to deal with the debt:</a:t>
            </a:r>
            <a:endParaRPr lang="en-US" sz="800" dirty="0"/>
          </a:p>
          <a:p>
            <a:pPr lvl="1"/>
            <a:r>
              <a:rPr lang="en-US" sz="1000" dirty="0"/>
              <a:t>You may pay off the debt in full, or </a:t>
            </a:r>
          </a:p>
          <a:p>
            <a:pPr lvl="1"/>
            <a:r>
              <a:rPr lang="en-US" sz="1000" dirty="0"/>
              <a:t>Contact the lender to negotiate a settlement amount</a:t>
            </a:r>
          </a:p>
          <a:p>
            <a:r>
              <a:rPr lang="en-US" sz="1400" dirty="0"/>
              <a:t>Ignoring the debt could mean wrecked credit and potentially a lawsuit, eventually leading to garnished wages or a lien against your property</a:t>
            </a:r>
          </a:p>
        </p:txBody>
      </p:sp>
    </p:spTree>
    <p:extLst>
      <p:ext uri="{BB962C8B-B14F-4D97-AF65-F5344CB8AC3E}">
        <p14:creationId xmlns:p14="http://schemas.microsoft.com/office/powerpoint/2010/main" val="2963821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wrap="square" anchor="ctr">
            <a:normAutofit/>
          </a:bodyPr>
          <a:lstStyle/>
          <a:p>
            <a:r>
              <a:rPr lang="en-US" dirty="0"/>
              <a:t>5. Get a Credit – Builder Loan</a:t>
            </a:r>
          </a:p>
        </p:txBody>
      </p:sp>
      <p:pic>
        <p:nvPicPr>
          <p:cNvPr id="4098" name="Picture 2" descr="Image result for loans images">
            <a:extLst>
              <a:ext uri="{FF2B5EF4-FFF2-40B4-BE49-F238E27FC236}">
                <a16:creationId xmlns:a16="http://schemas.microsoft.com/office/drawing/2014/main" id="{A08CF2EF-2310-461C-8655-0806840A6A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258" b="-2"/>
          <a:stretch/>
        </p:blipFill>
        <p:spPr bwMode="auto">
          <a:xfrm>
            <a:off x="685800" y="1257300"/>
            <a:ext cx="3810000" cy="2857500"/>
          </a:xfrm>
          <a:prstGeom prst="rect">
            <a:avLst/>
          </a:prstGeom>
          <a:solidFill>
            <a:srgbClr val="FFFFFF"/>
          </a:solidFill>
        </p:spPr>
      </p:pic>
      <p:sp>
        <p:nvSpPr>
          <p:cNvPr id="11" name="Content Placeholder 2">
            <a:extLst>
              <a:ext uri="{FF2B5EF4-FFF2-40B4-BE49-F238E27FC236}">
                <a16:creationId xmlns:a16="http://schemas.microsoft.com/office/drawing/2014/main" id="{89047804-2DBF-4FDE-98F7-5C24DA5AECA5}"/>
              </a:ext>
            </a:extLst>
          </p:cNvPr>
          <p:cNvSpPr>
            <a:spLocks noGrp="1"/>
          </p:cNvSpPr>
          <p:nvPr>
            <p:ph sz="half" idx="2"/>
          </p:nvPr>
        </p:nvSpPr>
        <p:spPr>
          <a:xfrm>
            <a:off x="4648200" y="1257301"/>
            <a:ext cx="3810000" cy="2857500"/>
          </a:xfrm>
        </p:spPr>
        <p:txBody>
          <a:bodyPr wrap="square" anchor="t">
            <a:normAutofit/>
          </a:bodyPr>
          <a:lstStyle/>
          <a:p>
            <a:pPr>
              <a:lnSpc>
                <a:spcPct val="130000"/>
              </a:lnSpc>
            </a:pPr>
            <a:r>
              <a:rPr lang="en-US" sz="1100"/>
              <a:t>If you’re focused on building credit from scratch or recovering after a hit to your score, a credit – builder loan from a credit union could help</a:t>
            </a:r>
          </a:p>
          <a:p>
            <a:pPr>
              <a:lnSpc>
                <a:spcPct val="130000"/>
              </a:lnSpc>
            </a:pPr>
            <a:r>
              <a:rPr lang="en-US" sz="1100"/>
              <a:t>You’ll make fixed payments for 6 to 24 months, and your money will sit in a savings account you’ll be able to access at the end of the loan term</a:t>
            </a:r>
          </a:p>
          <a:p>
            <a:pPr>
              <a:lnSpc>
                <a:spcPct val="130000"/>
              </a:lnSpc>
            </a:pPr>
            <a:r>
              <a:rPr lang="en-US" sz="1100"/>
              <a:t>In the meantime, your lender will report your on-time payments to the credit bureaus, strengthening your score</a:t>
            </a:r>
          </a:p>
        </p:txBody>
      </p:sp>
    </p:spTree>
    <p:extLst>
      <p:ext uri="{BB962C8B-B14F-4D97-AF65-F5344CB8AC3E}">
        <p14:creationId xmlns:p14="http://schemas.microsoft.com/office/powerpoint/2010/main" val="2696191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6. Seek Out a Secured Credit Card</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r>
              <a:rPr lang="en-US" sz="1400" dirty="0"/>
              <a:t>Another option for building credit is to get a secured credit card</a:t>
            </a:r>
          </a:p>
          <a:p>
            <a:r>
              <a:rPr lang="en-US" sz="1400" dirty="0"/>
              <a:t>It requires a cash deposit , typically around $200, which becomes your credit limit (you may provide a larger deposit for a higher credit limit)</a:t>
            </a:r>
          </a:p>
          <a:p>
            <a:r>
              <a:rPr lang="en-US" sz="1400" dirty="0"/>
              <a:t>You can then use the credit card as you would any other, and the deposit protects the issuer from possibility that you won’t pay off your balance</a:t>
            </a:r>
          </a:p>
          <a:p>
            <a:r>
              <a:rPr lang="en-US" sz="1400" dirty="0"/>
              <a:t>If you use a secured card responsibly, your card issuer could upgrade you to a traditional unsecured card in the future</a:t>
            </a:r>
          </a:p>
        </p:txBody>
      </p:sp>
    </p:spTree>
    <p:extLst>
      <p:ext uri="{BB962C8B-B14F-4D97-AF65-F5344CB8AC3E}">
        <p14:creationId xmlns:p14="http://schemas.microsoft.com/office/powerpoint/2010/main" val="327756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FBCF6FE-074E-4914-91BD-CB638C5C5F04}"/>
              </a:ext>
            </a:extLst>
          </p:cNvPr>
          <p:cNvSpPr>
            <a:spLocks noGrp="1"/>
          </p:cNvSpPr>
          <p:nvPr>
            <p:ph type="title"/>
          </p:nvPr>
        </p:nvSpPr>
        <p:spPr>
          <a:xfrm>
            <a:off x="685800" y="228600"/>
            <a:ext cx="7772400" cy="857250"/>
          </a:xfrm>
        </p:spPr>
        <p:txBody>
          <a:bodyPr/>
          <a:lstStyle/>
          <a:p>
            <a:r>
              <a:rPr lang="en-US" dirty="0"/>
              <a:t>7. Join an Account as an Authorized User</a:t>
            </a:r>
          </a:p>
        </p:txBody>
      </p:sp>
      <p:sp>
        <p:nvSpPr>
          <p:cNvPr id="11" name="Content Placeholder 2">
            <a:extLst>
              <a:ext uri="{FF2B5EF4-FFF2-40B4-BE49-F238E27FC236}">
                <a16:creationId xmlns:a16="http://schemas.microsoft.com/office/drawing/2014/main" id="{89047804-2DBF-4FDE-98F7-5C24DA5AECA5}"/>
              </a:ext>
            </a:extLst>
          </p:cNvPr>
          <p:cNvSpPr>
            <a:spLocks noGrp="1"/>
          </p:cNvSpPr>
          <p:nvPr>
            <p:ph idx="1"/>
          </p:nvPr>
        </p:nvSpPr>
        <p:spPr>
          <a:xfrm>
            <a:off x="685800" y="1257301"/>
            <a:ext cx="7772400" cy="2857500"/>
          </a:xfrm>
        </p:spPr>
        <p:txBody>
          <a:bodyPr/>
          <a:lstStyle/>
          <a:p>
            <a:r>
              <a:rPr lang="en-US" sz="1400" dirty="0"/>
              <a:t>You can also improve credit by joining a trusted family member’s or friend’s credit card account as an authorized user</a:t>
            </a:r>
          </a:p>
          <a:p>
            <a:r>
              <a:rPr lang="en-US" sz="1400" dirty="0"/>
              <a:t>You’ll be able to use the card to make purchases, and the card’s payment history will show up on your credit report</a:t>
            </a:r>
          </a:p>
          <a:p>
            <a:r>
              <a:rPr lang="en-US" sz="1400" dirty="0"/>
              <a:t>That makes it crucial to pick someone whose credit you will benefit from</a:t>
            </a:r>
          </a:p>
          <a:p>
            <a:r>
              <a:rPr lang="en-US" sz="1400" dirty="0"/>
              <a:t>Work with the primary cardholder to pay them for your purchases, as they’ll be ultimately responsible for any balance on the card</a:t>
            </a:r>
          </a:p>
        </p:txBody>
      </p:sp>
    </p:spTree>
    <p:extLst>
      <p:ext uri="{BB962C8B-B14F-4D97-AF65-F5344CB8AC3E}">
        <p14:creationId xmlns:p14="http://schemas.microsoft.com/office/powerpoint/2010/main" val="2505624245"/>
      </p:ext>
    </p:extLst>
  </p:cSld>
  <p:clrMapOvr>
    <a:masterClrMapping/>
  </p:clrMapOvr>
</p:sld>
</file>

<file path=ppt/theme/theme1.xml><?xml version="1.0" encoding="utf-8"?>
<a:theme xmlns:a="http://schemas.openxmlformats.org/drawingml/2006/main" name="Blank Presentation">
  <a:themeElements>
    <a:clrScheme name="CSUSB">
      <a:dk1>
        <a:sysClr val="windowText" lastClr="000000"/>
      </a:dk1>
      <a:lt1>
        <a:sysClr val="window" lastClr="FFFFFF"/>
      </a:lt1>
      <a:dk2>
        <a:srgbClr val="00375F"/>
      </a:dk2>
      <a:lt2>
        <a:srgbClr val="EEECE1"/>
      </a:lt2>
      <a:accent1>
        <a:srgbClr val="0058B3"/>
      </a:accent1>
      <a:accent2>
        <a:srgbClr val="8C0E1E"/>
      </a:accent2>
      <a:accent3>
        <a:srgbClr val="61B035"/>
      </a:accent3>
      <a:accent4>
        <a:srgbClr val="E47C23"/>
      </a:accent4>
      <a:accent5>
        <a:srgbClr val="219ED0"/>
      </a:accent5>
      <a:accent6>
        <a:srgbClr val="006A2F"/>
      </a:accent6>
      <a:hlink>
        <a:srgbClr val="002B8A"/>
      </a:hlink>
      <a:folHlink>
        <a:srgbClr val="00247A"/>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802A85004D7D469DC37E9AD6101F21" ma:contentTypeVersion="13" ma:contentTypeDescription="Create a new document." ma:contentTypeScope="" ma:versionID="4213953b936563c4bf849c69f8542d01">
  <xsd:schema xmlns:xsd="http://www.w3.org/2001/XMLSchema" xmlns:xs="http://www.w3.org/2001/XMLSchema" xmlns:p="http://schemas.microsoft.com/office/2006/metadata/properties" xmlns:ns3="58b0cecb-1f3b-4ad5-b474-ff423e791fa3" xmlns:ns4="42c581d6-c6e4-412f-b074-befd4b54cf03" targetNamespace="http://schemas.microsoft.com/office/2006/metadata/properties" ma:root="true" ma:fieldsID="a4cf0bbfc2ece8b916c2d313ac184980" ns3:_="" ns4:_="">
    <xsd:import namespace="58b0cecb-1f3b-4ad5-b474-ff423e791fa3"/>
    <xsd:import namespace="42c581d6-c6e4-412f-b074-befd4b54cf03"/>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b0cecb-1f3b-4ad5-b474-ff423e791f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c581d6-c6e4-412f-b074-befd4b54cf0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67389-F8F8-4489-8558-8F8CCFF964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b0cecb-1f3b-4ad5-b474-ff423e791fa3"/>
    <ds:schemaRef ds:uri="42c581d6-c6e4-412f-b074-befd4b54cf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0B09F9-E2A4-4C05-A0D0-6A158DBD9674}">
  <ds:schemaRefs>
    <ds:schemaRef ds:uri="http://schemas.microsoft.com/office/2006/documentManagement/types"/>
    <ds:schemaRef ds:uri="58b0cecb-1f3b-4ad5-b474-ff423e791fa3"/>
    <ds:schemaRef ds:uri="http://schemas.microsoft.com/office/2006/metadata/properties"/>
    <ds:schemaRef ds:uri="http://www.w3.org/XML/1998/namespace"/>
    <ds:schemaRef ds:uri="http://purl.org/dc/elements/1.1/"/>
    <ds:schemaRef ds:uri="42c581d6-c6e4-412f-b074-befd4b54cf03"/>
    <ds:schemaRef ds:uri="http://purl.org/dc/terms/"/>
    <ds:schemaRef ds:uri="http://schemas.openxmlformats.org/package/2006/metadata/core-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D3C19490-24E3-473D-8104-32C3F959DD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4397</TotalTime>
  <Words>2104</Words>
  <Application>Microsoft Office PowerPoint</Application>
  <PresentationFormat>On-screen Show (16:9)</PresentationFormat>
  <Paragraphs>121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Webdings</vt:lpstr>
      <vt:lpstr>Blank Presentation</vt:lpstr>
      <vt:lpstr>22 Tips to improve your credit in 2022</vt:lpstr>
      <vt:lpstr>Free Annual Credit Report</vt:lpstr>
      <vt:lpstr>1. Plan to Resume Paying Federal Student Loans</vt:lpstr>
      <vt:lpstr>2. Set Up Automatic Bill Payments</vt:lpstr>
      <vt:lpstr>3. Pay Down Balances</vt:lpstr>
      <vt:lpstr>4. Handle Debt in Collections</vt:lpstr>
      <vt:lpstr>5. Get a Credit – Builder Loan</vt:lpstr>
      <vt:lpstr>6. Seek Out a Secured Credit Card</vt:lpstr>
      <vt:lpstr>7. Join an Account as an Authorized User</vt:lpstr>
      <vt:lpstr>8. Dispute Credit Report Inaccuracies</vt:lpstr>
      <vt:lpstr>9. Register for Experian Boost</vt:lpstr>
      <vt:lpstr>10. Keep Old Accounts Open</vt:lpstr>
      <vt:lpstr>11. Limit New Lines of Credit</vt:lpstr>
      <vt:lpstr>12. Apply for Loans Within a Short Time Period</vt:lpstr>
      <vt:lpstr>13. Pay Off Credit Card Balances Every Month</vt:lpstr>
      <vt:lpstr>14. Track Your Credit Score</vt:lpstr>
      <vt:lpstr>15. Protect Your Personal Information to Avoid Fraud</vt:lpstr>
      <vt:lpstr>16. Responsibly Add to Your Credit Mix</vt:lpstr>
      <vt:lpstr>17. Create a Budget</vt:lpstr>
      <vt:lpstr>18. Work With a Nonprofit Credit Counseling Agency</vt:lpstr>
      <vt:lpstr>19. Avoid Credit Repair Scams</vt:lpstr>
      <vt:lpstr>20. Add Rent Payments to Your Credit Report </vt:lpstr>
      <vt:lpstr>21. Get a Loan With the Help of a Cosigner</vt:lpstr>
      <vt:lpstr>22. Have Patience</vt:lpstr>
      <vt:lpstr>Contact Informaiton</vt:lpstr>
    </vt:vector>
  </TitlesOfParts>
  <Company>Public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Public Affairs</dc:creator>
  <cp:lastModifiedBy>Veronica Medina</cp:lastModifiedBy>
  <cp:revision>367</cp:revision>
  <cp:lastPrinted>2013-08-01T21:27:40Z</cp:lastPrinted>
  <dcterms:created xsi:type="dcterms:W3CDTF">2014-01-06T17:52:42Z</dcterms:created>
  <dcterms:modified xsi:type="dcterms:W3CDTF">2022-01-07T18:06:25Z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0x010100E0802A85004D7D469DC37E9AD6101F21</vt:lpwstr>
  </property>
</Properties>
</file>