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webextensions/webextension1.xml" ContentType="application/vnd.ms-office.webextension+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39"/>
  </p:notesMasterIdLst>
  <p:sldIdLst>
    <p:sldId id="256" r:id="rId2"/>
    <p:sldId id="257" r:id="rId3"/>
    <p:sldId id="261" r:id="rId4"/>
    <p:sldId id="265" r:id="rId5"/>
    <p:sldId id="267" r:id="rId6"/>
    <p:sldId id="270" r:id="rId7"/>
    <p:sldId id="271" r:id="rId8"/>
    <p:sldId id="272" r:id="rId9"/>
    <p:sldId id="273" r:id="rId10"/>
    <p:sldId id="274" r:id="rId11"/>
    <p:sldId id="275" r:id="rId12"/>
    <p:sldId id="276" r:id="rId13"/>
    <p:sldId id="278" r:id="rId14"/>
    <p:sldId id="279" r:id="rId15"/>
    <p:sldId id="280" r:id="rId16"/>
    <p:sldId id="283" r:id="rId17"/>
    <p:sldId id="285" r:id="rId18"/>
    <p:sldId id="286" r:id="rId19"/>
    <p:sldId id="287" r:id="rId20"/>
    <p:sldId id="289" r:id="rId21"/>
    <p:sldId id="290" r:id="rId22"/>
    <p:sldId id="293" r:id="rId23"/>
    <p:sldId id="294" r:id="rId24"/>
    <p:sldId id="296" r:id="rId25"/>
    <p:sldId id="297" r:id="rId26"/>
    <p:sldId id="298" r:id="rId27"/>
    <p:sldId id="299" r:id="rId28"/>
    <p:sldId id="300" r:id="rId29"/>
    <p:sldId id="301" r:id="rId30"/>
    <p:sldId id="302" r:id="rId31"/>
    <p:sldId id="303" r:id="rId32"/>
    <p:sldId id="304" r:id="rId33"/>
    <p:sldId id="306" r:id="rId34"/>
    <p:sldId id="307" r:id="rId35"/>
    <p:sldId id="309" r:id="rId36"/>
    <p:sldId id="308" r:id="rId37"/>
    <p:sldId id="310" r:id="rId38"/>
  </p:sldIdLst>
  <p:sldSz cx="12192000" cy="6858000"/>
  <p:notesSz cx="6858000" cy="9144000"/>
  <p:defaultTextStyle>
    <a:defPPr>
      <a:defRPr lang="en-US"/>
    </a:defPPr>
    <a:lvl1pPr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1pPr>
    <a:lvl2pPr marL="4572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2pPr>
    <a:lvl3pPr marL="9144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3pPr>
    <a:lvl4pPr marL="13716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4pPr>
    <a:lvl5pPr marL="18288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5pPr>
    <a:lvl6pPr marL="2286000" algn="l" defTabSz="457200" rtl="0" eaLnBrk="1" latinLnBrk="0" hangingPunct="1">
      <a:defRPr sz="1200" kern="1200">
        <a:solidFill>
          <a:schemeClr val="bg1"/>
        </a:solidFill>
        <a:latin typeface="Arial" charset="0"/>
        <a:ea typeface="ＭＳ Ｐゴシック" charset="-128"/>
        <a:cs typeface="ＭＳ Ｐゴシック" charset="-128"/>
      </a:defRPr>
    </a:lvl6pPr>
    <a:lvl7pPr marL="2743200" algn="l" defTabSz="457200" rtl="0" eaLnBrk="1" latinLnBrk="0" hangingPunct="1">
      <a:defRPr sz="1200" kern="1200">
        <a:solidFill>
          <a:schemeClr val="bg1"/>
        </a:solidFill>
        <a:latin typeface="Arial" charset="0"/>
        <a:ea typeface="ＭＳ Ｐゴシック" charset="-128"/>
        <a:cs typeface="ＭＳ Ｐゴシック" charset="-128"/>
      </a:defRPr>
    </a:lvl7pPr>
    <a:lvl8pPr marL="3200400" algn="l" defTabSz="457200" rtl="0" eaLnBrk="1" latinLnBrk="0" hangingPunct="1">
      <a:defRPr sz="1200" kern="1200">
        <a:solidFill>
          <a:schemeClr val="bg1"/>
        </a:solidFill>
        <a:latin typeface="Arial" charset="0"/>
        <a:ea typeface="ＭＳ Ｐゴシック" charset="-128"/>
        <a:cs typeface="ＭＳ Ｐゴシック" charset="-128"/>
      </a:defRPr>
    </a:lvl8pPr>
    <a:lvl9pPr marL="3657600" algn="l" defTabSz="457200" rtl="0" eaLnBrk="1" latinLnBrk="0" hangingPunct="1">
      <a:defRPr sz="1200" kern="1200">
        <a:solidFill>
          <a:schemeClr val="bg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66EC2"/>
    <a:srgbClr val="0065BD"/>
    <a:srgbClr val="C5C5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54B244-C165-4381-9F19-7BF436C2363B}" v="345" dt="2023-03-06T17:14:31.5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7" autoAdjust="0"/>
    <p:restoredTop sz="86414" autoAdjust="0"/>
  </p:normalViewPr>
  <p:slideViewPr>
    <p:cSldViewPr snapToGrid="0">
      <p:cViewPr varScale="1">
        <p:scale>
          <a:sx n="94" d="100"/>
          <a:sy n="94" d="100"/>
        </p:scale>
        <p:origin x="432" y="90"/>
      </p:cViewPr>
      <p:guideLst/>
    </p:cSldViewPr>
  </p:slideViewPr>
  <p:outlineViewPr>
    <p:cViewPr>
      <p:scale>
        <a:sx n="33" d="100"/>
        <a:sy n="33" d="100"/>
      </p:scale>
      <p:origin x="0" y="-131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BD5121-FBF4-47A3-B5C8-693CE4C9932A}" type="datetimeFigureOut">
              <a:rPr lang="en-US" smtClean="0"/>
              <a:t>5/11/2023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1D6F35-3235-47D4-83F3-AB1346DBD41A}" type="slidenum">
              <a:rPr lang="en-US" smtClean="0"/>
              <a:t>‹#›</a:t>
            </a:fld>
            <a:endParaRPr lang="en-US"/>
          </a:p>
        </p:txBody>
      </p:sp>
    </p:spTree>
    <p:extLst>
      <p:ext uri="{BB962C8B-B14F-4D97-AF65-F5344CB8AC3E}">
        <p14:creationId xmlns:p14="http://schemas.microsoft.com/office/powerpoint/2010/main" val="2683306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1">
    <p:spTree>
      <p:nvGrpSpPr>
        <p:cNvPr id="1" name=""/>
        <p:cNvGrpSpPr/>
        <p:nvPr/>
      </p:nvGrpSpPr>
      <p:grpSpPr>
        <a:xfrm>
          <a:off x="0" y="0"/>
          <a:ext cx="0" cy="0"/>
          <a:chOff x="0" y="0"/>
          <a:chExt cx="0" cy="0"/>
        </a:xfrm>
      </p:grpSpPr>
      <p:sp>
        <p:nvSpPr>
          <p:cNvPr id="2" name="Title 1"/>
          <p:cNvSpPr>
            <a:spLocks noGrp="1"/>
          </p:cNvSpPr>
          <p:nvPr>
            <p:ph type="title"/>
          </p:nvPr>
        </p:nvSpPr>
        <p:spPr>
          <a:xfrm>
            <a:off x="963084" y="2879725"/>
            <a:ext cx="10363200" cy="1362075"/>
          </a:xfrm>
        </p:spPr>
        <p:txBody>
          <a:bodyPr anchor="t"/>
          <a:lstStyle>
            <a:lvl1pPr algn="l">
              <a:defRPr sz="5333" b="1" cap="all">
                <a:effectLst>
                  <a:outerShdw blurRad="50800" dist="38100" dir="2700000" algn="tl" rotWithShape="0">
                    <a:srgbClr val="000000">
                      <a:alpha val="43000"/>
                    </a:srgbClr>
                  </a:outerShdw>
                </a:effectLst>
              </a:defRPr>
            </a:lvl1pPr>
          </a:lstStyle>
          <a:p>
            <a:r>
              <a:rPr lang="en-US"/>
              <a:t>Click to edit Master title style</a:t>
            </a:r>
            <a:endParaRPr lang="en-US" dirty="0"/>
          </a:p>
        </p:txBody>
      </p:sp>
      <p:sp>
        <p:nvSpPr>
          <p:cNvPr id="3" name="Text Placeholder 2"/>
          <p:cNvSpPr>
            <a:spLocks noGrp="1"/>
          </p:cNvSpPr>
          <p:nvPr>
            <p:ph type="body" idx="1"/>
          </p:nvPr>
        </p:nvSpPr>
        <p:spPr>
          <a:xfrm>
            <a:off x="963084" y="1379537"/>
            <a:ext cx="10363200" cy="1500187"/>
          </a:xfrm>
        </p:spPr>
        <p:txBody>
          <a:bodyPr anchor="b"/>
          <a:lstStyle>
            <a:lvl1pPr marL="0" indent="0">
              <a:buNone/>
              <a:defRPr sz="2667">
                <a:effectLst>
                  <a:outerShdw blurRad="50800" dist="38100" dir="2700000" algn="tl" rotWithShape="0">
                    <a:srgbClr val="000000">
                      <a:alpha val="43000"/>
                    </a:srgbClr>
                  </a:outerShdw>
                </a:effectLst>
              </a:defRPr>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Click to edit Master text styles</a:t>
            </a:r>
          </a:p>
        </p:txBody>
      </p:sp>
    </p:spTree>
    <p:extLst>
      <p:ext uri="{BB962C8B-B14F-4D97-AF65-F5344CB8AC3E}">
        <p14:creationId xmlns:p14="http://schemas.microsoft.com/office/powerpoint/2010/main" val="2189201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88367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Tree>
    <p:extLst>
      <p:ext uri="{BB962C8B-B14F-4D97-AF65-F5344CB8AC3E}">
        <p14:creationId xmlns:p14="http://schemas.microsoft.com/office/powerpoint/2010/main" val="21287508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Tree>
    <p:extLst>
      <p:ext uri="{BB962C8B-B14F-4D97-AF65-F5344CB8AC3E}">
        <p14:creationId xmlns:p14="http://schemas.microsoft.com/office/powerpoint/2010/main" val="37437313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473015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152400"/>
            <a:ext cx="2590800" cy="36242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152400"/>
            <a:ext cx="7569200" cy="36242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54935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a:t>Click to edit Master subtitle style</a:t>
            </a:r>
          </a:p>
        </p:txBody>
      </p:sp>
    </p:spTree>
    <p:extLst>
      <p:ext uri="{BB962C8B-B14F-4D97-AF65-F5344CB8AC3E}">
        <p14:creationId xmlns:p14="http://schemas.microsoft.com/office/powerpoint/2010/main" val="1728007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4" name="Title 1"/>
          <p:cNvSpPr>
            <a:spLocks noGrp="1"/>
          </p:cNvSpPr>
          <p:nvPr>
            <p:ph type="title"/>
          </p:nvPr>
        </p:nvSpPr>
        <p:spPr>
          <a:xfrm>
            <a:off x="963084" y="2879725"/>
            <a:ext cx="10363200" cy="1362075"/>
          </a:xfrm>
        </p:spPr>
        <p:txBody>
          <a:bodyPr anchor="t"/>
          <a:lstStyle>
            <a:lvl1pPr algn="l">
              <a:defRPr sz="5333" b="1" cap="all">
                <a:effectLst>
                  <a:outerShdw blurRad="50800" dist="38100" dir="2700000" algn="tl" rotWithShape="0">
                    <a:srgbClr val="000000">
                      <a:alpha val="43000"/>
                    </a:srgbClr>
                  </a:outerShdw>
                </a:effectLst>
              </a:defRPr>
            </a:lvl1pPr>
          </a:lstStyle>
          <a:p>
            <a:r>
              <a:rPr lang="en-US"/>
              <a:t>Click to edit Master title style</a:t>
            </a:r>
            <a:endParaRPr lang="en-US" dirty="0"/>
          </a:p>
        </p:txBody>
      </p:sp>
      <p:sp>
        <p:nvSpPr>
          <p:cNvPr id="5" name="Text Placeholder 2"/>
          <p:cNvSpPr>
            <a:spLocks noGrp="1"/>
          </p:cNvSpPr>
          <p:nvPr>
            <p:ph type="body" idx="1"/>
          </p:nvPr>
        </p:nvSpPr>
        <p:spPr>
          <a:xfrm>
            <a:off x="963084" y="1379537"/>
            <a:ext cx="10363200" cy="1500187"/>
          </a:xfrm>
        </p:spPr>
        <p:txBody>
          <a:bodyPr anchor="b"/>
          <a:lstStyle>
            <a:lvl1pPr marL="0" indent="0">
              <a:buNone/>
              <a:defRPr sz="2667">
                <a:effectLst>
                  <a:outerShdw blurRad="50800" dist="38100" dir="2700000" algn="tl" rotWithShape="0">
                    <a:srgbClr val="000000">
                      <a:alpha val="43000"/>
                    </a:srgbClr>
                  </a:outerShdw>
                </a:effectLst>
              </a:defRPr>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Click to edit Master text styles</a:t>
            </a:r>
          </a:p>
        </p:txBody>
      </p:sp>
    </p:spTree>
    <p:extLst>
      <p:ext uri="{BB962C8B-B14F-4D97-AF65-F5344CB8AC3E}">
        <p14:creationId xmlns:p14="http://schemas.microsoft.com/office/powerpoint/2010/main" val="84990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3" name="Picture 2" descr="16_867-Generic_PowerPoint-16to9_Layout1.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1108" y="-20563"/>
            <a:ext cx="12256965" cy="6900672"/>
          </a:xfrm>
          <a:prstGeom prst="rect">
            <a:avLst/>
          </a:prstGeom>
        </p:spPr>
      </p:pic>
      <p:sp>
        <p:nvSpPr>
          <p:cNvPr id="2" name="Title 1"/>
          <p:cNvSpPr>
            <a:spLocks noGrp="1"/>
          </p:cNvSpPr>
          <p:nvPr>
            <p:ph type="title"/>
          </p:nvPr>
        </p:nvSpPr>
        <p:spPr>
          <a:xfrm>
            <a:off x="859728" y="584200"/>
            <a:ext cx="6705600" cy="1143000"/>
          </a:xfrm>
        </p:spPr>
        <p:txBody>
          <a:bodyPr/>
          <a:lstStyle/>
          <a:p>
            <a:r>
              <a:rPr lang="en-US"/>
              <a:t>Click to edit Master title style</a:t>
            </a:r>
            <a:endParaRPr lang="en-US" dirty="0"/>
          </a:p>
        </p:txBody>
      </p:sp>
      <p:sp>
        <p:nvSpPr>
          <p:cNvPr id="18" name="Text Placeholder 17"/>
          <p:cNvSpPr>
            <a:spLocks noGrp="1"/>
          </p:cNvSpPr>
          <p:nvPr>
            <p:ph type="body" sz="quarter" idx="10"/>
          </p:nvPr>
        </p:nvSpPr>
        <p:spPr>
          <a:xfrm>
            <a:off x="859728" y="1905000"/>
            <a:ext cx="6705600" cy="396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2"/>
          <p:cNvSpPr>
            <a:spLocks noGrp="1"/>
          </p:cNvSpPr>
          <p:nvPr>
            <p:ph type="pic" idx="11"/>
          </p:nvPr>
        </p:nvSpPr>
        <p:spPr>
          <a:xfrm rot="21345362">
            <a:off x="8594704" y="2247167"/>
            <a:ext cx="2904533" cy="1737360"/>
          </a:xfrm>
          <a:solidFill>
            <a:srgbClr val="FFFFFF">
              <a:shade val="85000"/>
            </a:srgbClr>
          </a:solidFill>
          <a:ln w="88900" cap="sq">
            <a:solidFill>
              <a:schemeClr val="bg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en-US" noProof="0"/>
              <a:t>Click icon to add picture</a:t>
            </a:r>
            <a:endParaRPr lang="en-US" noProof="0" dirty="0"/>
          </a:p>
        </p:txBody>
      </p:sp>
      <p:sp>
        <p:nvSpPr>
          <p:cNvPr id="9" name="Picture Placeholder 2"/>
          <p:cNvSpPr>
            <a:spLocks noGrp="1"/>
          </p:cNvSpPr>
          <p:nvPr>
            <p:ph type="pic" idx="12"/>
          </p:nvPr>
        </p:nvSpPr>
        <p:spPr>
          <a:xfrm rot="297885">
            <a:off x="8525894" y="4199899"/>
            <a:ext cx="2904533" cy="1737360"/>
          </a:xfrm>
          <a:solidFill>
            <a:srgbClr val="FFFFFF">
              <a:shade val="85000"/>
            </a:srgbClr>
          </a:solidFill>
          <a:ln w="88900" cap="sq">
            <a:solidFill>
              <a:schemeClr val="bg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en-US" noProof="0"/>
              <a:t>Click icon to add picture</a:t>
            </a:r>
            <a:endParaRPr lang="en-US" noProof="0" dirty="0"/>
          </a:p>
        </p:txBody>
      </p:sp>
      <p:sp>
        <p:nvSpPr>
          <p:cNvPr id="10" name="Picture Placeholder 2"/>
          <p:cNvSpPr>
            <a:spLocks noGrp="1"/>
          </p:cNvSpPr>
          <p:nvPr>
            <p:ph type="pic" idx="1"/>
          </p:nvPr>
        </p:nvSpPr>
        <p:spPr>
          <a:xfrm rot="207395">
            <a:off x="8413899" y="364777"/>
            <a:ext cx="2904533" cy="1737360"/>
          </a:xfrm>
          <a:solidFill>
            <a:srgbClr val="FFFFFF">
              <a:shade val="85000"/>
            </a:srgbClr>
          </a:solidFill>
          <a:ln w="88900" cap="sq">
            <a:solidFill>
              <a:schemeClr val="bg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en-US" noProof="0"/>
              <a:t>Click icon to add picture</a:t>
            </a:r>
            <a:endParaRPr lang="en-US" noProof="0" dirty="0"/>
          </a:p>
        </p:txBody>
      </p:sp>
    </p:spTree>
    <p:extLst>
      <p:ext uri="{BB962C8B-B14F-4D97-AF65-F5344CB8AC3E}">
        <p14:creationId xmlns:p14="http://schemas.microsoft.com/office/powerpoint/2010/main" val="661009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pic>
        <p:nvPicPr>
          <p:cNvPr id="4" name="Picture 3" descr="16_867-Generic_PowerPoint-16to9_Layout2.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483" y="-21336"/>
            <a:ext cx="12256965" cy="6900672"/>
          </a:xfrm>
          <a:prstGeom prst="rect">
            <a:avLst/>
          </a:prstGeom>
        </p:spPr>
      </p:pic>
      <p:sp>
        <p:nvSpPr>
          <p:cNvPr id="20" name="Picture Placeholder 2"/>
          <p:cNvSpPr>
            <a:spLocks noGrp="1"/>
          </p:cNvSpPr>
          <p:nvPr>
            <p:ph type="pic" idx="11"/>
          </p:nvPr>
        </p:nvSpPr>
        <p:spPr>
          <a:xfrm rot="21345362">
            <a:off x="8594704" y="2247167"/>
            <a:ext cx="2904533" cy="1737360"/>
          </a:xfrm>
          <a:solidFill>
            <a:srgbClr val="FFFFFF">
              <a:shade val="85000"/>
            </a:srgbClr>
          </a:solidFill>
          <a:ln w="88900" cap="sq">
            <a:solidFill>
              <a:srgbClr val="0058B3"/>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en-US" noProof="0"/>
              <a:t>Click icon to add picture</a:t>
            </a:r>
          </a:p>
        </p:txBody>
      </p:sp>
      <p:sp>
        <p:nvSpPr>
          <p:cNvPr id="21" name="Picture Placeholder 2"/>
          <p:cNvSpPr>
            <a:spLocks noGrp="1"/>
          </p:cNvSpPr>
          <p:nvPr>
            <p:ph type="pic" idx="12"/>
          </p:nvPr>
        </p:nvSpPr>
        <p:spPr>
          <a:xfrm rot="297885">
            <a:off x="8525894" y="4199899"/>
            <a:ext cx="2904533" cy="1737360"/>
          </a:xfrm>
          <a:solidFill>
            <a:srgbClr val="FFFFFF">
              <a:shade val="85000"/>
            </a:srgbClr>
          </a:solidFill>
          <a:ln w="88900" cap="sq">
            <a:solidFill>
              <a:srgbClr val="0058B3"/>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en-US" noProof="0"/>
              <a:t>Click icon to add picture</a:t>
            </a:r>
            <a:endParaRPr lang="en-US" noProof="0" dirty="0"/>
          </a:p>
        </p:txBody>
      </p:sp>
      <p:sp>
        <p:nvSpPr>
          <p:cNvPr id="19" name="Picture Placeholder 2"/>
          <p:cNvSpPr>
            <a:spLocks noGrp="1"/>
          </p:cNvSpPr>
          <p:nvPr>
            <p:ph type="pic" idx="1"/>
          </p:nvPr>
        </p:nvSpPr>
        <p:spPr>
          <a:xfrm rot="207395">
            <a:off x="8413899" y="364777"/>
            <a:ext cx="2904533" cy="1737360"/>
          </a:xfrm>
          <a:solidFill>
            <a:srgbClr val="FFFFFF">
              <a:shade val="85000"/>
            </a:srgbClr>
          </a:solidFill>
          <a:ln w="88900" cap="sq">
            <a:solidFill>
              <a:srgbClr val="0058B3"/>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en-US" noProof="0"/>
              <a:t>Click icon to add picture</a:t>
            </a:r>
            <a:endParaRPr lang="en-US" noProof="0" dirty="0"/>
          </a:p>
        </p:txBody>
      </p:sp>
      <p:sp>
        <p:nvSpPr>
          <p:cNvPr id="11" name="Title 1"/>
          <p:cNvSpPr>
            <a:spLocks noGrp="1"/>
          </p:cNvSpPr>
          <p:nvPr>
            <p:ph type="title"/>
          </p:nvPr>
        </p:nvSpPr>
        <p:spPr>
          <a:xfrm>
            <a:off x="875695" y="584200"/>
            <a:ext cx="6705600" cy="1143000"/>
          </a:xfrm>
        </p:spPr>
        <p:txBody>
          <a:bodyPr/>
          <a:lstStyle>
            <a:lvl1pPr>
              <a:defRPr>
                <a:solidFill>
                  <a:schemeClr val="bg1"/>
                </a:solidFill>
              </a:defRPr>
            </a:lvl1pPr>
          </a:lstStyle>
          <a:p>
            <a:r>
              <a:rPr lang="en-US"/>
              <a:t>Click to edit Master title style</a:t>
            </a:r>
            <a:endParaRPr lang="en-US" dirty="0"/>
          </a:p>
        </p:txBody>
      </p:sp>
      <p:sp>
        <p:nvSpPr>
          <p:cNvPr id="12" name="Text Placeholder 17"/>
          <p:cNvSpPr>
            <a:spLocks noGrp="1"/>
          </p:cNvSpPr>
          <p:nvPr>
            <p:ph type="body" sz="quarter" idx="10"/>
          </p:nvPr>
        </p:nvSpPr>
        <p:spPr>
          <a:xfrm>
            <a:off x="859041" y="1905000"/>
            <a:ext cx="6705600" cy="3962400"/>
          </a:xfrm>
        </p:spPr>
        <p:txBody>
          <a:bodyPr/>
          <a:lstStyle>
            <a:lvl1pPr>
              <a:buClr>
                <a:schemeClr val="bg1"/>
              </a:buClr>
              <a:defRPr>
                <a:solidFill>
                  <a:srgbClr val="FFFFFF"/>
                </a:solidFill>
              </a:defRPr>
            </a:lvl1pPr>
            <a:lvl2pPr>
              <a:buClr>
                <a:schemeClr val="bg1"/>
              </a:buClr>
              <a:defRPr>
                <a:solidFill>
                  <a:srgbClr val="FFFFFF"/>
                </a:solidFill>
              </a:defRPr>
            </a:lvl2pPr>
            <a:lvl3pPr>
              <a:buClr>
                <a:schemeClr val="bg1"/>
              </a:buClr>
              <a:defRPr>
                <a:solidFill>
                  <a:srgbClr val="FFFFFF"/>
                </a:solidFill>
              </a:defRPr>
            </a:lvl3pPr>
            <a:lvl4pPr>
              <a:buClr>
                <a:schemeClr val="bg1"/>
              </a:buClr>
              <a:defRPr>
                <a:solidFill>
                  <a:srgbClr val="FFFFFF"/>
                </a:solidFill>
              </a:defRPr>
            </a:lvl4pPr>
            <a:lvl5pPr>
              <a:buClr>
                <a:schemeClr val="bg1"/>
              </a:buCl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68077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08513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676402"/>
            <a:ext cx="5080000" cy="21002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76402"/>
            <a:ext cx="5080000" cy="21002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55610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10176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68562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914400" y="304800"/>
            <a:ext cx="10363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8" name="Rectangle 3"/>
          <p:cNvSpPr>
            <a:spLocks noGrp="1" noChangeArrowheads="1"/>
          </p:cNvSpPr>
          <p:nvPr>
            <p:ph type="body" idx="1"/>
          </p:nvPr>
        </p:nvSpPr>
        <p:spPr bwMode="auto">
          <a:xfrm>
            <a:off x="914400" y="1676402"/>
            <a:ext cx="10363200" cy="21002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descr="16_867-Generic_PowerPoint-16to9_BLUEfooter.png"/>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5583" y="5870448"/>
            <a:ext cx="12192000" cy="987552"/>
          </a:xfrm>
          <a:prstGeom prst="rect">
            <a:avLst/>
          </a:prstGeom>
        </p:spPr>
      </p:pic>
    </p:spTree>
    <p:extLst>
      <p:ext uri="{BB962C8B-B14F-4D97-AF65-F5344CB8AC3E}">
        <p14:creationId xmlns:p14="http://schemas.microsoft.com/office/powerpoint/2010/main" val="778771389"/>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Lst>
  <p:txStyles>
    <p:titleStyle>
      <a:lvl1pPr algn="ctr" rtl="0" eaLnBrk="1" fontAlgn="base" hangingPunct="1">
        <a:spcBef>
          <a:spcPct val="0"/>
        </a:spcBef>
        <a:spcAft>
          <a:spcPct val="0"/>
        </a:spcAft>
        <a:defRPr sz="4267" b="1">
          <a:solidFill>
            <a:schemeClr val="tx1"/>
          </a:solidFill>
          <a:latin typeface="+mj-lt"/>
          <a:ea typeface="+mj-ea"/>
          <a:cs typeface="+mj-cs"/>
        </a:defRPr>
      </a:lvl1pPr>
      <a:lvl2pPr algn="ctr" rtl="0" eaLnBrk="1" fontAlgn="base" hangingPunct="1">
        <a:spcBef>
          <a:spcPct val="0"/>
        </a:spcBef>
        <a:spcAft>
          <a:spcPct val="0"/>
        </a:spcAft>
        <a:defRPr sz="4267" b="1">
          <a:solidFill>
            <a:srgbClr val="000000"/>
          </a:solidFill>
          <a:latin typeface="Arial" charset="0"/>
          <a:ea typeface="ＭＳ Ｐゴシック" charset="-128"/>
          <a:cs typeface="ＭＳ Ｐゴシック" charset="-128"/>
        </a:defRPr>
      </a:lvl2pPr>
      <a:lvl3pPr algn="ctr" rtl="0" eaLnBrk="1" fontAlgn="base" hangingPunct="1">
        <a:spcBef>
          <a:spcPct val="0"/>
        </a:spcBef>
        <a:spcAft>
          <a:spcPct val="0"/>
        </a:spcAft>
        <a:defRPr sz="4267" b="1">
          <a:solidFill>
            <a:srgbClr val="000000"/>
          </a:solidFill>
          <a:latin typeface="Arial" charset="0"/>
          <a:ea typeface="ＭＳ Ｐゴシック" charset="-128"/>
          <a:cs typeface="ＭＳ Ｐゴシック" charset="-128"/>
        </a:defRPr>
      </a:lvl3pPr>
      <a:lvl4pPr algn="ctr" rtl="0" eaLnBrk="1" fontAlgn="base" hangingPunct="1">
        <a:spcBef>
          <a:spcPct val="0"/>
        </a:spcBef>
        <a:spcAft>
          <a:spcPct val="0"/>
        </a:spcAft>
        <a:defRPr sz="4267" b="1">
          <a:solidFill>
            <a:srgbClr val="000000"/>
          </a:solidFill>
          <a:latin typeface="Arial" charset="0"/>
          <a:ea typeface="ＭＳ Ｐゴシック" charset="-128"/>
          <a:cs typeface="ＭＳ Ｐゴシック" charset="-128"/>
        </a:defRPr>
      </a:lvl4pPr>
      <a:lvl5pPr algn="ctr" rtl="0" eaLnBrk="1" fontAlgn="base" hangingPunct="1">
        <a:spcBef>
          <a:spcPct val="0"/>
        </a:spcBef>
        <a:spcAft>
          <a:spcPct val="0"/>
        </a:spcAft>
        <a:defRPr sz="4267" b="1">
          <a:solidFill>
            <a:srgbClr val="000000"/>
          </a:solidFill>
          <a:latin typeface="Arial" charset="0"/>
          <a:ea typeface="ＭＳ Ｐゴシック" charset="-128"/>
          <a:cs typeface="ＭＳ Ｐゴシック" charset="-128"/>
        </a:defRPr>
      </a:lvl5pPr>
      <a:lvl6pPr marL="609585" algn="ctr" rtl="0" eaLnBrk="1" fontAlgn="base" hangingPunct="1">
        <a:spcBef>
          <a:spcPct val="0"/>
        </a:spcBef>
        <a:spcAft>
          <a:spcPct val="0"/>
        </a:spcAft>
        <a:defRPr sz="4267" b="1">
          <a:solidFill>
            <a:srgbClr val="000000"/>
          </a:solidFill>
          <a:latin typeface="Arial" charset="0"/>
          <a:ea typeface="ＭＳ Ｐゴシック" charset="-128"/>
          <a:cs typeface="ＭＳ Ｐゴシック" charset="-128"/>
        </a:defRPr>
      </a:lvl6pPr>
      <a:lvl7pPr marL="1219170" algn="ctr" rtl="0" eaLnBrk="1" fontAlgn="base" hangingPunct="1">
        <a:spcBef>
          <a:spcPct val="0"/>
        </a:spcBef>
        <a:spcAft>
          <a:spcPct val="0"/>
        </a:spcAft>
        <a:defRPr sz="4267" b="1">
          <a:solidFill>
            <a:srgbClr val="000000"/>
          </a:solidFill>
          <a:latin typeface="Arial" charset="0"/>
          <a:ea typeface="ＭＳ Ｐゴシック" charset="-128"/>
          <a:cs typeface="ＭＳ Ｐゴシック" charset="-128"/>
        </a:defRPr>
      </a:lvl7pPr>
      <a:lvl8pPr marL="1828754" algn="ctr" rtl="0" eaLnBrk="1" fontAlgn="base" hangingPunct="1">
        <a:spcBef>
          <a:spcPct val="0"/>
        </a:spcBef>
        <a:spcAft>
          <a:spcPct val="0"/>
        </a:spcAft>
        <a:defRPr sz="4267" b="1">
          <a:solidFill>
            <a:srgbClr val="000000"/>
          </a:solidFill>
          <a:latin typeface="Arial" charset="0"/>
          <a:ea typeface="ＭＳ Ｐゴシック" charset="-128"/>
          <a:cs typeface="ＭＳ Ｐゴシック" charset="-128"/>
        </a:defRPr>
      </a:lvl8pPr>
      <a:lvl9pPr marL="2438339" algn="ctr" rtl="0" eaLnBrk="1" fontAlgn="base" hangingPunct="1">
        <a:spcBef>
          <a:spcPct val="0"/>
        </a:spcBef>
        <a:spcAft>
          <a:spcPct val="0"/>
        </a:spcAft>
        <a:defRPr sz="4267" b="1">
          <a:solidFill>
            <a:srgbClr val="000000"/>
          </a:solidFill>
          <a:latin typeface="Arial" charset="0"/>
          <a:ea typeface="ＭＳ Ｐゴシック" charset="-128"/>
          <a:cs typeface="ＭＳ Ｐゴシック" charset="-128"/>
        </a:defRPr>
      </a:lvl9pPr>
    </p:titleStyle>
    <p:bodyStyle>
      <a:lvl1pPr marL="457189" indent="-457189" algn="l" rtl="0" eaLnBrk="1" fontAlgn="base" hangingPunct="1">
        <a:lnSpc>
          <a:spcPct val="140000"/>
        </a:lnSpc>
        <a:spcBef>
          <a:spcPct val="20000"/>
        </a:spcBef>
        <a:spcAft>
          <a:spcPct val="0"/>
        </a:spcAft>
        <a:buClr>
          <a:schemeClr val="accent1"/>
        </a:buClr>
        <a:buSzPct val="90000"/>
        <a:buFont typeface="Webdings" charset="2"/>
        <a:buChar char="&lt;"/>
        <a:defRPr sz="3200">
          <a:solidFill>
            <a:schemeClr val="tx1"/>
          </a:solidFill>
          <a:latin typeface="+mn-lt"/>
          <a:ea typeface="+mn-ea"/>
          <a:cs typeface="+mn-cs"/>
        </a:defRPr>
      </a:lvl1pPr>
      <a:lvl2pPr marL="990575" indent="-380990" algn="l" rtl="0" eaLnBrk="1" fontAlgn="base" hangingPunct="1">
        <a:lnSpc>
          <a:spcPct val="120000"/>
        </a:lnSpc>
        <a:spcBef>
          <a:spcPct val="20000"/>
        </a:spcBef>
        <a:spcAft>
          <a:spcPct val="0"/>
        </a:spcAft>
        <a:buChar char="–"/>
        <a:defRPr sz="2667">
          <a:solidFill>
            <a:schemeClr val="tx1"/>
          </a:solidFill>
          <a:latin typeface="+mn-lt"/>
          <a:ea typeface="+mn-ea"/>
        </a:defRPr>
      </a:lvl2pPr>
      <a:lvl3pPr marL="1523962" indent="-304792" algn="l" rtl="0" eaLnBrk="1" fontAlgn="base" hangingPunct="1">
        <a:lnSpc>
          <a:spcPct val="120000"/>
        </a:lnSpc>
        <a:spcBef>
          <a:spcPct val="20000"/>
        </a:spcBef>
        <a:spcAft>
          <a:spcPct val="0"/>
        </a:spcAft>
        <a:buChar char="•"/>
        <a:defRPr>
          <a:solidFill>
            <a:schemeClr val="tx1"/>
          </a:solidFill>
          <a:latin typeface="+mn-lt"/>
          <a:ea typeface="+mn-ea"/>
        </a:defRPr>
      </a:lvl3pPr>
      <a:lvl4pPr marL="2133547" indent="-304792" algn="l" rtl="0" eaLnBrk="1" fontAlgn="base" hangingPunct="1">
        <a:lnSpc>
          <a:spcPct val="120000"/>
        </a:lnSpc>
        <a:spcBef>
          <a:spcPct val="20000"/>
        </a:spcBef>
        <a:spcAft>
          <a:spcPct val="0"/>
        </a:spcAft>
        <a:buChar char="–"/>
        <a:defRPr sz="2133">
          <a:solidFill>
            <a:schemeClr val="tx1"/>
          </a:solidFill>
          <a:latin typeface="+mn-lt"/>
          <a:ea typeface="+mn-ea"/>
        </a:defRPr>
      </a:lvl4pPr>
      <a:lvl5pPr marL="2743131" indent="-304792" algn="l" rtl="0" eaLnBrk="1" fontAlgn="base" hangingPunct="1">
        <a:lnSpc>
          <a:spcPct val="120000"/>
        </a:lnSpc>
        <a:spcBef>
          <a:spcPct val="20000"/>
        </a:spcBef>
        <a:spcAft>
          <a:spcPct val="0"/>
        </a:spcAft>
        <a:buChar char="»"/>
        <a:defRPr sz="2133">
          <a:solidFill>
            <a:schemeClr val="tx1"/>
          </a:solidFill>
          <a:latin typeface="+mn-lt"/>
          <a:ea typeface="+mn-ea"/>
        </a:defRPr>
      </a:lvl5pPr>
      <a:lvl6pPr marL="3352716" indent="-304792" algn="l" rtl="0" eaLnBrk="1" fontAlgn="base" hangingPunct="1">
        <a:lnSpc>
          <a:spcPct val="120000"/>
        </a:lnSpc>
        <a:spcBef>
          <a:spcPct val="20000"/>
        </a:spcBef>
        <a:spcAft>
          <a:spcPct val="0"/>
        </a:spcAft>
        <a:buChar char="»"/>
        <a:defRPr sz="2133">
          <a:solidFill>
            <a:schemeClr val="tx1"/>
          </a:solidFill>
          <a:latin typeface="+mn-lt"/>
          <a:ea typeface="+mn-ea"/>
        </a:defRPr>
      </a:lvl6pPr>
      <a:lvl7pPr marL="3962301" indent="-304792" algn="l" rtl="0" eaLnBrk="1" fontAlgn="base" hangingPunct="1">
        <a:lnSpc>
          <a:spcPct val="120000"/>
        </a:lnSpc>
        <a:spcBef>
          <a:spcPct val="20000"/>
        </a:spcBef>
        <a:spcAft>
          <a:spcPct val="0"/>
        </a:spcAft>
        <a:buChar char="»"/>
        <a:defRPr sz="2133">
          <a:solidFill>
            <a:schemeClr val="tx1"/>
          </a:solidFill>
          <a:latin typeface="+mn-lt"/>
          <a:ea typeface="+mn-ea"/>
        </a:defRPr>
      </a:lvl7pPr>
      <a:lvl8pPr marL="4571886" indent="-304792" algn="l" rtl="0" eaLnBrk="1" fontAlgn="base" hangingPunct="1">
        <a:lnSpc>
          <a:spcPct val="120000"/>
        </a:lnSpc>
        <a:spcBef>
          <a:spcPct val="20000"/>
        </a:spcBef>
        <a:spcAft>
          <a:spcPct val="0"/>
        </a:spcAft>
        <a:buChar char="»"/>
        <a:defRPr sz="2133">
          <a:solidFill>
            <a:schemeClr val="tx1"/>
          </a:solidFill>
          <a:latin typeface="+mn-lt"/>
          <a:ea typeface="+mn-ea"/>
        </a:defRPr>
      </a:lvl8pPr>
      <a:lvl9pPr marL="5181470" indent="-304792" algn="l" rtl="0" eaLnBrk="1" fontAlgn="base" hangingPunct="1">
        <a:lnSpc>
          <a:spcPct val="120000"/>
        </a:lnSpc>
        <a:spcBef>
          <a:spcPct val="20000"/>
        </a:spcBef>
        <a:spcAft>
          <a:spcPct val="0"/>
        </a:spcAft>
        <a:buChar char="»"/>
        <a:defRPr sz="2133">
          <a:solidFill>
            <a:schemeClr val="tx1"/>
          </a:solidFill>
          <a:latin typeface="+mn-lt"/>
          <a:ea typeface="+mn-ea"/>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35.xml"/><Relationship Id="rId3" Type="http://schemas.openxmlformats.org/officeDocument/2006/relationships/slide" Target="slide2.xml"/><Relationship Id="rId7" Type="http://schemas.openxmlformats.org/officeDocument/2006/relationships/slide" Target="slide21.xm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slide" Target="slide15.xml"/><Relationship Id="rId11" Type="http://schemas.openxmlformats.org/officeDocument/2006/relationships/image" Target="../media/image6.jpg"/><Relationship Id="rId5" Type="http://schemas.openxmlformats.org/officeDocument/2006/relationships/slide" Target="slide6.xml"/><Relationship Id="rId10" Type="http://schemas.openxmlformats.org/officeDocument/2006/relationships/slide" Target="slide34.xml"/><Relationship Id="rId4" Type="http://schemas.openxmlformats.org/officeDocument/2006/relationships/slide" Target="slide3.xml"/><Relationship Id="rId9" Type="http://schemas.openxmlformats.org/officeDocument/2006/relationships/image" Target="../media/image5.jpg"/></Relationships>
</file>

<file path=ppt/slides/_rels/slide10.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image" Target="../media/image7.png"/><Relationship Id="rId7" Type="http://schemas.openxmlformats.org/officeDocument/2006/relationships/slide" Target="slide6.xml"/><Relationship Id="rId2" Type="http://schemas.openxmlformats.org/officeDocument/2006/relationships/image" Target="../media/image14.jpg"/><Relationship Id="rId1" Type="http://schemas.openxmlformats.org/officeDocument/2006/relationships/slideLayout" Target="../slideLayouts/slideLayout6.xml"/><Relationship Id="rId6" Type="http://schemas.openxmlformats.org/officeDocument/2006/relationships/slide" Target="slide3.xml"/><Relationship Id="rId5" Type="http://schemas.openxmlformats.org/officeDocument/2006/relationships/slide" Target="slide21.xml"/><Relationship Id="rId4" Type="http://schemas.openxmlformats.org/officeDocument/2006/relationships/image" Target="../media/image8.svg"/><Relationship Id="rId9" Type="http://schemas.openxmlformats.org/officeDocument/2006/relationships/slide" Target="slide33.xml"/></Relationships>
</file>

<file path=ppt/slides/_rels/slide11.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image" Target="../media/image15.jpg"/><Relationship Id="rId7" Type="http://schemas.openxmlformats.org/officeDocument/2006/relationships/slide" Target="slide3.xml"/><Relationship Id="rId2" Type="http://schemas.openxmlformats.org/officeDocument/2006/relationships/hyperlink" Target="https://www.uscis.gov/i-765" TargetMode="External"/><Relationship Id="rId1" Type="http://schemas.openxmlformats.org/officeDocument/2006/relationships/slideLayout" Target="../slideLayouts/slideLayout6.xml"/><Relationship Id="rId6" Type="http://schemas.openxmlformats.org/officeDocument/2006/relationships/slide" Target="slide21.xml"/><Relationship Id="rId5" Type="http://schemas.openxmlformats.org/officeDocument/2006/relationships/image" Target="../media/image8.svg"/><Relationship Id="rId10" Type="http://schemas.openxmlformats.org/officeDocument/2006/relationships/slide" Target="slide33.xml"/><Relationship Id="rId4" Type="http://schemas.openxmlformats.org/officeDocument/2006/relationships/image" Target="../media/image7.png"/><Relationship Id="rId9" Type="http://schemas.openxmlformats.org/officeDocument/2006/relationships/slide" Target="slide15.xml"/></Relationships>
</file>

<file path=ppt/slides/_rels/slide12.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image" Target="../media/image7.png"/><Relationship Id="rId7" Type="http://schemas.openxmlformats.org/officeDocument/2006/relationships/slide" Target="slide6.xml"/><Relationship Id="rId2" Type="http://schemas.openxmlformats.org/officeDocument/2006/relationships/hyperlink" Target="https://www.uscis.gov/i-765" TargetMode="External"/><Relationship Id="rId1" Type="http://schemas.openxmlformats.org/officeDocument/2006/relationships/slideLayout" Target="../slideLayouts/slideLayout6.xml"/><Relationship Id="rId6" Type="http://schemas.openxmlformats.org/officeDocument/2006/relationships/slide" Target="slide3.xml"/><Relationship Id="rId5" Type="http://schemas.openxmlformats.org/officeDocument/2006/relationships/slide" Target="slide21.xml"/><Relationship Id="rId4" Type="http://schemas.openxmlformats.org/officeDocument/2006/relationships/image" Target="../media/image8.svg"/><Relationship Id="rId9" Type="http://schemas.openxmlformats.org/officeDocument/2006/relationships/slide" Target="slide33.xml"/></Relationships>
</file>

<file path=ppt/slides/_rels/slide13.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image" Target="../media/image7.png"/><Relationship Id="rId7" Type="http://schemas.openxmlformats.org/officeDocument/2006/relationships/slide" Target="slide6.xml"/><Relationship Id="rId2" Type="http://schemas.openxmlformats.org/officeDocument/2006/relationships/hyperlink" Target="https://studyinthestates.dhs.gov/stem-opt-hub" TargetMode="External"/><Relationship Id="rId1" Type="http://schemas.openxmlformats.org/officeDocument/2006/relationships/slideLayout" Target="../slideLayouts/slideLayout6.xml"/><Relationship Id="rId6" Type="http://schemas.openxmlformats.org/officeDocument/2006/relationships/slide" Target="slide3.xml"/><Relationship Id="rId5" Type="http://schemas.openxmlformats.org/officeDocument/2006/relationships/slide" Target="slide21.xml"/><Relationship Id="rId4" Type="http://schemas.openxmlformats.org/officeDocument/2006/relationships/image" Target="../media/image8.svg"/><Relationship Id="rId9" Type="http://schemas.openxmlformats.org/officeDocument/2006/relationships/slide" Target="slide33.xml"/></Relationships>
</file>

<file path=ppt/slides/_rels/slide14.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image" Target="../media/image7.png"/><Relationship Id="rId7" Type="http://schemas.openxmlformats.org/officeDocument/2006/relationships/slide" Target="slide6.xml"/><Relationship Id="rId2" Type="http://schemas.openxmlformats.org/officeDocument/2006/relationships/hyperlink" Target="https://www.ice.gov/doclib/sevis/pdf/i983.pdf" TargetMode="External"/><Relationship Id="rId1" Type="http://schemas.openxmlformats.org/officeDocument/2006/relationships/slideLayout" Target="../slideLayouts/slideLayout6.xml"/><Relationship Id="rId6" Type="http://schemas.openxmlformats.org/officeDocument/2006/relationships/slide" Target="slide3.xml"/><Relationship Id="rId5" Type="http://schemas.openxmlformats.org/officeDocument/2006/relationships/slide" Target="slide21.xml"/><Relationship Id="rId4" Type="http://schemas.openxmlformats.org/officeDocument/2006/relationships/image" Target="../media/image8.svg"/><Relationship Id="rId9" Type="http://schemas.openxmlformats.org/officeDocument/2006/relationships/slide" Target="slide3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jpg"/><Relationship Id="rId1" Type="http://schemas.openxmlformats.org/officeDocument/2006/relationships/slideLayout" Target="../slideLayouts/slideLayout6.xml"/><Relationship Id="rId4" Type="http://schemas.openxmlformats.org/officeDocument/2006/relationships/image" Target="../media/image8.svg"/></Relationships>
</file>

<file path=ppt/slides/_rels/slide16.xml.rels><?xml version="1.0" encoding="UTF-8" standalone="yes"?>
<Relationships xmlns="http://schemas.openxmlformats.org/package/2006/relationships"><Relationship Id="rId8" Type="http://schemas.openxmlformats.org/officeDocument/2006/relationships/slide" Target="slide33.xml"/><Relationship Id="rId3" Type="http://schemas.openxmlformats.org/officeDocument/2006/relationships/image" Target="../media/image8.svg"/><Relationship Id="rId7" Type="http://schemas.openxmlformats.org/officeDocument/2006/relationships/slide" Target="slide15.xml"/><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slide" Target="slide6.xml"/><Relationship Id="rId5" Type="http://schemas.openxmlformats.org/officeDocument/2006/relationships/slide" Target="slide3.xml"/><Relationship Id="rId4" Type="http://schemas.openxmlformats.org/officeDocument/2006/relationships/slide" Target="slide21.xml"/></Relationships>
</file>

<file path=ppt/slides/_rels/slide17.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image" Target="../media/image7.png"/><Relationship Id="rId7" Type="http://schemas.openxmlformats.org/officeDocument/2006/relationships/slide" Target="slide6.xml"/><Relationship Id="rId2" Type="http://schemas.openxmlformats.org/officeDocument/2006/relationships/image" Target="../media/image17.jpg"/><Relationship Id="rId1" Type="http://schemas.openxmlformats.org/officeDocument/2006/relationships/slideLayout" Target="../slideLayouts/slideLayout6.xml"/><Relationship Id="rId6" Type="http://schemas.openxmlformats.org/officeDocument/2006/relationships/slide" Target="slide3.xml"/><Relationship Id="rId5" Type="http://schemas.openxmlformats.org/officeDocument/2006/relationships/slide" Target="slide21.xml"/><Relationship Id="rId4" Type="http://schemas.openxmlformats.org/officeDocument/2006/relationships/image" Target="../media/image8.svg"/><Relationship Id="rId9" Type="http://schemas.openxmlformats.org/officeDocument/2006/relationships/slide" Target="slide33.xml"/></Relationships>
</file>

<file path=ppt/slides/_rels/slide18.xml.rels><?xml version="1.0" encoding="UTF-8" standalone="yes"?>
<Relationships xmlns="http://schemas.openxmlformats.org/package/2006/relationships"><Relationship Id="rId8" Type="http://schemas.openxmlformats.org/officeDocument/2006/relationships/slide" Target="slide33.xml"/><Relationship Id="rId3" Type="http://schemas.openxmlformats.org/officeDocument/2006/relationships/image" Target="../media/image8.svg"/><Relationship Id="rId7" Type="http://schemas.openxmlformats.org/officeDocument/2006/relationships/slide" Target="slide15.xml"/><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slide" Target="slide6.xml"/><Relationship Id="rId5" Type="http://schemas.openxmlformats.org/officeDocument/2006/relationships/slide" Target="slide3.xml"/><Relationship Id="rId4" Type="http://schemas.openxmlformats.org/officeDocument/2006/relationships/slide" Target="slide21.xml"/></Relationships>
</file>

<file path=ppt/slides/_rels/slide19.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image" Target="../media/image7.png"/><Relationship Id="rId7" Type="http://schemas.openxmlformats.org/officeDocument/2006/relationships/slide" Target="slide6.xml"/><Relationship Id="rId2" Type="http://schemas.openxmlformats.org/officeDocument/2006/relationships/image" Target="../media/image18.jpg"/><Relationship Id="rId1" Type="http://schemas.openxmlformats.org/officeDocument/2006/relationships/slideLayout" Target="../slideLayouts/slideLayout6.xml"/><Relationship Id="rId6" Type="http://schemas.openxmlformats.org/officeDocument/2006/relationships/slide" Target="slide3.xml"/><Relationship Id="rId5" Type="http://schemas.openxmlformats.org/officeDocument/2006/relationships/slide" Target="slide21.xml"/><Relationship Id="rId4" Type="http://schemas.openxmlformats.org/officeDocument/2006/relationships/image" Target="../media/image8.svg"/><Relationship Id="rId9" Type="http://schemas.openxmlformats.org/officeDocument/2006/relationships/slide" Target="slide33.xml"/></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slide" Target="slide3.xml"/><Relationship Id="rId7" Type="http://schemas.openxmlformats.org/officeDocument/2006/relationships/image" Target="../media/image7.png"/><Relationship Id="rId2" Type="http://schemas.openxmlformats.org/officeDocument/2006/relationships/slide" Target="slide21.xml"/><Relationship Id="rId1" Type="http://schemas.openxmlformats.org/officeDocument/2006/relationships/slideLayout" Target="../slideLayouts/slideLayout6.xml"/><Relationship Id="rId6" Type="http://schemas.openxmlformats.org/officeDocument/2006/relationships/slide" Target="slide33.xml"/><Relationship Id="rId5" Type="http://schemas.openxmlformats.org/officeDocument/2006/relationships/slide" Target="slide15.xml"/><Relationship Id="rId4" Type="http://schemas.openxmlformats.org/officeDocument/2006/relationships/slide" Target="slide6.xml"/></Relationships>
</file>

<file path=ppt/slides/_rels/slide20.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image" Target="../media/image7.png"/><Relationship Id="rId7" Type="http://schemas.openxmlformats.org/officeDocument/2006/relationships/slide" Target="slide6.xml"/><Relationship Id="rId2" Type="http://schemas.openxmlformats.org/officeDocument/2006/relationships/image" Target="../media/image19.jpeg"/><Relationship Id="rId1" Type="http://schemas.openxmlformats.org/officeDocument/2006/relationships/slideLayout" Target="../slideLayouts/slideLayout6.xml"/><Relationship Id="rId6" Type="http://schemas.openxmlformats.org/officeDocument/2006/relationships/slide" Target="slide3.xml"/><Relationship Id="rId5" Type="http://schemas.openxmlformats.org/officeDocument/2006/relationships/slide" Target="slide21.xml"/><Relationship Id="rId4" Type="http://schemas.openxmlformats.org/officeDocument/2006/relationships/image" Target="../media/image8.svg"/><Relationship Id="rId9" Type="http://schemas.openxmlformats.org/officeDocument/2006/relationships/slide" Target="slide33.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Layout" Target="../slideLayouts/slideLayout6.xml"/><Relationship Id="rId4" Type="http://schemas.openxmlformats.org/officeDocument/2006/relationships/image" Target="../media/image8.svg"/></Relationships>
</file>

<file path=ppt/slides/_rels/slide22.xml.rels><?xml version="1.0" encoding="UTF-8" standalone="yes"?>
<Relationships xmlns="http://schemas.openxmlformats.org/package/2006/relationships"><Relationship Id="rId8" Type="http://schemas.openxmlformats.org/officeDocument/2006/relationships/slide" Target="slide33.xml"/><Relationship Id="rId3" Type="http://schemas.openxmlformats.org/officeDocument/2006/relationships/image" Target="../media/image8.svg"/><Relationship Id="rId7" Type="http://schemas.openxmlformats.org/officeDocument/2006/relationships/slide" Target="slide15.xml"/><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slide" Target="slide6.xml"/><Relationship Id="rId5" Type="http://schemas.openxmlformats.org/officeDocument/2006/relationships/slide" Target="slide3.xml"/><Relationship Id="rId4" Type="http://schemas.openxmlformats.org/officeDocument/2006/relationships/slide" Target="slide21.xml"/></Relationships>
</file>

<file path=ppt/slides/_rels/slide23.xml.rels><?xml version="1.0" encoding="UTF-8" standalone="yes"?>
<Relationships xmlns="http://schemas.openxmlformats.org/package/2006/relationships"><Relationship Id="rId8" Type="http://schemas.openxmlformats.org/officeDocument/2006/relationships/slide" Target="slide33.xml"/><Relationship Id="rId3" Type="http://schemas.openxmlformats.org/officeDocument/2006/relationships/image" Target="../media/image8.svg"/><Relationship Id="rId7" Type="http://schemas.openxmlformats.org/officeDocument/2006/relationships/slide" Target="slide15.xml"/><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slide" Target="slide6.xml"/><Relationship Id="rId5" Type="http://schemas.openxmlformats.org/officeDocument/2006/relationships/slide" Target="slide3.xml"/><Relationship Id="rId4" Type="http://schemas.openxmlformats.org/officeDocument/2006/relationships/slide" Target="slide21.xml"/></Relationships>
</file>

<file path=ppt/slides/_rels/slide24.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image" Target="../media/image7.png"/><Relationship Id="rId7" Type="http://schemas.openxmlformats.org/officeDocument/2006/relationships/slide" Target="slide6.xml"/><Relationship Id="rId2" Type="http://schemas.openxmlformats.org/officeDocument/2006/relationships/image" Target="../media/image20.jpg"/><Relationship Id="rId1" Type="http://schemas.openxmlformats.org/officeDocument/2006/relationships/slideLayout" Target="../slideLayouts/slideLayout6.xml"/><Relationship Id="rId6" Type="http://schemas.openxmlformats.org/officeDocument/2006/relationships/slide" Target="slide3.xml"/><Relationship Id="rId5" Type="http://schemas.openxmlformats.org/officeDocument/2006/relationships/slide" Target="slide21.xml"/><Relationship Id="rId4" Type="http://schemas.openxmlformats.org/officeDocument/2006/relationships/image" Target="../media/image8.svg"/><Relationship Id="rId9" Type="http://schemas.openxmlformats.org/officeDocument/2006/relationships/slide" Target="slide33.xml"/></Relationships>
</file>

<file path=ppt/slides/_rels/slide25.xml.rels><?xml version="1.0" encoding="UTF-8" standalone="yes"?>
<Relationships xmlns="http://schemas.openxmlformats.org/package/2006/relationships"><Relationship Id="rId8" Type="http://schemas.openxmlformats.org/officeDocument/2006/relationships/slide" Target="slide33.xml"/><Relationship Id="rId3" Type="http://schemas.openxmlformats.org/officeDocument/2006/relationships/image" Target="../media/image8.svg"/><Relationship Id="rId7" Type="http://schemas.openxmlformats.org/officeDocument/2006/relationships/slide" Target="slide15.xml"/><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slide" Target="slide6.xml"/><Relationship Id="rId5" Type="http://schemas.openxmlformats.org/officeDocument/2006/relationships/slide" Target="slide3.xml"/><Relationship Id="rId4" Type="http://schemas.openxmlformats.org/officeDocument/2006/relationships/slide" Target="slide21.xml"/></Relationships>
</file>

<file path=ppt/slides/_rels/slide26.xml.rels><?xml version="1.0" encoding="UTF-8" standalone="yes"?>
<Relationships xmlns="http://schemas.openxmlformats.org/package/2006/relationships"><Relationship Id="rId8" Type="http://schemas.openxmlformats.org/officeDocument/2006/relationships/slide" Target="slide33.xml"/><Relationship Id="rId3" Type="http://schemas.openxmlformats.org/officeDocument/2006/relationships/image" Target="../media/image8.svg"/><Relationship Id="rId7" Type="http://schemas.openxmlformats.org/officeDocument/2006/relationships/slide" Target="slide15.xml"/><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slide" Target="slide6.xml"/><Relationship Id="rId5" Type="http://schemas.openxmlformats.org/officeDocument/2006/relationships/slide" Target="slide3.xml"/><Relationship Id="rId4" Type="http://schemas.openxmlformats.org/officeDocument/2006/relationships/slide" Target="slide21.xml"/></Relationships>
</file>

<file path=ppt/slides/_rels/slide27.xml.rels><?xml version="1.0" encoding="UTF-8" standalone="yes"?>
<Relationships xmlns="http://schemas.openxmlformats.org/package/2006/relationships"><Relationship Id="rId8" Type="http://schemas.openxmlformats.org/officeDocument/2006/relationships/slide" Target="slide33.xml"/><Relationship Id="rId3" Type="http://schemas.openxmlformats.org/officeDocument/2006/relationships/image" Target="../media/image8.svg"/><Relationship Id="rId7" Type="http://schemas.openxmlformats.org/officeDocument/2006/relationships/slide" Target="slide15.xml"/><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slide" Target="slide6.xml"/><Relationship Id="rId5" Type="http://schemas.openxmlformats.org/officeDocument/2006/relationships/slide" Target="slide3.xml"/><Relationship Id="rId4" Type="http://schemas.openxmlformats.org/officeDocument/2006/relationships/slide" Target="slide21.xml"/></Relationships>
</file>

<file path=ppt/slides/_rels/slide28.xml.rels><?xml version="1.0" encoding="UTF-8" standalone="yes"?>
<Relationships xmlns="http://schemas.openxmlformats.org/package/2006/relationships"><Relationship Id="rId8" Type="http://schemas.openxmlformats.org/officeDocument/2006/relationships/slide" Target="slide33.xml"/><Relationship Id="rId3" Type="http://schemas.openxmlformats.org/officeDocument/2006/relationships/image" Target="../media/image8.svg"/><Relationship Id="rId7" Type="http://schemas.openxmlformats.org/officeDocument/2006/relationships/slide" Target="slide15.xml"/><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slide" Target="slide6.xml"/><Relationship Id="rId5" Type="http://schemas.openxmlformats.org/officeDocument/2006/relationships/slide" Target="slide3.xml"/><Relationship Id="rId4" Type="http://schemas.openxmlformats.org/officeDocument/2006/relationships/slide" Target="slide21.xml"/></Relationships>
</file>

<file path=ppt/slides/_rels/slide29.xml.rels><?xml version="1.0" encoding="UTF-8" standalone="yes"?>
<Relationships xmlns="http://schemas.openxmlformats.org/package/2006/relationships"><Relationship Id="rId8" Type="http://schemas.openxmlformats.org/officeDocument/2006/relationships/slide" Target="slide33.xml"/><Relationship Id="rId3" Type="http://schemas.openxmlformats.org/officeDocument/2006/relationships/image" Target="../media/image8.svg"/><Relationship Id="rId7" Type="http://schemas.openxmlformats.org/officeDocument/2006/relationships/slide" Target="slide15.xml"/><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slide" Target="slide6.xml"/><Relationship Id="rId5" Type="http://schemas.openxmlformats.org/officeDocument/2006/relationships/slide" Target="slide3.xml"/><Relationship Id="rId4" Type="http://schemas.openxmlformats.org/officeDocument/2006/relationships/slide" Target="slide2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g"/><Relationship Id="rId1" Type="http://schemas.openxmlformats.org/officeDocument/2006/relationships/slideLayout" Target="../slideLayouts/slideLayout6.xml"/><Relationship Id="rId4" Type="http://schemas.openxmlformats.org/officeDocument/2006/relationships/image" Target="../media/image8.svg"/></Relationships>
</file>

<file path=ppt/slides/_rels/slide30.xml.rels><?xml version="1.0" encoding="UTF-8" standalone="yes"?>
<Relationships xmlns="http://schemas.openxmlformats.org/package/2006/relationships"><Relationship Id="rId8" Type="http://schemas.openxmlformats.org/officeDocument/2006/relationships/slide" Target="slide33.xml"/><Relationship Id="rId3" Type="http://schemas.openxmlformats.org/officeDocument/2006/relationships/image" Target="../media/image8.svg"/><Relationship Id="rId7" Type="http://schemas.openxmlformats.org/officeDocument/2006/relationships/slide" Target="slide15.xml"/><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slide" Target="slide6.xml"/><Relationship Id="rId5" Type="http://schemas.openxmlformats.org/officeDocument/2006/relationships/slide" Target="slide3.xml"/><Relationship Id="rId4" Type="http://schemas.openxmlformats.org/officeDocument/2006/relationships/slide" Target="slide21.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g"/><Relationship Id="rId1" Type="http://schemas.openxmlformats.org/officeDocument/2006/relationships/slideLayout" Target="../slideLayouts/slideLayout6.xml"/><Relationship Id="rId4" Type="http://schemas.openxmlformats.org/officeDocument/2006/relationships/image" Target="../media/image8.svg"/></Relationships>
</file>

<file path=ppt/slides/_rels/slide32.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image" Target="../media/image21.png"/><Relationship Id="rId7" Type="http://schemas.openxmlformats.org/officeDocument/2006/relationships/slide" Target="slide3.xml"/><Relationship Id="rId2" Type="http://schemas.microsoft.com/office/2011/relationships/webextension" Target="../webextensions/webextension1.xml"/><Relationship Id="rId1" Type="http://schemas.openxmlformats.org/officeDocument/2006/relationships/slideLayout" Target="../slideLayouts/slideLayout6.xml"/><Relationship Id="rId6" Type="http://schemas.openxmlformats.org/officeDocument/2006/relationships/slide" Target="slide21.xml"/><Relationship Id="rId5" Type="http://schemas.openxmlformats.org/officeDocument/2006/relationships/image" Target="../media/image8.svg"/><Relationship Id="rId10" Type="http://schemas.openxmlformats.org/officeDocument/2006/relationships/slide" Target="slide33.xml"/><Relationship Id="rId4" Type="http://schemas.openxmlformats.org/officeDocument/2006/relationships/image" Target="../media/image7.png"/><Relationship Id="rId9" Type="http://schemas.openxmlformats.org/officeDocument/2006/relationships/slide" Target="slide15.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1.jpg"/><Relationship Id="rId1" Type="http://schemas.openxmlformats.org/officeDocument/2006/relationships/slideLayout" Target="../slideLayouts/slideLayout6.xml"/><Relationship Id="rId4" Type="http://schemas.openxmlformats.org/officeDocument/2006/relationships/image" Target="../media/image8.svg"/></Relationships>
</file>

<file path=ppt/slides/_rels/slide34.xml.rels><?xml version="1.0" encoding="UTF-8" standalone="yes"?>
<Relationships xmlns="http://schemas.openxmlformats.org/package/2006/relationships"><Relationship Id="rId8" Type="http://schemas.openxmlformats.org/officeDocument/2006/relationships/hyperlink" Target="https://www.ice.gov/doclib/sevis/pdf/i983.pdf" TargetMode="External"/><Relationship Id="rId13" Type="http://schemas.openxmlformats.org/officeDocument/2006/relationships/slide" Target="slide21.xml"/><Relationship Id="rId3" Type="http://schemas.openxmlformats.org/officeDocument/2006/relationships/hyperlink" Target="https://www.csusb.edu/career-center" TargetMode="External"/><Relationship Id="rId7" Type="http://schemas.openxmlformats.org/officeDocument/2006/relationships/hyperlink" Target="https://studyinthestates.dhs.gov/stem-opt-hub" TargetMode="External"/><Relationship Id="rId12" Type="http://schemas.openxmlformats.org/officeDocument/2006/relationships/image" Target="../media/image8.svg"/><Relationship Id="rId17" Type="http://schemas.openxmlformats.org/officeDocument/2006/relationships/slide" Target="slide33.xml"/><Relationship Id="rId2" Type="http://schemas.openxmlformats.org/officeDocument/2006/relationships/hyperlink" Target="https://www.csusb.edu/international-education" TargetMode="External"/><Relationship Id="rId16" Type="http://schemas.openxmlformats.org/officeDocument/2006/relationships/slide" Target="slide15.xml"/><Relationship Id="rId1" Type="http://schemas.openxmlformats.org/officeDocument/2006/relationships/slideLayout" Target="../slideLayouts/slideLayout6.xml"/><Relationship Id="rId6" Type="http://schemas.openxmlformats.org/officeDocument/2006/relationships/hyperlink" Target="https://www.uscis.gov/i-765" TargetMode="External"/><Relationship Id="rId11" Type="http://schemas.openxmlformats.org/officeDocument/2006/relationships/image" Target="../media/image7.png"/><Relationship Id="rId5" Type="http://schemas.openxmlformats.org/officeDocument/2006/relationships/hyperlink" Target="https://www.uscis.gov/file-online/how-to-create-a-uscis-online-account" TargetMode="External"/><Relationship Id="rId15" Type="http://schemas.openxmlformats.org/officeDocument/2006/relationships/slide" Target="slide6.xml"/><Relationship Id="rId10" Type="http://schemas.openxmlformats.org/officeDocument/2006/relationships/hyperlink" Target="https://studyinthestates.dhs.gov/assets/SEVP%20Portal%20Student%20User%20Guide.pdf" TargetMode="External"/><Relationship Id="rId4" Type="http://schemas.openxmlformats.org/officeDocument/2006/relationships/hyperlink" Target="https://www.uscis.gov/" TargetMode="External"/><Relationship Id="rId9" Type="http://schemas.openxmlformats.org/officeDocument/2006/relationships/hyperlink" Target="https://www.ice.gov/doclib/sevis/pdf/stemList2022.pdf" TargetMode="External"/><Relationship Id="rId14" Type="http://schemas.openxmlformats.org/officeDocument/2006/relationships/slide" Target="slide3.xml"/></Relationships>
</file>

<file path=ppt/slides/_rels/slide35.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hyperlink" Target="https://sevp.ice.gov/opt/#/login" TargetMode="External"/><Relationship Id="rId7" Type="http://schemas.openxmlformats.org/officeDocument/2006/relationships/slide" Target="slide21.xml"/><Relationship Id="rId2" Type="http://schemas.openxmlformats.org/officeDocument/2006/relationships/hyperlink" Target="https://www.csusb.edu/international-education/student-services/current-students/service-requests" TargetMode="External"/><Relationship Id="rId1" Type="http://schemas.openxmlformats.org/officeDocument/2006/relationships/slideLayout" Target="../slideLayouts/slideLayout6.xml"/><Relationship Id="rId6" Type="http://schemas.openxmlformats.org/officeDocument/2006/relationships/image" Target="../media/image8.svg"/><Relationship Id="rId11" Type="http://schemas.openxmlformats.org/officeDocument/2006/relationships/slide" Target="slide33.xml"/><Relationship Id="rId5" Type="http://schemas.openxmlformats.org/officeDocument/2006/relationships/image" Target="../media/image7.png"/><Relationship Id="rId10" Type="http://schemas.openxmlformats.org/officeDocument/2006/relationships/slide" Target="slide15.xml"/><Relationship Id="rId4" Type="http://schemas.openxmlformats.org/officeDocument/2006/relationships/hyperlink" Target="https://studyinthestates.dhs.gov/assets/SEVP%20Portal%20Student%20User%20Guide.pdf" TargetMode="External"/><Relationship Id="rId9" Type="http://schemas.openxmlformats.org/officeDocument/2006/relationships/slide" Target="slide6.xml"/></Relationships>
</file>

<file path=ppt/slides/_rels/slide36.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image" Target="../media/image7.png"/><Relationship Id="rId7" Type="http://schemas.openxmlformats.org/officeDocument/2006/relationships/slide" Target="slide6.xml"/><Relationship Id="rId2" Type="http://schemas.openxmlformats.org/officeDocument/2006/relationships/hyperlink" Target="https://www.ice.gov/doclib/sevis/pdf/stemList2022.pdf" TargetMode="External"/><Relationship Id="rId1" Type="http://schemas.openxmlformats.org/officeDocument/2006/relationships/slideLayout" Target="../slideLayouts/slideLayout6.xml"/><Relationship Id="rId6" Type="http://schemas.openxmlformats.org/officeDocument/2006/relationships/slide" Target="slide3.xml"/><Relationship Id="rId5" Type="http://schemas.openxmlformats.org/officeDocument/2006/relationships/slide" Target="slide21.xml"/><Relationship Id="rId4" Type="http://schemas.openxmlformats.org/officeDocument/2006/relationships/image" Target="../media/image8.svg"/><Relationship Id="rId9" Type="http://schemas.openxmlformats.org/officeDocument/2006/relationships/slide" Target="slide33.xml"/></Relationships>
</file>

<file path=ppt/slides/_rels/slide37.xml.rels><?xml version="1.0" encoding="UTF-8" standalone="yes"?>
<Relationships xmlns="http://schemas.openxmlformats.org/package/2006/relationships"><Relationship Id="rId8" Type="http://schemas.openxmlformats.org/officeDocument/2006/relationships/slide" Target="slide33.xml"/><Relationship Id="rId3" Type="http://schemas.openxmlformats.org/officeDocument/2006/relationships/image" Target="../media/image8.svg"/><Relationship Id="rId7" Type="http://schemas.openxmlformats.org/officeDocument/2006/relationships/slide" Target="slide15.xml"/><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slide" Target="slide6.xml"/><Relationship Id="rId5" Type="http://schemas.openxmlformats.org/officeDocument/2006/relationships/slide" Target="slide3.xml"/><Relationship Id="rId4" Type="http://schemas.openxmlformats.org/officeDocument/2006/relationships/slide" Target="slide21.xml"/></Relationships>
</file>

<file path=ppt/slides/_rels/slide4.xml.rels><?xml version="1.0" encoding="UTF-8" standalone="yes"?>
<Relationships xmlns="http://schemas.openxmlformats.org/package/2006/relationships"><Relationship Id="rId8" Type="http://schemas.openxmlformats.org/officeDocument/2006/relationships/slide" Target="slide33.xml"/><Relationship Id="rId3" Type="http://schemas.openxmlformats.org/officeDocument/2006/relationships/image" Target="../media/image8.svg"/><Relationship Id="rId7" Type="http://schemas.openxmlformats.org/officeDocument/2006/relationships/slide" Target="slide15.xml"/><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slide" Target="slide6.xml"/><Relationship Id="rId5" Type="http://schemas.openxmlformats.org/officeDocument/2006/relationships/slide" Target="slide3.xml"/><Relationship Id="rId4" Type="http://schemas.openxmlformats.org/officeDocument/2006/relationships/slide" Target="slide21.xml"/></Relationships>
</file>

<file path=ppt/slides/_rels/slide5.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image" Target="../media/image7.png"/><Relationship Id="rId7" Type="http://schemas.openxmlformats.org/officeDocument/2006/relationships/slide" Target="slide6.xml"/><Relationship Id="rId2" Type="http://schemas.openxmlformats.org/officeDocument/2006/relationships/image" Target="../media/image10.jpg"/><Relationship Id="rId1" Type="http://schemas.openxmlformats.org/officeDocument/2006/relationships/slideLayout" Target="../slideLayouts/slideLayout6.xml"/><Relationship Id="rId6" Type="http://schemas.openxmlformats.org/officeDocument/2006/relationships/slide" Target="slide3.xml"/><Relationship Id="rId5" Type="http://schemas.openxmlformats.org/officeDocument/2006/relationships/slide" Target="slide21.xml"/><Relationship Id="rId4" Type="http://schemas.openxmlformats.org/officeDocument/2006/relationships/image" Target="../media/image8.svg"/><Relationship Id="rId9" Type="http://schemas.openxmlformats.org/officeDocument/2006/relationships/slide" Target="slide3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g"/><Relationship Id="rId1" Type="http://schemas.openxmlformats.org/officeDocument/2006/relationships/slideLayout" Target="../slideLayouts/slideLayout6.xml"/><Relationship Id="rId4" Type="http://schemas.openxmlformats.org/officeDocument/2006/relationships/image" Target="../media/image8.svg"/></Relationships>
</file>

<file path=ppt/slides/_rels/slide7.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image" Target="../media/image12.jpg"/><Relationship Id="rId7" Type="http://schemas.openxmlformats.org/officeDocument/2006/relationships/slide" Target="slide3.xml"/><Relationship Id="rId2" Type="http://schemas.openxmlformats.org/officeDocument/2006/relationships/hyperlink" Target="https://www.ice.gov/doclib/sevis/pdf/i983.pdf" TargetMode="External"/><Relationship Id="rId1" Type="http://schemas.openxmlformats.org/officeDocument/2006/relationships/slideLayout" Target="../slideLayouts/slideLayout6.xml"/><Relationship Id="rId6" Type="http://schemas.openxmlformats.org/officeDocument/2006/relationships/slide" Target="slide21.xml"/><Relationship Id="rId5" Type="http://schemas.openxmlformats.org/officeDocument/2006/relationships/image" Target="../media/image8.svg"/><Relationship Id="rId10" Type="http://schemas.openxmlformats.org/officeDocument/2006/relationships/slide" Target="slide33.xml"/><Relationship Id="rId4" Type="http://schemas.openxmlformats.org/officeDocument/2006/relationships/image" Target="../media/image7.png"/><Relationship Id="rId9" Type="http://schemas.openxmlformats.org/officeDocument/2006/relationships/slide" Target="slide15.xml"/></Relationships>
</file>

<file path=ppt/slides/_rels/slide8.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image" Target="../media/image7.png"/><Relationship Id="rId7" Type="http://schemas.openxmlformats.org/officeDocument/2006/relationships/slide" Target="slide6.xml"/><Relationship Id="rId2" Type="http://schemas.openxmlformats.org/officeDocument/2006/relationships/hyperlink" Target="https://www.uscis.gov/file-online/how-to-create-a-uscis-online-account" TargetMode="External"/><Relationship Id="rId1" Type="http://schemas.openxmlformats.org/officeDocument/2006/relationships/slideLayout" Target="../slideLayouts/slideLayout6.xml"/><Relationship Id="rId6" Type="http://schemas.openxmlformats.org/officeDocument/2006/relationships/slide" Target="slide3.xml"/><Relationship Id="rId5" Type="http://schemas.openxmlformats.org/officeDocument/2006/relationships/slide" Target="slide21.xml"/><Relationship Id="rId4" Type="http://schemas.openxmlformats.org/officeDocument/2006/relationships/image" Target="../media/image8.svg"/><Relationship Id="rId9" Type="http://schemas.openxmlformats.org/officeDocument/2006/relationships/slide" Target="slide33.xml"/></Relationships>
</file>

<file path=ppt/slides/_rels/slide9.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image" Target="../media/image13.jpg"/><Relationship Id="rId7" Type="http://schemas.openxmlformats.org/officeDocument/2006/relationships/slide" Target="slide3.xml"/><Relationship Id="rId2" Type="http://schemas.openxmlformats.org/officeDocument/2006/relationships/hyperlink" Target="https://travel.state.gov/content/travel/en/us-visas/visa-information-resources/photos.html" TargetMode="External"/><Relationship Id="rId1" Type="http://schemas.openxmlformats.org/officeDocument/2006/relationships/slideLayout" Target="../slideLayouts/slideLayout6.xml"/><Relationship Id="rId6" Type="http://schemas.openxmlformats.org/officeDocument/2006/relationships/slide" Target="slide21.xml"/><Relationship Id="rId5" Type="http://schemas.openxmlformats.org/officeDocument/2006/relationships/image" Target="../media/image8.svg"/><Relationship Id="rId10" Type="http://schemas.openxmlformats.org/officeDocument/2006/relationships/slide" Target="slide33.xml"/><Relationship Id="rId4" Type="http://schemas.openxmlformats.org/officeDocument/2006/relationships/image" Target="../media/image7.png"/><Relationship Id="rId9" Type="http://schemas.openxmlformats.org/officeDocument/2006/relationships/slide" Target="slide1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B1DA7CF-5F00-EECF-FEFB-2B0663281E51}"/>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t="24366" b="11286"/>
          <a:stretch/>
        </p:blipFill>
        <p:spPr>
          <a:xfrm>
            <a:off x="0" y="9318"/>
            <a:ext cx="12192000" cy="2883172"/>
          </a:xfrm>
          <a:prstGeom prst="rect">
            <a:avLst/>
          </a:prstGeom>
        </p:spPr>
      </p:pic>
      <p:sp>
        <p:nvSpPr>
          <p:cNvPr id="9" name="Title 8">
            <a:extLst>
              <a:ext uri="{FF2B5EF4-FFF2-40B4-BE49-F238E27FC236}">
                <a16:creationId xmlns:a16="http://schemas.microsoft.com/office/drawing/2014/main" id="{5C0E63DA-0557-848E-AE57-F9911E7BDFAD}"/>
              </a:ext>
            </a:extLst>
          </p:cNvPr>
          <p:cNvSpPr txBox="1">
            <a:spLocks noGrp="1"/>
          </p:cNvSpPr>
          <p:nvPr>
            <p:ph type="title" idx="4294967295"/>
          </p:nvPr>
        </p:nvSpPr>
        <p:spPr>
          <a:xfrm>
            <a:off x="2652660" y="176331"/>
            <a:ext cx="6880634"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chemeClr val="bg2"/>
                </a:solidFill>
                <a:effectLst/>
                <a:uLnTx/>
                <a:uFillTx/>
                <a:latin typeface="Lato Extended"/>
                <a:ea typeface="ＭＳ Ｐゴシック" charset="-128"/>
                <a:cs typeface="ＭＳ Ｐゴシック" charset="-128"/>
              </a:rPr>
              <a:t>STEM OPT Info Session</a:t>
            </a:r>
          </a:p>
        </p:txBody>
      </p:sp>
      <p:sp>
        <p:nvSpPr>
          <p:cNvPr id="11" name="TextBox 10">
            <a:extLst>
              <a:ext uri="{FF2B5EF4-FFF2-40B4-BE49-F238E27FC236}">
                <a16:creationId xmlns:a16="http://schemas.microsoft.com/office/drawing/2014/main" id="{00040811-AE5D-4818-9C5B-5147CBAA227B}"/>
              </a:ext>
            </a:extLst>
          </p:cNvPr>
          <p:cNvSpPr txBox="1"/>
          <p:nvPr/>
        </p:nvSpPr>
        <p:spPr>
          <a:xfrm>
            <a:off x="334978" y="3558070"/>
            <a:ext cx="6097508" cy="369332"/>
          </a:xfrm>
          <a:prstGeom prst="rect">
            <a:avLst/>
          </a:prstGeom>
          <a:noFill/>
        </p:spPr>
        <p:txBody>
          <a:bodyPr wrap="square">
            <a:spAutoFit/>
          </a:bodyPr>
          <a:lstStyle/>
          <a:p>
            <a:pPr algn="l"/>
            <a:r>
              <a:rPr lang="en-US" b="0" i="0" dirty="0">
                <a:solidFill>
                  <a:srgbClr val="2D3B45"/>
                </a:solidFill>
                <a:effectLst/>
                <a:latin typeface="Lato Extended"/>
              </a:rPr>
              <a:t>Introduction</a:t>
            </a:r>
          </a:p>
        </p:txBody>
      </p:sp>
      <p:sp>
        <p:nvSpPr>
          <p:cNvPr id="17" name="TextBox 16">
            <a:extLst>
              <a:ext uri="{FF2B5EF4-FFF2-40B4-BE49-F238E27FC236}">
                <a16:creationId xmlns:a16="http://schemas.microsoft.com/office/drawing/2014/main" id="{03F5D314-ECC9-E78E-29BB-04E5BE685845}"/>
              </a:ext>
            </a:extLst>
          </p:cNvPr>
          <p:cNvSpPr txBox="1"/>
          <p:nvPr/>
        </p:nvSpPr>
        <p:spPr>
          <a:xfrm>
            <a:off x="248292" y="3968176"/>
            <a:ext cx="5765554" cy="938719"/>
          </a:xfrm>
          <a:prstGeom prst="rect">
            <a:avLst/>
          </a:prstGeom>
          <a:noFill/>
        </p:spPr>
        <p:txBody>
          <a:bodyPr wrap="square">
            <a:spAutoFit/>
          </a:bodyPr>
          <a:lstStyle/>
          <a:p>
            <a:pPr algn="l">
              <a:buFont typeface="Arial" panose="020B0604020202020204" pitchFamily="34" charset="0"/>
              <a:buChar char="•"/>
            </a:pPr>
            <a:r>
              <a:rPr lang="en-US" sz="1100" b="0" i="0" u="sng" dirty="0">
                <a:solidFill>
                  <a:srgbClr val="2D3B45"/>
                </a:solidFill>
                <a:effectLst/>
                <a:latin typeface="arial" panose="020B0604020202020204" pitchFamily="34" charset="0"/>
                <a:hlinkClick r:id="rId3" action="ppaction://hlinksldjump"/>
              </a:rPr>
              <a:t>What is OPT</a:t>
            </a:r>
            <a:r>
              <a:rPr lang="en-US" sz="1100" b="0" i="0" dirty="0">
                <a:solidFill>
                  <a:srgbClr val="2D3B45"/>
                </a:solidFill>
                <a:effectLst/>
                <a:latin typeface="arial" panose="020B0604020202020204" pitchFamily="34" charset="0"/>
                <a:hlinkClick r:id="rId3" action="ppaction://hlinksldjump"/>
              </a:rPr>
              <a:t> </a:t>
            </a:r>
            <a:endParaRPr lang="en-US" sz="1100" b="0" i="0" dirty="0">
              <a:solidFill>
                <a:srgbClr val="2D3B45"/>
              </a:solidFill>
              <a:effectLst/>
              <a:latin typeface="Lato Extended"/>
            </a:endParaRPr>
          </a:p>
          <a:p>
            <a:pPr algn="l">
              <a:buFont typeface="Arial" panose="020B0604020202020204" pitchFamily="34" charset="0"/>
              <a:buChar char="•"/>
            </a:pPr>
            <a:r>
              <a:rPr lang="en-US" sz="1100" b="0" i="0" u="sng" dirty="0">
                <a:solidFill>
                  <a:srgbClr val="2D3B45"/>
                </a:solidFill>
                <a:effectLst/>
                <a:latin typeface="arial" panose="020B0604020202020204" pitchFamily="34" charset="0"/>
                <a:hlinkClick r:id="rId4" action="ppaction://hlinksldjump"/>
              </a:rPr>
              <a:t>Do I qualify OPT</a:t>
            </a:r>
            <a:endParaRPr lang="en-US" sz="1100" b="0" i="0" dirty="0">
              <a:solidFill>
                <a:srgbClr val="2D3B45"/>
              </a:solidFill>
              <a:effectLst/>
              <a:latin typeface="Lato Extended"/>
            </a:endParaRPr>
          </a:p>
          <a:p>
            <a:pPr algn="l">
              <a:buFont typeface="Arial" panose="020B0604020202020204" pitchFamily="34" charset="0"/>
              <a:buChar char="•"/>
            </a:pPr>
            <a:r>
              <a:rPr lang="en-US" sz="1100" b="0" i="0" u="sng" dirty="0">
                <a:solidFill>
                  <a:srgbClr val="2D3B45"/>
                </a:solidFill>
                <a:effectLst/>
                <a:latin typeface="arial" panose="020B0604020202020204" pitchFamily="34" charset="0"/>
                <a:hlinkClick r:id="rId5" action="ppaction://hlinksldjump"/>
              </a:rPr>
              <a:t>How to apply</a:t>
            </a:r>
            <a:r>
              <a:rPr lang="en-US" sz="1100" b="0" i="0" dirty="0">
                <a:solidFill>
                  <a:srgbClr val="2D3B45"/>
                </a:solidFill>
                <a:effectLst/>
                <a:latin typeface="arial" panose="020B0604020202020204" pitchFamily="34" charset="0"/>
                <a:hlinkClick r:id="rId5" action="ppaction://hlinksldjump"/>
              </a:rPr>
              <a:t> </a:t>
            </a:r>
            <a:endParaRPr lang="en-US" sz="1100" b="0" i="0" dirty="0">
              <a:solidFill>
                <a:srgbClr val="2D3B45"/>
              </a:solidFill>
              <a:effectLst/>
              <a:latin typeface="Lato Extended"/>
            </a:endParaRPr>
          </a:p>
          <a:p>
            <a:pPr algn="l">
              <a:buFont typeface="Arial" panose="020B0604020202020204" pitchFamily="34" charset="0"/>
              <a:buChar char="•"/>
            </a:pPr>
            <a:r>
              <a:rPr lang="en-US" sz="1100" b="0" i="0" u="sng" dirty="0">
                <a:solidFill>
                  <a:srgbClr val="2D3B45"/>
                </a:solidFill>
                <a:effectLst/>
                <a:latin typeface="arial" panose="020B0604020202020204" pitchFamily="34" charset="0"/>
                <a:hlinkClick r:id="rId6" action="ppaction://hlinksldjump"/>
              </a:rPr>
              <a:t>While you are waiting</a:t>
            </a:r>
            <a:r>
              <a:rPr lang="en-US" sz="1100" b="0" i="0" dirty="0">
                <a:solidFill>
                  <a:srgbClr val="2D3B45"/>
                </a:solidFill>
                <a:effectLst/>
                <a:latin typeface="arial" panose="020B0604020202020204" pitchFamily="34" charset="0"/>
                <a:hlinkClick r:id="rId6" action="ppaction://hlinksldjump"/>
              </a:rPr>
              <a:t> </a:t>
            </a:r>
            <a:endParaRPr lang="en-US" sz="1100" b="0" i="0" dirty="0">
              <a:solidFill>
                <a:srgbClr val="2D3B45"/>
              </a:solidFill>
              <a:effectLst/>
              <a:latin typeface="Lato Extended"/>
            </a:endParaRPr>
          </a:p>
          <a:p>
            <a:pPr algn="l">
              <a:buFont typeface="Arial" panose="020B0604020202020204" pitchFamily="34" charset="0"/>
              <a:buChar char="•"/>
            </a:pPr>
            <a:r>
              <a:rPr lang="en-US" sz="1100" b="0" i="0" u="sng" dirty="0">
                <a:solidFill>
                  <a:srgbClr val="2D3B45"/>
                </a:solidFill>
                <a:effectLst/>
                <a:latin typeface="arial" panose="020B0604020202020204" pitchFamily="34" charset="0"/>
                <a:hlinkClick r:id="rId7" action="ppaction://hlinksldjump"/>
              </a:rPr>
              <a:t>What to do when you receive your card</a:t>
            </a:r>
            <a:r>
              <a:rPr lang="en-US" sz="1100" b="0" i="0" dirty="0">
                <a:solidFill>
                  <a:srgbClr val="2D3B45"/>
                </a:solidFill>
                <a:effectLst/>
                <a:latin typeface="arial" panose="020B0604020202020204" pitchFamily="34" charset="0"/>
                <a:hlinkClick r:id="rId7" action="ppaction://hlinksldjump"/>
              </a:rPr>
              <a:t> </a:t>
            </a:r>
            <a:endParaRPr lang="en-US" sz="1100" b="0" i="0" dirty="0">
              <a:solidFill>
                <a:srgbClr val="2D3B45"/>
              </a:solidFill>
              <a:effectLst/>
              <a:latin typeface="Lato Extended"/>
            </a:endParaRPr>
          </a:p>
        </p:txBody>
      </p:sp>
      <p:sp>
        <p:nvSpPr>
          <p:cNvPr id="19" name="TextBox 18">
            <a:extLst>
              <a:ext uri="{FF2B5EF4-FFF2-40B4-BE49-F238E27FC236}">
                <a16:creationId xmlns:a16="http://schemas.microsoft.com/office/drawing/2014/main" id="{1466F764-80D7-9391-4C46-D964B6FBF765}"/>
              </a:ext>
            </a:extLst>
          </p:cNvPr>
          <p:cNvSpPr txBox="1"/>
          <p:nvPr/>
        </p:nvSpPr>
        <p:spPr>
          <a:xfrm>
            <a:off x="6427954" y="3513670"/>
            <a:ext cx="3331508" cy="461665"/>
          </a:xfrm>
          <a:prstGeom prst="rect">
            <a:avLst/>
          </a:prstGeom>
          <a:noFill/>
        </p:spPr>
        <p:txBody>
          <a:bodyPr wrap="square">
            <a:spAutoFit/>
          </a:bodyPr>
          <a:lstStyle/>
          <a:p>
            <a:r>
              <a:rPr lang="en-US" sz="1200" b="0" i="0" dirty="0">
                <a:solidFill>
                  <a:srgbClr val="2D3B45"/>
                </a:solidFill>
                <a:effectLst/>
                <a:latin typeface="arial" panose="020B0604020202020204" pitchFamily="34" charset="0"/>
              </a:rPr>
              <a:t>For quick answers to common questions concerning OPT, please follow the below links.</a:t>
            </a:r>
            <a:endParaRPr lang="en-US" sz="1200" dirty="0"/>
          </a:p>
        </p:txBody>
      </p:sp>
      <p:pic>
        <p:nvPicPr>
          <p:cNvPr id="21" name="Picture 20" descr="OPT FAQs">
            <a:hlinkClick r:id="rId8" action="ppaction://hlinksldjump"/>
            <a:extLst>
              <a:ext uri="{FF2B5EF4-FFF2-40B4-BE49-F238E27FC236}">
                <a16:creationId xmlns:a16="http://schemas.microsoft.com/office/drawing/2014/main" id="{F0269D04-09F0-08A6-098C-FE1AAA6287E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544903" y="4144101"/>
            <a:ext cx="1990725" cy="409575"/>
          </a:xfrm>
          <a:prstGeom prst="rect">
            <a:avLst/>
          </a:prstGeom>
        </p:spPr>
      </p:pic>
      <p:pic>
        <p:nvPicPr>
          <p:cNvPr id="25" name="Picture 24" descr="OPT Websites">
            <a:hlinkClick r:id="rId10" action="ppaction://hlinksldjump"/>
            <a:extLst>
              <a:ext uri="{FF2B5EF4-FFF2-40B4-BE49-F238E27FC236}">
                <a16:creationId xmlns:a16="http://schemas.microsoft.com/office/drawing/2014/main" id="{4AB2C438-BE7A-8691-857E-376AFDD55F2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544902" y="4649821"/>
            <a:ext cx="1990725" cy="409575"/>
          </a:xfrm>
          <a:prstGeom prst="rect">
            <a:avLst/>
          </a:prstGeom>
        </p:spPr>
      </p:pic>
      <p:sp>
        <p:nvSpPr>
          <p:cNvPr id="27" name="TextBox 26">
            <a:extLst>
              <a:ext uri="{FF2B5EF4-FFF2-40B4-BE49-F238E27FC236}">
                <a16:creationId xmlns:a16="http://schemas.microsoft.com/office/drawing/2014/main" id="{91C53AF5-219F-61B1-6C0B-DC39E9A0B0F9}"/>
              </a:ext>
            </a:extLst>
          </p:cNvPr>
          <p:cNvSpPr txBox="1"/>
          <p:nvPr/>
        </p:nvSpPr>
        <p:spPr>
          <a:xfrm>
            <a:off x="0" y="5912480"/>
            <a:ext cx="12192000" cy="938719"/>
          </a:xfrm>
          <a:prstGeom prst="rect">
            <a:avLst/>
          </a:prstGeom>
          <a:solidFill>
            <a:schemeClr val="bg1"/>
          </a:solidFill>
        </p:spPr>
        <p:txBody>
          <a:bodyPr wrap="square">
            <a:spAutoFit/>
          </a:bodyPr>
          <a:lstStyle/>
          <a:p>
            <a:pPr algn="l"/>
            <a:endParaRPr lang="en-US" sz="1100" b="1" i="0" dirty="0">
              <a:solidFill>
                <a:srgbClr val="2D3B45"/>
              </a:solidFill>
              <a:effectLst/>
              <a:latin typeface="Lato Extended"/>
            </a:endParaRPr>
          </a:p>
          <a:p>
            <a:pPr algn="l"/>
            <a:r>
              <a:rPr lang="en-US" sz="1100" b="1" i="0" dirty="0">
                <a:solidFill>
                  <a:srgbClr val="2D3B45"/>
                </a:solidFill>
                <a:effectLst/>
                <a:latin typeface="Lato Extended"/>
              </a:rPr>
              <a:t>Disclaimer</a:t>
            </a:r>
            <a:r>
              <a:rPr lang="en-US" sz="1100" b="0" i="0" dirty="0">
                <a:solidFill>
                  <a:srgbClr val="2D3B45"/>
                </a:solidFill>
                <a:effectLst/>
                <a:latin typeface="Lato Extended"/>
              </a:rPr>
              <a:t>: </a:t>
            </a:r>
            <a:r>
              <a:rPr lang="en-US" sz="1100" b="0" i="1" dirty="0">
                <a:solidFill>
                  <a:srgbClr val="2D3B45"/>
                </a:solidFill>
                <a:effectLst/>
                <a:latin typeface="Lato Extended"/>
              </a:rPr>
              <a:t>The information contained herein is provided as a service to the students, faculty, staff, employees and administrators of CSU San Bernardino (CSUSB), and is not intended to constitute legal advice. The Center for International Studies and Programs (CISP) endeavors to provide useful information, but makes no claims, promises or guarantees about the accuracy, completeness or adequacy of the information contained in or linked via this email. Nothing provided herein should be considered legal advice nor a substitute for the advice of competent legal counsel and neither CSUSB nor CISP has any responsibility for the results obtained from the use of this information.</a:t>
            </a:r>
            <a:endParaRPr lang="en-US" sz="1100" dirty="0"/>
          </a:p>
        </p:txBody>
      </p:sp>
    </p:spTree>
    <p:extLst>
      <p:ext uri="{BB962C8B-B14F-4D97-AF65-F5344CB8AC3E}">
        <p14:creationId xmlns:p14="http://schemas.microsoft.com/office/powerpoint/2010/main" val="1365506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87FE59-B15B-0B62-815F-D2D99D17649A}"/>
              </a:ext>
            </a:extLst>
          </p:cNvPr>
          <p:cNvSpPr txBox="1">
            <a:spLocks noGrp="1"/>
          </p:cNvSpPr>
          <p:nvPr>
            <p:ph type="title" idx="4294967295"/>
          </p:nvPr>
        </p:nvSpPr>
        <p:spPr bwMode="auto">
          <a:xfrm>
            <a:off x="914400" y="304800"/>
            <a:ext cx="10363200" cy="1143000"/>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en-US" sz="4267" b="0" i="0" u="none" strike="noStrike" kern="1200" cap="none" spc="0" normalizeH="0" baseline="0" noProof="0" dirty="0">
                <a:ln>
                  <a:noFill/>
                </a:ln>
                <a:solidFill>
                  <a:schemeClr val="tx1"/>
                </a:solidFill>
                <a:effectLst/>
                <a:uLnTx/>
                <a:uFillTx/>
                <a:latin typeface="Lato Extended"/>
                <a:ea typeface="+mj-ea"/>
                <a:cs typeface="+mj-cs"/>
              </a:rPr>
              <a:t>Immigration paperwork</a:t>
            </a:r>
          </a:p>
        </p:txBody>
      </p:sp>
      <p:sp>
        <p:nvSpPr>
          <p:cNvPr id="6" name="TextBox 5">
            <a:extLst>
              <a:ext uri="{FF2B5EF4-FFF2-40B4-BE49-F238E27FC236}">
                <a16:creationId xmlns:a16="http://schemas.microsoft.com/office/drawing/2014/main" id="{3362D75B-FA80-F98C-D503-F0318BC26452}"/>
              </a:ext>
            </a:extLst>
          </p:cNvPr>
          <p:cNvSpPr txBox="1"/>
          <p:nvPr/>
        </p:nvSpPr>
        <p:spPr bwMode="auto">
          <a:xfrm>
            <a:off x="1960684" y="2724727"/>
            <a:ext cx="9316915" cy="2524281"/>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a:bodyPr>
          <a:lstStyle/>
          <a:p>
            <a:pPr algn="l" eaLnBrk="1" hangingPunct="1">
              <a:lnSpc>
                <a:spcPct val="90000"/>
              </a:lnSpc>
              <a:spcBef>
                <a:spcPct val="20000"/>
              </a:spcBef>
            </a:pPr>
            <a:r>
              <a:rPr lang="en-US" sz="2000" b="0" i="0" dirty="0">
                <a:solidFill>
                  <a:schemeClr val="tx1"/>
                </a:solidFill>
                <a:effectLst/>
                <a:latin typeface="Arial" panose="020B0604020202020204" pitchFamily="34" charset="0"/>
                <a:ea typeface="+mn-ea"/>
                <a:cs typeface="Arial" panose="020B0604020202020204" pitchFamily="34" charset="0"/>
              </a:rPr>
              <a:t>You will upload copies made of your passport, visa, and I-94. You will also upload your STEM OPT I-20 when you receive it. </a:t>
            </a:r>
            <a:endParaRPr lang="en-US" sz="2000" dirty="0">
              <a:solidFill>
                <a:schemeClr val="tx1"/>
              </a:solidFill>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F875D186-EA12-2FDE-1248-9889051140D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510454" y="2061477"/>
            <a:ext cx="3162112" cy="1833515"/>
          </a:xfrm>
          <a:prstGeom prst="rect">
            <a:avLst/>
          </a:prstGeom>
        </p:spPr>
      </p:pic>
      <p:pic>
        <p:nvPicPr>
          <p:cNvPr id="8" name="Graphic 7" descr="Return to Home">
            <a:hlinkClick r:id="" action="ppaction://hlinkshowjump?jump=firstslide"/>
            <a:extLst>
              <a:ext uri="{FF2B5EF4-FFF2-40B4-BE49-F238E27FC236}">
                <a16:creationId xmlns:a16="http://schemas.microsoft.com/office/drawing/2014/main" id="{D635571D-BD0C-9D76-D879-7C15A164F1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623040" y="5383432"/>
            <a:ext cx="568960" cy="568960"/>
          </a:xfrm>
          <a:prstGeom prst="rect">
            <a:avLst/>
          </a:prstGeom>
        </p:spPr>
      </p:pic>
      <p:sp>
        <p:nvSpPr>
          <p:cNvPr id="9" name="Rectangle: Rounded Corners 8">
            <a:hlinkClick r:id="rId5" action="ppaction://hlinksldjump"/>
            <a:extLst>
              <a:ext uri="{FF2B5EF4-FFF2-40B4-BE49-F238E27FC236}">
                <a16:creationId xmlns:a16="http://schemas.microsoft.com/office/drawing/2014/main" id="{CBADC11B-D6E2-A6F7-C68D-91BD32573331}"/>
              </a:ext>
            </a:extLst>
          </p:cNvPr>
          <p:cNvSpPr/>
          <p:nvPr/>
        </p:nvSpPr>
        <p:spPr bwMode="auto">
          <a:xfrm>
            <a:off x="193431" y="79130"/>
            <a:ext cx="1767254" cy="5873262"/>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lnSpc>
                <a:spcPct val="150000"/>
              </a:lnSpc>
            </a:pPr>
            <a:r>
              <a:rPr lang="en-US" sz="1800" dirty="0">
                <a:solidFill>
                  <a:schemeClr val="tx1"/>
                </a:solidFill>
              </a:rPr>
              <a:t>Contents</a:t>
            </a: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 action="ppaction://hlinkshowjump?jump=firstslide"/>
              </a:rPr>
              <a:t>Home</a:t>
            </a:r>
            <a:r>
              <a:rPr lang="en-US" b="0" i="0" u="sng" dirty="0">
                <a:solidFill>
                  <a:srgbClr val="2D3B45"/>
                </a:solidFill>
                <a:effectLst/>
                <a:latin typeface="Lato Extended"/>
              </a:rPr>
              <a:t> </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6" action="ppaction://hlinksldjump"/>
              </a:rPr>
              <a:t>Step 1– DO I QUALIFY?</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7" action="ppaction://hlinksldjump"/>
              </a:rPr>
              <a:t>Step 2– Apply for OPT (Or how to get a supporting I-20?)</a:t>
            </a:r>
            <a:r>
              <a:rPr lang="en-US" b="0" i="0" dirty="0">
                <a:solidFill>
                  <a:srgbClr val="2D3B45"/>
                </a:solidFill>
                <a:effectLst/>
                <a:latin typeface="Lato Extended"/>
                <a:hlinkClick r:id="rId7"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8" action="ppaction://hlinksldjump"/>
              </a:rPr>
              <a:t>Step 3– WHILE YOU ARE WAITING</a:t>
            </a:r>
            <a:r>
              <a:rPr lang="en-US" b="0" i="0" dirty="0">
                <a:solidFill>
                  <a:srgbClr val="2D3B45"/>
                </a:solidFill>
                <a:effectLst/>
                <a:latin typeface="Lato Extended"/>
                <a:hlinkClick r:id="rId8"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5" action="ppaction://hlinksldjump"/>
              </a:rPr>
              <a:t>Step 4– WHAT TO DO WHEN YOU RECEIVE THE CARD</a:t>
            </a:r>
            <a:r>
              <a:rPr lang="en-US" b="0" i="0" dirty="0">
                <a:solidFill>
                  <a:srgbClr val="2D3B45"/>
                </a:solidFill>
                <a:effectLst/>
                <a:latin typeface="Lato Extended"/>
                <a:hlinkClick r:id="rId5"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9" action="ppaction://hlinksldjump"/>
              </a:rPr>
              <a:t>Additional Resources</a:t>
            </a:r>
            <a:endParaRPr lang="en-US" b="0" i="0" dirty="0">
              <a:solidFill>
                <a:srgbClr val="2D3B45"/>
              </a:solidFill>
              <a:effectLst/>
              <a:latin typeface="Lato Extended"/>
            </a:endParaRPr>
          </a:p>
        </p:txBody>
      </p:sp>
    </p:spTree>
    <p:extLst>
      <p:ext uri="{BB962C8B-B14F-4D97-AF65-F5344CB8AC3E}">
        <p14:creationId xmlns:p14="http://schemas.microsoft.com/office/powerpoint/2010/main" val="3906279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87FE59-B15B-0B62-815F-D2D99D17649A}"/>
              </a:ext>
            </a:extLst>
          </p:cNvPr>
          <p:cNvSpPr txBox="1">
            <a:spLocks noGrp="1"/>
          </p:cNvSpPr>
          <p:nvPr>
            <p:ph type="title" idx="4294967295"/>
          </p:nvPr>
        </p:nvSpPr>
        <p:spPr bwMode="auto">
          <a:xfrm>
            <a:off x="914400" y="304800"/>
            <a:ext cx="10363200" cy="1143000"/>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en-US" sz="4267" b="0" i="0" u="none" strike="noStrike" kern="1200" cap="none" spc="0" normalizeH="0" baseline="0" noProof="0" dirty="0">
                <a:ln>
                  <a:noFill/>
                </a:ln>
                <a:solidFill>
                  <a:schemeClr val="tx1"/>
                </a:solidFill>
                <a:effectLst/>
                <a:uLnTx/>
                <a:uFillTx/>
                <a:latin typeface="Lato Extended"/>
                <a:ea typeface="+mj-ea"/>
                <a:cs typeface="+mj-cs"/>
              </a:rPr>
              <a:t>Complete I-765 online</a:t>
            </a:r>
          </a:p>
        </p:txBody>
      </p:sp>
      <p:sp>
        <p:nvSpPr>
          <p:cNvPr id="6" name="TextBox 5">
            <a:extLst>
              <a:ext uri="{FF2B5EF4-FFF2-40B4-BE49-F238E27FC236}">
                <a16:creationId xmlns:a16="http://schemas.microsoft.com/office/drawing/2014/main" id="{3362D75B-FA80-F98C-D503-F0318BC26452}"/>
              </a:ext>
            </a:extLst>
          </p:cNvPr>
          <p:cNvSpPr txBox="1"/>
          <p:nvPr/>
        </p:nvSpPr>
        <p:spPr bwMode="auto">
          <a:xfrm>
            <a:off x="1960684" y="2724727"/>
            <a:ext cx="9316915" cy="2533073"/>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a:bodyPr>
          <a:lstStyle/>
          <a:p>
            <a:pPr algn="l" eaLnBrk="1" hangingPunct="1">
              <a:lnSpc>
                <a:spcPct val="90000"/>
              </a:lnSpc>
              <a:spcBef>
                <a:spcPct val="20000"/>
              </a:spcBef>
            </a:pPr>
            <a:r>
              <a:rPr lang="en-US" sz="2000" b="0" i="0" dirty="0">
                <a:solidFill>
                  <a:schemeClr val="tx1"/>
                </a:solidFill>
                <a:effectLst/>
                <a:latin typeface="Arial" panose="020B0604020202020204" pitchFamily="34" charset="0"/>
                <a:ea typeface="+mn-ea"/>
                <a:cs typeface="Arial" panose="020B0604020202020204" pitchFamily="34" charset="0"/>
              </a:rPr>
              <a:t>Once you have created your USCIS account and have all your documents ready, you will fill out </a:t>
            </a:r>
            <a:r>
              <a:rPr lang="en-US" sz="2000" b="0" i="0" dirty="0">
                <a:solidFill>
                  <a:schemeClr val="tx1"/>
                </a:solidFill>
                <a:effectLst/>
                <a:latin typeface="Arial" panose="020B0604020202020204" pitchFamily="34" charset="0"/>
                <a:ea typeface="+mn-ea"/>
                <a:cs typeface="Arial" panose="020B0604020202020204" pitchFamily="34" charset="0"/>
                <a:hlinkClick r:id="rId2"/>
              </a:rPr>
              <a:t>the I-765. form online</a:t>
            </a:r>
            <a:r>
              <a:rPr lang="en-US" sz="2000" b="0" i="0" dirty="0">
                <a:solidFill>
                  <a:schemeClr val="tx1"/>
                </a:solidFill>
                <a:effectLst/>
                <a:latin typeface="Arial" panose="020B0604020202020204" pitchFamily="34" charset="0"/>
                <a:ea typeface="+mn-ea"/>
                <a:cs typeface="Arial" panose="020B0604020202020204" pitchFamily="34" charset="0"/>
              </a:rPr>
              <a:t>. At the end of the form, there is a section to add any additional information. Use this in cases add information to your document, for instance, when you need to renew your passport. </a:t>
            </a:r>
            <a:endParaRPr lang="en-US" sz="2000" dirty="0">
              <a:solidFill>
                <a:schemeClr val="tx1"/>
              </a:solidFill>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7BF82235-2022-1D32-3C8C-79A5265F53C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510454" y="1589757"/>
            <a:ext cx="3162112" cy="2108836"/>
          </a:xfrm>
          <a:prstGeom prst="rect">
            <a:avLst/>
          </a:prstGeom>
        </p:spPr>
      </p:pic>
      <p:pic>
        <p:nvPicPr>
          <p:cNvPr id="7" name="Graphic 6" descr="Return to Home">
            <a:hlinkClick r:id="" action="ppaction://hlinkshowjump?jump=firstslide"/>
            <a:extLst>
              <a:ext uri="{FF2B5EF4-FFF2-40B4-BE49-F238E27FC236}">
                <a16:creationId xmlns:a16="http://schemas.microsoft.com/office/drawing/2014/main" id="{00D52065-5CDE-2BB3-762F-8537A91AE26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623040" y="5383432"/>
            <a:ext cx="568960" cy="568960"/>
          </a:xfrm>
          <a:prstGeom prst="rect">
            <a:avLst/>
          </a:prstGeom>
        </p:spPr>
      </p:pic>
      <p:sp>
        <p:nvSpPr>
          <p:cNvPr id="8" name="Rectangle: Rounded Corners 7">
            <a:hlinkClick r:id="rId6" action="ppaction://hlinksldjump"/>
            <a:extLst>
              <a:ext uri="{FF2B5EF4-FFF2-40B4-BE49-F238E27FC236}">
                <a16:creationId xmlns:a16="http://schemas.microsoft.com/office/drawing/2014/main" id="{7DF532D3-100D-A98E-47A1-EF7EF7719DCC}"/>
              </a:ext>
            </a:extLst>
          </p:cNvPr>
          <p:cNvSpPr/>
          <p:nvPr/>
        </p:nvSpPr>
        <p:spPr bwMode="auto">
          <a:xfrm>
            <a:off x="193431" y="79130"/>
            <a:ext cx="1767254" cy="5873262"/>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lnSpc>
                <a:spcPct val="150000"/>
              </a:lnSpc>
            </a:pPr>
            <a:r>
              <a:rPr lang="en-US" sz="1800" dirty="0">
                <a:solidFill>
                  <a:schemeClr val="tx1"/>
                </a:solidFill>
              </a:rPr>
              <a:t>Contents</a:t>
            </a: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 action="ppaction://hlinkshowjump?jump=firstslide"/>
              </a:rPr>
              <a:t>Home</a:t>
            </a:r>
            <a:r>
              <a:rPr lang="en-US" b="0" i="0" u="sng" dirty="0">
                <a:solidFill>
                  <a:srgbClr val="2D3B45"/>
                </a:solidFill>
                <a:effectLst/>
                <a:latin typeface="Lato Extended"/>
              </a:rPr>
              <a:t> </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7" action="ppaction://hlinksldjump"/>
              </a:rPr>
              <a:t>Step 1– DO I QUALIFY?</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8" action="ppaction://hlinksldjump"/>
              </a:rPr>
              <a:t>Step 2– Apply for OPT (Or how to get a supporting I-20?)</a:t>
            </a:r>
            <a:r>
              <a:rPr lang="en-US" b="0" i="0" dirty="0">
                <a:solidFill>
                  <a:srgbClr val="2D3B45"/>
                </a:solidFill>
                <a:effectLst/>
                <a:latin typeface="Lato Extended"/>
                <a:hlinkClick r:id="rId8"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9" action="ppaction://hlinksldjump"/>
              </a:rPr>
              <a:t>Step 3– WHILE YOU ARE WAITING</a:t>
            </a:r>
            <a:r>
              <a:rPr lang="en-US" b="0" i="0" dirty="0">
                <a:solidFill>
                  <a:srgbClr val="2D3B45"/>
                </a:solidFill>
                <a:effectLst/>
                <a:latin typeface="Lato Extended"/>
                <a:hlinkClick r:id="rId9"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6" action="ppaction://hlinksldjump"/>
              </a:rPr>
              <a:t>Step 4– WHAT TO DO WHEN YOU RECEIVE THE CARD</a:t>
            </a:r>
            <a:r>
              <a:rPr lang="en-US" b="0" i="0" dirty="0">
                <a:solidFill>
                  <a:srgbClr val="2D3B45"/>
                </a:solidFill>
                <a:effectLst/>
                <a:latin typeface="Lato Extended"/>
                <a:hlinkClick r:id="rId6"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10" action="ppaction://hlinksldjump"/>
              </a:rPr>
              <a:t>Additional Resources</a:t>
            </a:r>
            <a:endParaRPr lang="en-US" b="0" i="0" dirty="0">
              <a:solidFill>
                <a:srgbClr val="2D3B45"/>
              </a:solidFill>
              <a:effectLst/>
              <a:latin typeface="Lato Extended"/>
            </a:endParaRPr>
          </a:p>
        </p:txBody>
      </p:sp>
    </p:spTree>
    <p:extLst>
      <p:ext uri="{BB962C8B-B14F-4D97-AF65-F5344CB8AC3E}">
        <p14:creationId xmlns:p14="http://schemas.microsoft.com/office/powerpoint/2010/main" val="29328138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87FE59-B15B-0B62-815F-D2D99D17649A}"/>
              </a:ext>
            </a:extLst>
          </p:cNvPr>
          <p:cNvSpPr txBox="1">
            <a:spLocks noGrp="1"/>
          </p:cNvSpPr>
          <p:nvPr>
            <p:ph type="title" idx="4294967295"/>
          </p:nvPr>
        </p:nvSpPr>
        <p:spPr bwMode="auto">
          <a:xfrm>
            <a:off x="914400" y="304800"/>
            <a:ext cx="10363200" cy="1143000"/>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en-US" sz="4267" b="0" i="0" u="none" strike="noStrike" kern="1200" cap="none" spc="0" normalizeH="0" baseline="0" noProof="0" dirty="0">
                <a:ln>
                  <a:noFill/>
                </a:ln>
                <a:solidFill>
                  <a:schemeClr val="tx1"/>
                </a:solidFill>
                <a:effectLst/>
                <a:uLnTx/>
                <a:uFillTx/>
                <a:latin typeface="Lato Extended"/>
                <a:ea typeface="+mj-ea"/>
                <a:cs typeface="+mj-cs"/>
              </a:rPr>
              <a:t>USCIS petition fee</a:t>
            </a:r>
          </a:p>
        </p:txBody>
      </p:sp>
      <p:sp>
        <p:nvSpPr>
          <p:cNvPr id="6" name="TextBox 5">
            <a:extLst>
              <a:ext uri="{FF2B5EF4-FFF2-40B4-BE49-F238E27FC236}">
                <a16:creationId xmlns:a16="http://schemas.microsoft.com/office/drawing/2014/main" id="{3362D75B-FA80-F98C-D503-F0318BC26452}"/>
              </a:ext>
            </a:extLst>
          </p:cNvPr>
          <p:cNvSpPr txBox="1"/>
          <p:nvPr/>
        </p:nvSpPr>
        <p:spPr bwMode="auto">
          <a:xfrm>
            <a:off x="1960684" y="2724727"/>
            <a:ext cx="9316915" cy="2524281"/>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a:bodyPr>
          <a:lstStyle/>
          <a:p>
            <a:pPr algn="l"/>
            <a:r>
              <a:rPr lang="en-US" sz="2000" b="0" i="0" dirty="0">
                <a:solidFill>
                  <a:srgbClr val="2D3B45"/>
                </a:solidFill>
                <a:effectLst/>
                <a:latin typeface="+mn-lt"/>
              </a:rPr>
              <a:t>You can check the current fees through the USCIS website. Payment options are credit cards, debit cards, and online checks. You will not be able to submit your application without paying. </a:t>
            </a:r>
          </a:p>
          <a:p>
            <a:pPr algn="l"/>
            <a:endParaRPr lang="en-US" sz="2000" b="0" i="0" dirty="0">
              <a:solidFill>
                <a:srgbClr val="2D3B45"/>
              </a:solidFill>
              <a:effectLst/>
              <a:latin typeface="+mn-lt"/>
            </a:endParaRPr>
          </a:p>
          <a:p>
            <a:pPr algn="l"/>
            <a:r>
              <a:rPr lang="en-US" sz="2000" b="0" i="0" u="sng" dirty="0">
                <a:solidFill>
                  <a:srgbClr val="2D3B45"/>
                </a:solidFill>
                <a:effectLst/>
                <a:latin typeface="+mn-lt"/>
                <a:hlinkClick r:id="rId2"/>
              </a:rPr>
              <a:t>I-765 form and instructions</a:t>
            </a:r>
            <a:r>
              <a:rPr lang="en-US" sz="2000" b="0" i="0" dirty="0">
                <a:solidFill>
                  <a:srgbClr val="2D3B45"/>
                </a:solidFill>
                <a:effectLst/>
                <a:latin typeface="+mn-lt"/>
              </a:rPr>
              <a:t>, including fee. </a:t>
            </a:r>
          </a:p>
        </p:txBody>
      </p:sp>
      <p:pic>
        <p:nvPicPr>
          <p:cNvPr id="5" name="Graphic 4" descr="Return to Home">
            <a:hlinkClick r:id="" action="ppaction://hlinkshowjump?jump=firstslide"/>
            <a:extLst>
              <a:ext uri="{FF2B5EF4-FFF2-40B4-BE49-F238E27FC236}">
                <a16:creationId xmlns:a16="http://schemas.microsoft.com/office/drawing/2014/main" id="{62F97F01-A2AB-058A-2935-599C15F65F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623040" y="5383432"/>
            <a:ext cx="568960" cy="568960"/>
          </a:xfrm>
          <a:prstGeom prst="rect">
            <a:avLst/>
          </a:prstGeom>
        </p:spPr>
      </p:pic>
      <p:sp>
        <p:nvSpPr>
          <p:cNvPr id="7" name="Rectangle: Rounded Corners 6">
            <a:hlinkClick r:id="rId5" action="ppaction://hlinksldjump"/>
            <a:extLst>
              <a:ext uri="{FF2B5EF4-FFF2-40B4-BE49-F238E27FC236}">
                <a16:creationId xmlns:a16="http://schemas.microsoft.com/office/drawing/2014/main" id="{63441BE2-4959-9906-8873-1E066183F6DC}"/>
              </a:ext>
            </a:extLst>
          </p:cNvPr>
          <p:cNvSpPr/>
          <p:nvPr/>
        </p:nvSpPr>
        <p:spPr bwMode="auto">
          <a:xfrm>
            <a:off x="193431" y="79130"/>
            <a:ext cx="1767254" cy="5873262"/>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lnSpc>
                <a:spcPct val="150000"/>
              </a:lnSpc>
            </a:pPr>
            <a:r>
              <a:rPr lang="en-US" sz="1800" dirty="0">
                <a:solidFill>
                  <a:schemeClr val="tx1"/>
                </a:solidFill>
              </a:rPr>
              <a:t>Contents</a:t>
            </a: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 action="ppaction://hlinkshowjump?jump=firstslide"/>
              </a:rPr>
              <a:t>Home</a:t>
            </a:r>
            <a:r>
              <a:rPr lang="en-US" b="0" i="0" u="sng" dirty="0">
                <a:solidFill>
                  <a:srgbClr val="2D3B45"/>
                </a:solidFill>
                <a:effectLst/>
                <a:latin typeface="Lato Extended"/>
              </a:rPr>
              <a:t> </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6" action="ppaction://hlinksldjump"/>
              </a:rPr>
              <a:t>Step 1– DO I QUALIFY?</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7" action="ppaction://hlinksldjump"/>
              </a:rPr>
              <a:t>Step 2– Apply for OPT (Or how to get a supporting I-20?)</a:t>
            </a:r>
            <a:r>
              <a:rPr lang="en-US" b="0" i="0" dirty="0">
                <a:solidFill>
                  <a:srgbClr val="2D3B45"/>
                </a:solidFill>
                <a:effectLst/>
                <a:latin typeface="Lato Extended"/>
                <a:hlinkClick r:id="rId7"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8" action="ppaction://hlinksldjump"/>
              </a:rPr>
              <a:t>Step 3– WHILE YOU ARE WAITING</a:t>
            </a:r>
            <a:r>
              <a:rPr lang="en-US" b="0" i="0" dirty="0">
                <a:solidFill>
                  <a:srgbClr val="2D3B45"/>
                </a:solidFill>
                <a:effectLst/>
                <a:latin typeface="Lato Extended"/>
                <a:hlinkClick r:id="rId8"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5" action="ppaction://hlinksldjump"/>
              </a:rPr>
              <a:t>Step 4– WHAT TO DO WHEN YOU RECEIVE THE CARD</a:t>
            </a:r>
            <a:r>
              <a:rPr lang="en-US" b="0" i="0" dirty="0">
                <a:solidFill>
                  <a:srgbClr val="2D3B45"/>
                </a:solidFill>
                <a:effectLst/>
                <a:latin typeface="Lato Extended"/>
                <a:hlinkClick r:id="rId5"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9" action="ppaction://hlinksldjump"/>
              </a:rPr>
              <a:t>Additional Resources</a:t>
            </a:r>
            <a:endParaRPr lang="en-US" b="0" i="0" dirty="0">
              <a:solidFill>
                <a:srgbClr val="2D3B45"/>
              </a:solidFill>
              <a:effectLst/>
              <a:latin typeface="Lato Extended"/>
            </a:endParaRPr>
          </a:p>
        </p:txBody>
      </p:sp>
    </p:spTree>
    <p:extLst>
      <p:ext uri="{BB962C8B-B14F-4D97-AF65-F5344CB8AC3E}">
        <p14:creationId xmlns:p14="http://schemas.microsoft.com/office/powerpoint/2010/main" val="13925997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87FE59-B15B-0B62-815F-D2D99D17649A}"/>
              </a:ext>
            </a:extLst>
          </p:cNvPr>
          <p:cNvSpPr txBox="1">
            <a:spLocks noGrp="1"/>
          </p:cNvSpPr>
          <p:nvPr>
            <p:ph type="title" idx="4294967295"/>
          </p:nvPr>
        </p:nvSpPr>
        <p:spPr bwMode="auto">
          <a:xfrm>
            <a:off x="914400" y="304800"/>
            <a:ext cx="10363200" cy="1143000"/>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en-US" sz="4267" b="0" i="0" u="none" strike="noStrike" kern="1200" cap="none" spc="0" normalizeH="0" baseline="0" noProof="0" dirty="0">
                <a:ln>
                  <a:noFill/>
                </a:ln>
                <a:solidFill>
                  <a:schemeClr val="tx1"/>
                </a:solidFill>
                <a:effectLst/>
                <a:uLnTx/>
                <a:uFillTx/>
                <a:latin typeface="Lato Extended"/>
                <a:ea typeface="+mj-ea"/>
                <a:cs typeface="+mj-cs"/>
              </a:rPr>
              <a:t>STEM OPT: Websites</a:t>
            </a:r>
          </a:p>
        </p:txBody>
      </p:sp>
      <p:sp>
        <p:nvSpPr>
          <p:cNvPr id="6" name="TextBox 5">
            <a:extLst>
              <a:ext uri="{FF2B5EF4-FFF2-40B4-BE49-F238E27FC236}">
                <a16:creationId xmlns:a16="http://schemas.microsoft.com/office/drawing/2014/main" id="{3362D75B-FA80-F98C-D503-F0318BC26452}"/>
              </a:ext>
            </a:extLst>
          </p:cNvPr>
          <p:cNvSpPr txBox="1"/>
          <p:nvPr/>
        </p:nvSpPr>
        <p:spPr bwMode="auto">
          <a:xfrm>
            <a:off x="1960684" y="2724727"/>
            <a:ext cx="9316915" cy="2533073"/>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a:bodyPr>
          <a:lstStyle/>
          <a:p>
            <a:pPr algn="l"/>
            <a:r>
              <a:rPr lang="en-US" sz="2000" b="0" i="0" dirty="0">
                <a:solidFill>
                  <a:srgbClr val="2D3B45"/>
                </a:solidFill>
                <a:effectLst/>
                <a:latin typeface="+mn-lt"/>
              </a:rPr>
              <a:t>You can get more information from the CISP website on STEM OPT. You can also go to Study in the States website. There is a section you can show your supervisor that explains the needs and requirements of STEM OPT. You can also download the I-983 for there. </a:t>
            </a:r>
          </a:p>
          <a:p>
            <a:pPr algn="l"/>
            <a:endParaRPr lang="en-US" sz="2000" b="0" i="0" dirty="0">
              <a:solidFill>
                <a:srgbClr val="2D3B45"/>
              </a:solidFill>
              <a:effectLst/>
              <a:latin typeface="+mn-lt"/>
            </a:endParaRPr>
          </a:p>
          <a:p>
            <a:pPr algn="l"/>
            <a:r>
              <a:rPr lang="en-US" sz="2000" b="0" i="0" dirty="0">
                <a:solidFill>
                  <a:srgbClr val="2D3B45"/>
                </a:solidFill>
                <a:effectLst/>
                <a:latin typeface="+mn-lt"/>
              </a:rPr>
              <a:t>Study in the States </a:t>
            </a:r>
            <a:r>
              <a:rPr lang="en-US" sz="2000" b="0" i="0" dirty="0">
                <a:solidFill>
                  <a:srgbClr val="2D3B45"/>
                </a:solidFill>
                <a:effectLst/>
                <a:latin typeface="+mn-lt"/>
                <a:hlinkClick r:id="rId2"/>
              </a:rPr>
              <a:t>STEM OPT Hub</a:t>
            </a:r>
            <a:r>
              <a:rPr lang="en-US" sz="2000" b="0" i="0" dirty="0">
                <a:solidFill>
                  <a:srgbClr val="2D3B45"/>
                </a:solidFill>
                <a:effectLst/>
                <a:latin typeface="+mn-lt"/>
              </a:rPr>
              <a:t>.</a:t>
            </a:r>
          </a:p>
        </p:txBody>
      </p:sp>
      <p:pic>
        <p:nvPicPr>
          <p:cNvPr id="5" name="Graphic 4" descr="Return to Home">
            <a:hlinkClick r:id="" action="ppaction://hlinkshowjump?jump=firstslide"/>
            <a:extLst>
              <a:ext uri="{FF2B5EF4-FFF2-40B4-BE49-F238E27FC236}">
                <a16:creationId xmlns:a16="http://schemas.microsoft.com/office/drawing/2014/main" id="{5F8D709C-55D4-B81A-0235-42FB2E9A76D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623040" y="5383432"/>
            <a:ext cx="568960" cy="568960"/>
          </a:xfrm>
          <a:prstGeom prst="rect">
            <a:avLst/>
          </a:prstGeom>
        </p:spPr>
      </p:pic>
      <p:sp>
        <p:nvSpPr>
          <p:cNvPr id="7" name="Rectangle: Rounded Corners 6">
            <a:hlinkClick r:id="rId5" action="ppaction://hlinksldjump"/>
            <a:extLst>
              <a:ext uri="{FF2B5EF4-FFF2-40B4-BE49-F238E27FC236}">
                <a16:creationId xmlns:a16="http://schemas.microsoft.com/office/drawing/2014/main" id="{11292DEA-A791-8796-64ED-84EA80DCFD93}"/>
              </a:ext>
            </a:extLst>
          </p:cNvPr>
          <p:cNvSpPr/>
          <p:nvPr/>
        </p:nvSpPr>
        <p:spPr bwMode="auto">
          <a:xfrm>
            <a:off x="193431" y="79130"/>
            <a:ext cx="1767254" cy="5873262"/>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lnSpc>
                <a:spcPct val="150000"/>
              </a:lnSpc>
            </a:pPr>
            <a:r>
              <a:rPr lang="en-US" sz="1800" dirty="0">
                <a:solidFill>
                  <a:schemeClr val="tx1"/>
                </a:solidFill>
              </a:rPr>
              <a:t>Contents</a:t>
            </a: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 action="ppaction://hlinkshowjump?jump=firstslide"/>
              </a:rPr>
              <a:t>Home</a:t>
            </a:r>
            <a:r>
              <a:rPr lang="en-US" b="0" i="0" u="sng" dirty="0">
                <a:solidFill>
                  <a:srgbClr val="2D3B45"/>
                </a:solidFill>
                <a:effectLst/>
                <a:latin typeface="Lato Extended"/>
              </a:rPr>
              <a:t> </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6" action="ppaction://hlinksldjump"/>
              </a:rPr>
              <a:t>Step 1– DO I QUALIFY?</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7" action="ppaction://hlinksldjump"/>
              </a:rPr>
              <a:t>Step 2– Apply for OPT (Or how to get a supporting I-20?)</a:t>
            </a:r>
            <a:r>
              <a:rPr lang="en-US" b="0" i="0" dirty="0">
                <a:solidFill>
                  <a:srgbClr val="2D3B45"/>
                </a:solidFill>
                <a:effectLst/>
                <a:latin typeface="Lato Extended"/>
                <a:hlinkClick r:id="rId7"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8" action="ppaction://hlinksldjump"/>
              </a:rPr>
              <a:t>Step 3– WHILE YOU ARE WAITING</a:t>
            </a:r>
            <a:r>
              <a:rPr lang="en-US" b="0" i="0" dirty="0">
                <a:solidFill>
                  <a:srgbClr val="2D3B45"/>
                </a:solidFill>
                <a:effectLst/>
                <a:latin typeface="Lato Extended"/>
                <a:hlinkClick r:id="rId8"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5" action="ppaction://hlinksldjump"/>
              </a:rPr>
              <a:t>Step 4– WHAT TO DO WHEN YOU RECEIVE THE CARD</a:t>
            </a:r>
            <a:r>
              <a:rPr lang="en-US" b="0" i="0" dirty="0">
                <a:solidFill>
                  <a:srgbClr val="2D3B45"/>
                </a:solidFill>
                <a:effectLst/>
                <a:latin typeface="Lato Extended"/>
                <a:hlinkClick r:id="rId5"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9" action="ppaction://hlinksldjump"/>
              </a:rPr>
              <a:t>Additional Resources</a:t>
            </a:r>
            <a:endParaRPr lang="en-US" b="0" i="0" dirty="0">
              <a:solidFill>
                <a:srgbClr val="2D3B45"/>
              </a:solidFill>
              <a:effectLst/>
              <a:latin typeface="Lato Extended"/>
            </a:endParaRPr>
          </a:p>
        </p:txBody>
      </p:sp>
    </p:spTree>
    <p:extLst>
      <p:ext uri="{BB962C8B-B14F-4D97-AF65-F5344CB8AC3E}">
        <p14:creationId xmlns:p14="http://schemas.microsoft.com/office/powerpoint/2010/main" val="9159746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87FE59-B15B-0B62-815F-D2D99D17649A}"/>
              </a:ext>
            </a:extLst>
          </p:cNvPr>
          <p:cNvSpPr txBox="1">
            <a:spLocks noGrp="1"/>
          </p:cNvSpPr>
          <p:nvPr>
            <p:ph type="title" idx="4294967295"/>
          </p:nvPr>
        </p:nvSpPr>
        <p:spPr bwMode="auto">
          <a:xfrm>
            <a:off x="914400" y="304800"/>
            <a:ext cx="10363200" cy="1143000"/>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en-US" sz="4267" b="0" i="0" u="none" strike="noStrike" kern="1200" cap="none" spc="0" normalizeH="0" baseline="0" noProof="0" dirty="0">
                <a:ln>
                  <a:noFill/>
                </a:ln>
                <a:solidFill>
                  <a:schemeClr val="tx1"/>
                </a:solidFill>
                <a:effectLst/>
                <a:uLnTx/>
                <a:uFillTx/>
                <a:latin typeface="Lato Extended"/>
                <a:ea typeface="+mj-ea"/>
                <a:cs typeface="+mj-cs"/>
              </a:rPr>
              <a:t>STEM OPT: I-20</a:t>
            </a:r>
          </a:p>
        </p:txBody>
      </p:sp>
      <p:sp>
        <p:nvSpPr>
          <p:cNvPr id="6" name="TextBox 5">
            <a:extLst>
              <a:ext uri="{FF2B5EF4-FFF2-40B4-BE49-F238E27FC236}">
                <a16:creationId xmlns:a16="http://schemas.microsoft.com/office/drawing/2014/main" id="{3362D75B-FA80-F98C-D503-F0318BC26452}"/>
              </a:ext>
            </a:extLst>
          </p:cNvPr>
          <p:cNvSpPr txBox="1"/>
          <p:nvPr/>
        </p:nvSpPr>
        <p:spPr bwMode="auto">
          <a:xfrm>
            <a:off x="1960684" y="2724727"/>
            <a:ext cx="9316915" cy="2524281"/>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a:bodyPr>
          <a:lstStyle/>
          <a:p>
            <a:pPr algn="l"/>
            <a:r>
              <a:rPr lang="en-US" sz="2000" b="0" i="0" dirty="0">
                <a:solidFill>
                  <a:srgbClr val="2D3B45"/>
                </a:solidFill>
                <a:effectLst/>
                <a:latin typeface="+mn-lt"/>
              </a:rPr>
              <a:t>Remember for a STEM OPT I-20, you will need to submit the completed and fully signed I-983 form to the CISP online services page. </a:t>
            </a:r>
          </a:p>
          <a:p>
            <a:pPr algn="l"/>
            <a:endParaRPr lang="en-US" sz="2000" b="0" i="0" dirty="0">
              <a:solidFill>
                <a:srgbClr val="2D3B45"/>
              </a:solidFill>
              <a:effectLst/>
              <a:latin typeface="+mn-lt"/>
            </a:endParaRPr>
          </a:p>
          <a:p>
            <a:pPr algn="l"/>
            <a:r>
              <a:rPr lang="en-US" sz="2000" b="0" i="0" dirty="0">
                <a:solidFill>
                  <a:srgbClr val="2D3B45"/>
                </a:solidFill>
                <a:effectLst/>
                <a:latin typeface="+mn-lt"/>
                <a:hlinkClick r:id="rId2"/>
              </a:rPr>
              <a:t>I-983 Form</a:t>
            </a:r>
            <a:r>
              <a:rPr lang="en-US" sz="2000" b="0" i="0" dirty="0">
                <a:solidFill>
                  <a:srgbClr val="2D3B45"/>
                </a:solidFill>
                <a:effectLst/>
                <a:latin typeface="+mn-lt"/>
              </a:rPr>
              <a:t>. </a:t>
            </a:r>
          </a:p>
        </p:txBody>
      </p:sp>
      <p:pic>
        <p:nvPicPr>
          <p:cNvPr id="5" name="Graphic 4" descr="Return to Home">
            <a:hlinkClick r:id="" action="ppaction://hlinkshowjump?jump=firstslide"/>
            <a:extLst>
              <a:ext uri="{FF2B5EF4-FFF2-40B4-BE49-F238E27FC236}">
                <a16:creationId xmlns:a16="http://schemas.microsoft.com/office/drawing/2014/main" id="{8CC074ED-4D91-346B-CF52-7EC89CCB08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623040" y="5383432"/>
            <a:ext cx="568960" cy="568960"/>
          </a:xfrm>
          <a:prstGeom prst="rect">
            <a:avLst/>
          </a:prstGeom>
        </p:spPr>
      </p:pic>
      <p:sp>
        <p:nvSpPr>
          <p:cNvPr id="7" name="Rectangle: Rounded Corners 6">
            <a:hlinkClick r:id="rId5" action="ppaction://hlinksldjump"/>
            <a:extLst>
              <a:ext uri="{FF2B5EF4-FFF2-40B4-BE49-F238E27FC236}">
                <a16:creationId xmlns:a16="http://schemas.microsoft.com/office/drawing/2014/main" id="{A713BCE5-AB5D-9C67-92C5-9FCDF51332D3}"/>
              </a:ext>
            </a:extLst>
          </p:cNvPr>
          <p:cNvSpPr/>
          <p:nvPr/>
        </p:nvSpPr>
        <p:spPr bwMode="auto">
          <a:xfrm>
            <a:off x="193431" y="79130"/>
            <a:ext cx="1767254" cy="5873262"/>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lnSpc>
                <a:spcPct val="150000"/>
              </a:lnSpc>
            </a:pPr>
            <a:r>
              <a:rPr lang="en-US" sz="1800" dirty="0">
                <a:solidFill>
                  <a:schemeClr val="tx1"/>
                </a:solidFill>
              </a:rPr>
              <a:t>Contents</a:t>
            </a: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 action="ppaction://hlinkshowjump?jump=firstslide"/>
              </a:rPr>
              <a:t>Home</a:t>
            </a:r>
            <a:r>
              <a:rPr lang="en-US" b="0" i="0" u="sng" dirty="0">
                <a:solidFill>
                  <a:srgbClr val="2D3B45"/>
                </a:solidFill>
                <a:effectLst/>
                <a:latin typeface="Lato Extended"/>
              </a:rPr>
              <a:t> </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6" action="ppaction://hlinksldjump"/>
              </a:rPr>
              <a:t>Step 1– DO I QUALIFY?</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7" action="ppaction://hlinksldjump"/>
              </a:rPr>
              <a:t>Step 2– Apply for OPT (Or how to get a supporting I-20?)</a:t>
            </a:r>
            <a:r>
              <a:rPr lang="en-US" b="0" i="0" dirty="0">
                <a:solidFill>
                  <a:srgbClr val="2D3B45"/>
                </a:solidFill>
                <a:effectLst/>
                <a:latin typeface="Lato Extended"/>
                <a:hlinkClick r:id="rId7"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8" action="ppaction://hlinksldjump"/>
              </a:rPr>
              <a:t>Step 3– WHILE YOU ARE WAITING</a:t>
            </a:r>
            <a:r>
              <a:rPr lang="en-US" b="0" i="0" dirty="0">
                <a:solidFill>
                  <a:srgbClr val="2D3B45"/>
                </a:solidFill>
                <a:effectLst/>
                <a:latin typeface="Lato Extended"/>
                <a:hlinkClick r:id="rId8"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5" action="ppaction://hlinksldjump"/>
              </a:rPr>
              <a:t>Step 4– WHAT TO DO WHEN YOU RECEIVE THE CARD</a:t>
            </a:r>
            <a:r>
              <a:rPr lang="en-US" b="0" i="0" dirty="0">
                <a:solidFill>
                  <a:srgbClr val="2D3B45"/>
                </a:solidFill>
                <a:effectLst/>
                <a:latin typeface="Lato Extended"/>
                <a:hlinkClick r:id="rId5"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9" action="ppaction://hlinksldjump"/>
              </a:rPr>
              <a:t>Additional Resources</a:t>
            </a:r>
            <a:endParaRPr lang="en-US" b="0" i="0" dirty="0">
              <a:solidFill>
                <a:srgbClr val="2D3B45"/>
              </a:solidFill>
              <a:effectLst/>
              <a:latin typeface="Lato Extended"/>
            </a:endParaRPr>
          </a:p>
        </p:txBody>
      </p:sp>
    </p:spTree>
    <p:extLst>
      <p:ext uri="{BB962C8B-B14F-4D97-AF65-F5344CB8AC3E}">
        <p14:creationId xmlns:p14="http://schemas.microsoft.com/office/powerpoint/2010/main" val="129044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64E779A-0C42-A2CA-4EEC-BBA1DEFDCBDC}"/>
              </a:ext>
            </a:extLst>
          </p:cNvPr>
          <p:cNvSpPr>
            <a:spLocks noGrp="1"/>
          </p:cNvSpPr>
          <p:nvPr>
            <p:ph type="title"/>
          </p:nvPr>
        </p:nvSpPr>
        <p:spPr>
          <a:xfrm>
            <a:off x="914400" y="304800"/>
            <a:ext cx="10363200" cy="1143000"/>
          </a:xfrm>
        </p:spPr>
        <p:txBody>
          <a:bodyPr wrap="square" anchor="ctr">
            <a:noAutofit/>
          </a:bodyPr>
          <a:lstStyle/>
          <a:p>
            <a:r>
              <a:rPr lang="en-US" sz="3200" b="1" i="0" dirty="0">
                <a:solidFill>
                  <a:srgbClr val="0065BD"/>
                </a:solidFill>
                <a:effectLst/>
              </a:rPr>
              <a:t>While you are waiting</a:t>
            </a:r>
            <a:endParaRPr lang="en-US" sz="3200" dirty="0">
              <a:solidFill>
                <a:srgbClr val="0065BD"/>
              </a:solidFill>
            </a:endParaRPr>
          </a:p>
        </p:txBody>
      </p:sp>
      <p:pic>
        <p:nvPicPr>
          <p:cNvPr id="5" name="Picture 4">
            <a:extLst>
              <a:ext uri="{FF2B5EF4-FFF2-40B4-BE49-F238E27FC236}">
                <a16:creationId xmlns:a16="http://schemas.microsoft.com/office/drawing/2014/main" id="{CE3383A3-176D-C39A-21B6-E7C0B5C8005D}"/>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14400" y="1676400"/>
            <a:ext cx="10363200" cy="3810000"/>
          </a:xfrm>
          <a:prstGeom prst="rect">
            <a:avLst/>
          </a:prstGeom>
          <a:noFill/>
        </p:spPr>
      </p:pic>
      <p:pic>
        <p:nvPicPr>
          <p:cNvPr id="4" name="Graphic 3" descr="Return to Home">
            <a:hlinkClick r:id="" action="ppaction://hlinkshowjump?jump=firstslide"/>
            <a:extLst>
              <a:ext uri="{FF2B5EF4-FFF2-40B4-BE49-F238E27FC236}">
                <a16:creationId xmlns:a16="http://schemas.microsoft.com/office/drawing/2014/main" id="{0E9F9A67-54DE-511F-D80C-5BF77958CD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623040" y="5383432"/>
            <a:ext cx="568960" cy="568960"/>
          </a:xfrm>
          <a:prstGeom prst="rect">
            <a:avLst/>
          </a:prstGeom>
        </p:spPr>
      </p:pic>
    </p:spTree>
    <p:extLst>
      <p:ext uri="{BB962C8B-B14F-4D97-AF65-F5344CB8AC3E}">
        <p14:creationId xmlns:p14="http://schemas.microsoft.com/office/powerpoint/2010/main" val="24804815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87FE59-B15B-0B62-815F-D2D99D17649A}"/>
              </a:ext>
            </a:extLst>
          </p:cNvPr>
          <p:cNvSpPr txBox="1">
            <a:spLocks noGrp="1"/>
          </p:cNvSpPr>
          <p:nvPr>
            <p:ph type="title" idx="4294967295"/>
          </p:nvPr>
        </p:nvSpPr>
        <p:spPr bwMode="auto">
          <a:xfrm>
            <a:off x="914400" y="304800"/>
            <a:ext cx="10363200" cy="1143000"/>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en-US" sz="4267" b="0" i="0" u="none" strike="noStrike" kern="1200" cap="none" spc="0" normalizeH="0" baseline="0" noProof="0" dirty="0">
                <a:ln>
                  <a:noFill/>
                </a:ln>
                <a:solidFill>
                  <a:schemeClr val="tx1"/>
                </a:solidFill>
                <a:effectLst/>
                <a:uLnTx/>
                <a:uFillTx/>
                <a:latin typeface="Lato Extended"/>
                <a:ea typeface="+mj-ea"/>
                <a:cs typeface="+mj-cs"/>
              </a:rPr>
              <a:t>Jobs closely related to major</a:t>
            </a:r>
          </a:p>
        </p:txBody>
      </p:sp>
      <p:sp>
        <p:nvSpPr>
          <p:cNvPr id="6" name="TextBox 5">
            <a:extLst>
              <a:ext uri="{FF2B5EF4-FFF2-40B4-BE49-F238E27FC236}">
                <a16:creationId xmlns:a16="http://schemas.microsoft.com/office/drawing/2014/main" id="{3362D75B-FA80-F98C-D503-F0318BC26452}"/>
              </a:ext>
            </a:extLst>
          </p:cNvPr>
          <p:cNvSpPr txBox="1"/>
          <p:nvPr/>
        </p:nvSpPr>
        <p:spPr bwMode="auto">
          <a:xfrm>
            <a:off x="1960684" y="2724727"/>
            <a:ext cx="9316915" cy="2524281"/>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a:bodyPr>
          <a:lstStyle/>
          <a:p>
            <a:pPr algn="l"/>
            <a:r>
              <a:rPr lang="en-US" sz="2000" b="0" i="0" dirty="0">
                <a:solidFill>
                  <a:srgbClr val="2D3B45"/>
                </a:solidFill>
                <a:effectLst/>
                <a:latin typeface="+mn-lt"/>
              </a:rPr>
              <a:t>Your work must be related to you major. You must be able to demonstrate that the work you will be doing is connected to the subject matter you learned in school. It must also be at the appropriate level. You cannot be a McDonald’s Cashier, but you can be a store manager. </a:t>
            </a:r>
          </a:p>
        </p:txBody>
      </p:sp>
      <p:pic>
        <p:nvPicPr>
          <p:cNvPr id="5" name="Graphic 4" descr="Return to Home">
            <a:hlinkClick r:id="" action="ppaction://hlinkshowjump?jump=firstslide"/>
            <a:extLst>
              <a:ext uri="{FF2B5EF4-FFF2-40B4-BE49-F238E27FC236}">
                <a16:creationId xmlns:a16="http://schemas.microsoft.com/office/drawing/2014/main" id="{0B9C0528-E24F-D981-CF27-768A37C434C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623040" y="5383432"/>
            <a:ext cx="568960" cy="568960"/>
          </a:xfrm>
          <a:prstGeom prst="rect">
            <a:avLst/>
          </a:prstGeom>
        </p:spPr>
      </p:pic>
      <p:sp>
        <p:nvSpPr>
          <p:cNvPr id="7" name="Rectangle: Rounded Corners 6">
            <a:hlinkClick r:id="rId4" action="ppaction://hlinksldjump"/>
            <a:extLst>
              <a:ext uri="{FF2B5EF4-FFF2-40B4-BE49-F238E27FC236}">
                <a16:creationId xmlns:a16="http://schemas.microsoft.com/office/drawing/2014/main" id="{1955DC86-39C6-330D-CA0E-5F131CA692F6}"/>
              </a:ext>
            </a:extLst>
          </p:cNvPr>
          <p:cNvSpPr/>
          <p:nvPr/>
        </p:nvSpPr>
        <p:spPr bwMode="auto">
          <a:xfrm>
            <a:off x="193431" y="79130"/>
            <a:ext cx="1767254" cy="5873262"/>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lnSpc>
                <a:spcPct val="150000"/>
              </a:lnSpc>
            </a:pPr>
            <a:r>
              <a:rPr lang="en-US" sz="1800" dirty="0">
                <a:solidFill>
                  <a:schemeClr val="tx1"/>
                </a:solidFill>
              </a:rPr>
              <a:t>Contents</a:t>
            </a: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 action="ppaction://hlinkshowjump?jump=firstslide"/>
              </a:rPr>
              <a:t>Home</a:t>
            </a:r>
            <a:r>
              <a:rPr lang="en-US" b="0" i="0" u="sng" dirty="0">
                <a:solidFill>
                  <a:srgbClr val="2D3B45"/>
                </a:solidFill>
                <a:effectLst/>
                <a:latin typeface="Lato Extended"/>
              </a:rPr>
              <a:t> </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5" action="ppaction://hlinksldjump"/>
              </a:rPr>
              <a:t>Step 1– DO I QUALIFY?</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6" action="ppaction://hlinksldjump"/>
              </a:rPr>
              <a:t>Step 2– Apply for OPT (Or how to get a supporting I-20?)</a:t>
            </a:r>
            <a:r>
              <a:rPr lang="en-US" b="0" i="0" dirty="0">
                <a:solidFill>
                  <a:srgbClr val="2D3B45"/>
                </a:solidFill>
                <a:effectLst/>
                <a:latin typeface="Lato Extended"/>
                <a:hlinkClick r:id="rId6"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7" action="ppaction://hlinksldjump"/>
              </a:rPr>
              <a:t>Step 3– WHILE YOU ARE WAITING</a:t>
            </a:r>
            <a:r>
              <a:rPr lang="en-US" b="0" i="0" dirty="0">
                <a:solidFill>
                  <a:srgbClr val="2D3B45"/>
                </a:solidFill>
                <a:effectLst/>
                <a:latin typeface="Lato Extended"/>
                <a:hlinkClick r:id="rId7"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4" action="ppaction://hlinksldjump"/>
              </a:rPr>
              <a:t>Step 4– WHAT TO DO WHEN YOU RECEIVE THE CARD</a:t>
            </a:r>
            <a:r>
              <a:rPr lang="en-US" b="0" i="0" dirty="0">
                <a:solidFill>
                  <a:srgbClr val="2D3B45"/>
                </a:solidFill>
                <a:effectLst/>
                <a:latin typeface="Lato Extended"/>
                <a:hlinkClick r:id="rId4"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8" action="ppaction://hlinksldjump"/>
              </a:rPr>
              <a:t>Additional Resources</a:t>
            </a:r>
            <a:endParaRPr lang="en-US" b="0" i="0" dirty="0">
              <a:solidFill>
                <a:srgbClr val="2D3B45"/>
              </a:solidFill>
              <a:effectLst/>
              <a:latin typeface="Lato Extended"/>
            </a:endParaRPr>
          </a:p>
        </p:txBody>
      </p:sp>
    </p:spTree>
    <p:extLst>
      <p:ext uri="{BB962C8B-B14F-4D97-AF65-F5344CB8AC3E}">
        <p14:creationId xmlns:p14="http://schemas.microsoft.com/office/powerpoint/2010/main" val="15493830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87FE59-B15B-0B62-815F-D2D99D17649A}"/>
              </a:ext>
            </a:extLst>
          </p:cNvPr>
          <p:cNvSpPr txBox="1">
            <a:spLocks noGrp="1"/>
          </p:cNvSpPr>
          <p:nvPr>
            <p:ph type="title" idx="4294967295"/>
          </p:nvPr>
        </p:nvSpPr>
        <p:spPr bwMode="auto">
          <a:xfrm>
            <a:off x="914400" y="304800"/>
            <a:ext cx="10363200" cy="1143000"/>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en-US" sz="4267" b="0" i="0" u="none" strike="noStrike" kern="1200" cap="none" spc="0" normalizeH="0" baseline="0" noProof="0" dirty="0">
                <a:ln>
                  <a:noFill/>
                </a:ln>
                <a:solidFill>
                  <a:schemeClr val="tx1"/>
                </a:solidFill>
                <a:effectLst/>
                <a:uLnTx/>
                <a:uFillTx/>
                <a:latin typeface="Lato Extended"/>
                <a:ea typeface="+mj-ea"/>
                <a:cs typeface="+mj-cs"/>
              </a:rPr>
              <a:t>Do not move  </a:t>
            </a:r>
          </a:p>
        </p:txBody>
      </p:sp>
      <p:sp>
        <p:nvSpPr>
          <p:cNvPr id="6" name="TextBox 5">
            <a:extLst>
              <a:ext uri="{FF2B5EF4-FFF2-40B4-BE49-F238E27FC236}">
                <a16:creationId xmlns:a16="http://schemas.microsoft.com/office/drawing/2014/main" id="{3362D75B-FA80-F98C-D503-F0318BC26452}"/>
              </a:ext>
            </a:extLst>
          </p:cNvPr>
          <p:cNvSpPr txBox="1"/>
          <p:nvPr/>
        </p:nvSpPr>
        <p:spPr bwMode="auto">
          <a:xfrm>
            <a:off x="1960684" y="2724727"/>
            <a:ext cx="9316915" cy="2533073"/>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a:bodyPr>
          <a:lstStyle/>
          <a:p>
            <a:pPr algn="l"/>
            <a:r>
              <a:rPr lang="en-US" sz="2000" b="0" i="0" dirty="0">
                <a:solidFill>
                  <a:srgbClr val="2D3B45"/>
                </a:solidFill>
                <a:effectLst/>
                <a:latin typeface="+mn-lt"/>
              </a:rPr>
              <a:t>If you will not have a stable home address, please use a trusted friend or family’s address. The application lets you send your card to someone. You must always put a current physical address even if it’s temporary.</a:t>
            </a:r>
          </a:p>
        </p:txBody>
      </p:sp>
      <p:pic>
        <p:nvPicPr>
          <p:cNvPr id="3" name="Picture 2" descr="Stacked cardboard boxes and houseplant">
            <a:extLst>
              <a:ext uri="{FF2B5EF4-FFF2-40B4-BE49-F238E27FC236}">
                <a16:creationId xmlns:a16="http://schemas.microsoft.com/office/drawing/2014/main" id="{BE3DF3DB-8C0C-1978-10BF-23E6CF4D0CC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510454" y="1590550"/>
            <a:ext cx="3162112" cy="2107251"/>
          </a:xfrm>
          <a:prstGeom prst="rect">
            <a:avLst/>
          </a:prstGeom>
        </p:spPr>
      </p:pic>
      <p:pic>
        <p:nvPicPr>
          <p:cNvPr id="7" name="Graphic 6" descr="Return to Home">
            <a:hlinkClick r:id="" action="ppaction://hlinkshowjump?jump=firstslide"/>
            <a:extLst>
              <a:ext uri="{FF2B5EF4-FFF2-40B4-BE49-F238E27FC236}">
                <a16:creationId xmlns:a16="http://schemas.microsoft.com/office/drawing/2014/main" id="{0935907C-2892-B87C-1064-B8A5D7B603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623040" y="5383432"/>
            <a:ext cx="568960" cy="568960"/>
          </a:xfrm>
          <a:prstGeom prst="rect">
            <a:avLst/>
          </a:prstGeom>
        </p:spPr>
      </p:pic>
      <p:sp>
        <p:nvSpPr>
          <p:cNvPr id="8" name="Rectangle: Rounded Corners 7">
            <a:hlinkClick r:id="rId5" action="ppaction://hlinksldjump"/>
            <a:extLst>
              <a:ext uri="{FF2B5EF4-FFF2-40B4-BE49-F238E27FC236}">
                <a16:creationId xmlns:a16="http://schemas.microsoft.com/office/drawing/2014/main" id="{248E7BA7-79EC-4169-0B93-0F6BACCAFCB8}"/>
              </a:ext>
            </a:extLst>
          </p:cNvPr>
          <p:cNvSpPr/>
          <p:nvPr/>
        </p:nvSpPr>
        <p:spPr bwMode="auto">
          <a:xfrm>
            <a:off x="193431" y="79130"/>
            <a:ext cx="1767254" cy="5873262"/>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lnSpc>
                <a:spcPct val="150000"/>
              </a:lnSpc>
            </a:pPr>
            <a:r>
              <a:rPr lang="en-US" sz="1800" dirty="0">
                <a:solidFill>
                  <a:schemeClr val="tx1"/>
                </a:solidFill>
              </a:rPr>
              <a:t>Contents</a:t>
            </a: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 action="ppaction://hlinkshowjump?jump=firstslide"/>
              </a:rPr>
              <a:t>Home</a:t>
            </a:r>
            <a:r>
              <a:rPr lang="en-US" b="0" i="0" u="sng" dirty="0">
                <a:solidFill>
                  <a:srgbClr val="2D3B45"/>
                </a:solidFill>
                <a:effectLst/>
                <a:latin typeface="Lato Extended"/>
              </a:rPr>
              <a:t> </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6" action="ppaction://hlinksldjump"/>
              </a:rPr>
              <a:t>Step 1– DO I QUALIFY?</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7" action="ppaction://hlinksldjump"/>
              </a:rPr>
              <a:t>Step 2– Apply for OPT (Or how to get a supporting I-20?)</a:t>
            </a:r>
            <a:r>
              <a:rPr lang="en-US" b="0" i="0" dirty="0">
                <a:solidFill>
                  <a:srgbClr val="2D3B45"/>
                </a:solidFill>
                <a:effectLst/>
                <a:latin typeface="Lato Extended"/>
                <a:hlinkClick r:id="rId7"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8" action="ppaction://hlinksldjump"/>
              </a:rPr>
              <a:t>Step 3– WHILE YOU ARE WAITING</a:t>
            </a:r>
            <a:r>
              <a:rPr lang="en-US" b="0" i="0" dirty="0">
                <a:solidFill>
                  <a:srgbClr val="2D3B45"/>
                </a:solidFill>
                <a:effectLst/>
                <a:latin typeface="Lato Extended"/>
                <a:hlinkClick r:id="rId8"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5" action="ppaction://hlinksldjump"/>
              </a:rPr>
              <a:t>Step 4– WHAT TO DO WHEN YOU RECEIVE THE CARD</a:t>
            </a:r>
            <a:r>
              <a:rPr lang="en-US" b="0" i="0" dirty="0">
                <a:solidFill>
                  <a:srgbClr val="2D3B45"/>
                </a:solidFill>
                <a:effectLst/>
                <a:latin typeface="Lato Extended"/>
                <a:hlinkClick r:id="rId5"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9" action="ppaction://hlinksldjump"/>
              </a:rPr>
              <a:t>Additional Resources</a:t>
            </a:r>
            <a:endParaRPr lang="en-US" b="0" i="0" dirty="0">
              <a:solidFill>
                <a:srgbClr val="2D3B45"/>
              </a:solidFill>
              <a:effectLst/>
              <a:latin typeface="Lato Extended"/>
            </a:endParaRPr>
          </a:p>
        </p:txBody>
      </p:sp>
    </p:spTree>
    <p:extLst>
      <p:ext uri="{BB962C8B-B14F-4D97-AF65-F5344CB8AC3E}">
        <p14:creationId xmlns:p14="http://schemas.microsoft.com/office/powerpoint/2010/main" val="41789980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87FE59-B15B-0B62-815F-D2D99D17649A}"/>
              </a:ext>
            </a:extLst>
          </p:cNvPr>
          <p:cNvSpPr txBox="1">
            <a:spLocks noGrp="1"/>
          </p:cNvSpPr>
          <p:nvPr>
            <p:ph type="title" idx="4294967295"/>
          </p:nvPr>
        </p:nvSpPr>
        <p:spPr bwMode="auto">
          <a:xfrm>
            <a:off x="914400" y="304800"/>
            <a:ext cx="10363200" cy="1143000"/>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en-US" sz="4267" b="0" i="0" u="none" strike="noStrike" kern="1200" cap="none" spc="0" normalizeH="0" baseline="0" noProof="0" dirty="0">
                <a:ln>
                  <a:noFill/>
                </a:ln>
                <a:solidFill>
                  <a:schemeClr val="tx1"/>
                </a:solidFill>
                <a:effectLst/>
                <a:uLnTx/>
                <a:uFillTx/>
                <a:latin typeface="Lato Extended"/>
                <a:ea typeface="+mj-ea"/>
                <a:cs typeface="+mj-cs"/>
              </a:rPr>
              <a:t>30 days </a:t>
            </a:r>
          </a:p>
        </p:txBody>
      </p:sp>
      <p:sp>
        <p:nvSpPr>
          <p:cNvPr id="6" name="TextBox 5">
            <a:extLst>
              <a:ext uri="{FF2B5EF4-FFF2-40B4-BE49-F238E27FC236}">
                <a16:creationId xmlns:a16="http://schemas.microsoft.com/office/drawing/2014/main" id="{3362D75B-FA80-F98C-D503-F0318BC26452}"/>
              </a:ext>
            </a:extLst>
          </p:cNvPr>
          <p:cNvSpPr txBox="1"/>
          <p:nvPr/>
        </p:nvSpPr>
        <p:spPr bwMode="auto">
          <a:xfrm>
            <a:off x="1960684" y="2724727"/>
            <a:ext cx="9316915" cy="2524281"/>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a:bodyPr>
          <a:lstStyle/>
          <a:p>
            <a:pPr algn="l"/>
            <a:r>
              <a:rPr lang="en-US" sz="2000" b="0" i="0" dirty="0">
                <a:solidFill>
                  <a:srgbClr val="2D3B45"/>
                </a:solidFill>
                <a:effectLst/>
                <a:latin typeface="+mn-lt"/>
              </a:rPr>
              <a:t>The application must be received by USCIS within 30 days of the STEM OPT I-20 issuance. Once you requested a STEM OPT I-20, please complete the application right away. If you find that the STEM OPT I-20 is older than 30 days, and you haven’t applied for STEM OPT, please contact Iss@csusb.edu to request a new one. </a:t>
            </a:r>
          </a:p>
        </p:txBody>
      </p:sp>
      <p:pic>
        <p:nvPicPr>
          <p:cNvPr id="5" name="Graphic 4" descr="Return to Home">
            <a:hlinkClick r:id="" action="ppaction://hlinkshowjump?jump=firstslide"/>
            <a:extLst>
              <a:ext uri="{FF2B5EF4-FFF2-40B4-BE49-F238E27FC236}">
                <a16:creationId xmlns:a16="http://schemas.microsoft.com/office/drawing/2014/main" id="{96607491-F738-07C4-5C81-7D5371C8435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623040" y="5383432"/>
            <a:ext cx="568960" cy="568960"/>
          </a:xfrm>
          <a:prstGeom prst="rect">
            <a:avLst/>
          </a:prstGeom>
        </p:spPr>
      </p:pic>
      <p:sp>
        <p:nvSpPr>
          <p:cNvPr id="7" name="Rectangle: Rounded Corners 6">
            <a:hlinkClick r:id="rId4" action="ppaction://hlinksldjump"/>
            <a:extLst>
              <a:ext uri="{FF2B5EF4-FFF2-40B4-BE49-F238E27FC236}">
                <a16:creationId xmlns:a16="http://schemas.microsoft.com/office/drawing/2014/main" id="{AA8888F3-84EF-FC85-3D98-FE2A40574F97}"/>
              </a:ext>
            </a:extLst>
          </p:cNvPr>
          <p:cNvSpPr/>
          <p:nvPr/>
        </p:nvSpPr>
        <p:spPr bwMode="auto">
          <a:xfrm>
            <a:off x="193431" y="79130"/>
            <a:ext cx="1767254" cy="5873262"/>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lnSpc>
                <a:spcPct val="150000"/>
              </a:lnSpc>
            </a:pPr>
            <a:r>
              <a:rPr lang="en-US" sz="1800" dirty="0">
                <a:solidFill>
                  <a:schemeClr val="tx1"/>
                </a:solidFill>
              </a:rPr>
              <a:t>Contents</a:t>
            </a: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 action="ppaction://hlinkshowjump?jump=firstslide"/>
              </a:rPr>
              <a:t>Home</a:t>
            </a:r>
            <a:r>
              <a:rPr lang="en-US" b="0" i="0" u="sng" dirty="0">
                <a:solidFill>
                  <a:srgbClr val="2D3B45"/>
                </a:solidFill>
                <a:effectLst/>
                <a:latin typeface="Lato Extended"/>
              </a:rPr>
              <a:t> </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5" action="ppaction://hlinksldjump"/>
              </a:rPr>
              <a:t>Step 1– DO I QUALIFY?</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6" action="ppaction://hlinksldjump"/>
              </a:rPr>
              <a:t>Step 2– Apply for OPT (Or how to get a supporting I-20?)</a:t>
            </a:r>
            <a:r>
              <a:rPr lang="en-US" b="0" i="0" dirty="0">
                <a:solidFill>
                  <a:srgbClr val="2D3B45"/>
                </a:solidFill>
                <a:effectLst/>
                <a:latin typeface="Lato Extended"/>
                <a:hlinkClick r:id="rId6"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7" action="ppaction://hlinksldjump"/>
              </a:rPr>
              <a:t>Step 3– WHILE YOU ARE WAITING</a:t>
            </a:r>
            <a:r>
              <a:rPr lang="en-US" b="0" i="0" dirty="0">
                <a:solidFill>
                  <a:srgbClr val="2D3B45"/>
                </a:solidFill>
                <a:effectLst/>
                <a:latin typeface="Lato Extended"/>
                <a:hlinkClick r:id="rId7"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4" action="ppaction://hlinksldjump"/>
              </a:rPr>
              <a:t>Step 4– WHAT TO DO WHEN YOU RECEIVE THE CARD</a:t>
            </a:r>
            <a:r>
              <a:rPr lang="en-US" b="0" i="0" dirty="0">
                <a:solidFill>
                  <a:srgbClr val="2D3B45"/>
                </a:solidFill>
                <a:effectLst/>
                <a:latin typeface="Lato Extended"/>
                <a:hlinkClick r:id="rId4"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8" action="ppaction://hlinksldjump"/>
              </a:rPr>
              <a:t>Additional Resources</a:t>
            </a:r>
            <a:endParaRPr lang="en-US" b="0" i="0" dirty="0">
              <a:solidFill>
                <a:srgbClr val="2D3B45"/>
              </a:solidFill>
              <a:effectLst/>
              <a:latin typeface="Lato Extended"/>
            </a:endParaRPr>
          </a:p>
        </p:txBody>
      </p:sp>
    </p:spTree>
    <p:extLst>
      <p:ext uri="{BB962C8B-B14F-4D97-AF65-F5344CB8AC3E}">
        <p14:creationId xmlns:p14="http://schemas.microsoft.com/office/powerpoint/2010/main" val="10609362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87FE59-B15B-0B62-815F-D2D99D17649A}"/>
              </a:ext>
            </a:extLst>
          </p:cNvPr>
          <p:cNvSpPr txBox="1">
            <a:spLocks noGrp="1"/>
          </p:cNvSpPr>
          <p:nvPr>
            <p:ph type="title" idx="4294967295"/>
          </p:nvPr>
        </p:nvSpPr>
        <p:spPr bwMode="auto">
          <a:xfrm>
            <a:off x="914400" y="304800"/>
            <a:ext cx="10363200" cy="1143000"/>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914400" rtl="0" eaLnBrk="1" fontAlgn="base" latinLnBrk="0" hangingPunct="1">
              <a:lnSpc>
                <a:spcPct val="100000"/>
              </a:lnSpc>
              <a:spcBef>
                <a:spcPct val="0"/>
              </a:spcBef>
              <a:spcAft>
                <a:spcPts val="600"/>
              </a:spcAft>
              <a:buClrTx/>
              <a:buSzTx/>
              <a:buFontTx/>
              <a:buNone/>
              <a:tabLst/>
              <a:defRPr/>
            </a:pPr>
            <a:r>
              <a:rPr lang="en-US" b="0" kern="1200" dirty="0">
                <a:latin typeface="Lato Extended"/>
              </a:rPr>
              <a:t>S</a:t>
            </a:r>
            <a:r>
              <a:rPr kumimoji="0" lang="en-US" sz="4267" b="0" i="0" u="none" strike="noStrike" kern="1200" cap="none" spc="0" normalizeH="0" baseline="0" noProof="0" dirty="0" err="1">
                <a:ln>
                  <a:noFill/>
                </a:ln>
                <a:solidFill>
                  <a:schemeClr val="tx1"/>
                </a:solidFill>
                <a:effectLst/>
                <a:uLnTx/>
                <a:uFillTx/>
                <a:latin typeface="Lato Extended"/>
                <a:ea typeface="+mj-ea"/>
                <a:cs typeface="+mj-cs"/>
              </a:rPr>
              <a:t>tay</a:t>
            </a:r>
            <a:r>
              <a:rPr kumimoji="0" lang="en-US" sz="4267" b="0" i="0" u="none" strike="noStrike" kern="1200" cap="none" spc="0" normalizeH="0" baseline="0" noProof="0" dirty="0">
                <a:ln>
                  <a:noFill/>
                </a:ln>
                <a:solidFill>
                  <a:schemeClr val="tx1"/>
                </a:solidFill>
                <a:effectLst/>
                <a:uLnTx/>
                <a:uFillTx/>
                <a:latin typeface="Lato Extended"/>
                <a:ea typeface="+mj-ea"/>
                <a:cs typeface="+mj-cs"/>
              </a:rPr>
              <a:t> put/don’t travel outside U.S.</a:t>
            </a:r>
          </a:p>
        </p:txBody>
      </p:sp>
      <p:sp>
        <p:nvSpPr>
          <p:cNvPr id="6" name="TextBox 5">
            <a:extLst>
              <a:ext uri="{FF2B5EF4-FFF2-40B4-BE49-F238E27FC236}">
                <a16:creationId xmlns:a16="http://schemas.microsoft.com/office/drawing/2014/main" id="{3362D75B-FA80-F98C-D503-F0318BC26452}"/>
              </a:ext>
            </a:extLst>
          </p:cNvPr>
          <p:cNvSpPr txBox="1"/>
          <p:nvPr/>
        </p:nvSpPr>
        <p:spPr bwMode="auto">
          <a:xfrm>
            <a:off x="1960684" y="2724727"/>
            <a:ext cx="9316915" cy="2835566"/>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a:bodyPr>
          <a:lstStyle/>
          <a:p>
            <a:pPr algn="l"/>
            <a:r>
              <a:rPr lang="en-US" sz="2000" b="0" i="0" dirty="0">
                <a:solidFill>
                  <a:srgbClr val="2D3B45"/>
                </a:solidFill>
                <a:effectLst/>
                <a:latin typeface="+mn-lt"/>
              </a:rPr>
              <a:t>USCIS will cancel pending applications If you leave the U.S. They see it as abandoning your petition. </a:t>
            </a:r>
          </a:p>
        </p:txBody>
      </p:sp>
      <p:pic>
        <p:nvPicPr>
          <p:cNvPr id="2" name="Picture 1">
            <a:extLst>
              <a:ext uri="{FF2B5EF4-FFF2-40B4-BE49-F238E27FC236}">
                <a16:creationId xmlns:a16="http://schemas.microsoft.com/office/drawing/2014/main" id="{38849C95-20B5-CF7E-69BA-C6E71EF6737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510454" y="1590138"/>
            <a:ext cx="3162112" cy="2108074"/>
          </a:xfrm>
          <a:prstGeom prst="rect">
            <a:avLst/>
          </a:prstGeom>
        </p:spPr>
      </p:pic>
      <p:pic>
        <p:nvPicPr>
          <p:cNvPr id="7" name="Graphic 6" descr="Return to Home">
            <a:hlinkClick r:id="" action="ppaction://hlinkshowjump?jump=firstslide"/>
            <a:extLst>
              <a:ext uri="{FF2B5EF4-FFF2-40B4-BE49-F238E27FC236}">
                <a16:creationId xmlns:a16="http://schemas.microsoft.com/office/drawing/2014/main" id="{FDED13D8-6030-F2FE-BAE2-BE1920CDC0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623040" y="5383432"/>
            <a:ext cx="568960" cy="568960"/>
          </a:xfrm>
          <a:prstGeom prst="rect">
            <a:avLst/>
          </a:prstGeom>
        </p:spPr>
      </p:pic>
      <p:sp>
        <p:nvSpPr>
          <p:cNvPr id="8" name="Rectangle: Rounded Corners 7">
            <a:hlinkClick r:id="rId5" action="ppaction://hlinksldjump"/>
            <a:extLst>
              <a:ext uri="{FF2B5EF4-FFF2-40B4-BE49-F238E27FC236}">
                <a16:creationId xmlns:a16="http://schemas.microsoft.com/office/drawing/2014/main" id="{0061027C-8FF3-FD13-CA61-E40EF11B7F35}"/>
              </a:ext>
            </a:extLst>
          </p:cNvPr>
          <p:cNvSpPr/>
          <p:nvPr/>
        </p:nvSpPr>
        <p:spPr bwMode="auto">
          <a:xfrm>
            <a:off x="193431" y="79130"/>
            <a:ext cx="1767254" cy="5873262"/>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lnSpc>
                <a:spcPct val="150000"/>
              </a:lnSpc>
            </a:pPr>
            <a:r>
              <a:rPr lang="en-US" sz="1800" dirty="0">
                <a:solidFill>
                  <a:schemeClr val="tx1"/>
                </a:solidFill>
              </a:rPr>
              <a:t>Contents</a:t>
            </a: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 action="ppaction://hlinkshowjump?jump=firstslide"/>
              </a:rPr>
              <a:t>Home</a:t>
            </a:r>
            <a:r>
              <a:rPr lang="en-US" b="0" i="0" u="sng" dirty="0">
                <a:solidFill>
                  <a:srgbClr val="2D3B45"/>
                </a:solidFill>
                <a:effectLst/>
                <a:latin typeface="Lato Extended"/>
              </a:rPr>
              <a:t> </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6" action="ppaction://hlinksldjump"/>
              </a:rPr>
              <a:t>Step 1– DO I QUALIFY?</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7" action="ppaction://hlinksldjump"/>
              </a:rPr>
              <a:t>Step 2– Apply for OPT (Or how to get a supporting I-20?)</a:t>
            </a:r>
            <a:r>
              <a:rPr lang="en-US" b="0" i="0" dirty="0">
                <a:solidFill>
                  <a:srgbClr val="2D3B45"/>
                </a:solidFill>
                <a:effectLst/>
                <a:latin typeface="Lato Extended"/>
                <a:hlinkClick r:id="rId7"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8" action="ppaction://hlinksldjump"/>
              </a:rPr>
              <a:t>Step 3– WHILE YOU ARE WAITING</a:t>
            </a:r>
            <a:r>
              <a:rPr lang="en-US" b="0" i="0" dirty="0">
                <a:solidFill>
                  <a:srgbClr val="2D3B45"/>
                </a:solidFill>
                <a:effectLst/>
                <a:latin typeface="Lato Extended"/>
                <a:hlinkClick r:id="rId8"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5" action="ppaction://hlinksldjump"/>
              </a:rPr>
              <a:t>Step 4– WHAT TO DO WHEN YOU RECEIVE THE CARD</a:t>
            </a:r>
            <a:r>
              <a:rPr lang="en-US" b="0" i="0" dirty="0">
                <a:solidFill>
                  <a:srgbClr val="2D3B45"/>
                </a:solidFill>
                <a:effectLst/>
                <a:latin typeface="Lato Extended"/>
                <a:hlinkClick r:id="rId5"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9" action="ppaction://hlinksldjump"/>
              </a:rPr>
              <a:t>Additional Resources</a:t>
            </a:r>
            <a:endParaRPr lang="en-US" b="0" i="0" dirty="0">
              <a:solidFill>
                <a:srgbClr val="2D3B45"/>
              </a:solidFill>
              <a:effectLst/>
              <a:latin typeface="Lato Extended"/>
            </a:endParaRPr>
          </a:p>
        </p:txBody>
      </p:sp>
    </p:spTree>
    <p:extLst>
      <p:ext uri="{BB962C8B-B14F-4D97-AF65-F5344CB8AC3E}">
        <p14:creationId xmlns:p14="http://schemas.microsoft.com/office/powerpoint/2010/main" val="3974972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87FE59-B15B-0B62-815F-D2D99D17649A}"/>
              </a:ext>
            </a:extLst>
          </p:cNvPr>
          <p:cNvSpPr txBox="1">
            <a:spLocks noGrp="1"/>
          </p:cNvSpPr>
          <p:nvPr>
            <p:ph type="title" idx="4294967295"/>
          </p:nvPr>
        </p:nvSpPr>
        <p:spPr bwMode="auto">
          <a:xfrm>
            <a:off x="914400" y="304800"/>
            <a:ext cx="10363200" cy="1143000"/>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en-US" sz="4267" b="0" i="0" u="none" strike="noStrike" kern="1200" cap="none" spc="0" normalizeH="0" baseline="0" noProof="0" dirty="0">
                <a:ln>
                  <a:noFill/>
                </a:ln>
                <a:solidFill>
                  <a:schemeClr val="tx1"/>
                </a:solidFill>
                <a:effectLst/>
                <a:uLnTx/>
                <a:uFillTx/>
                <a:latin typeface="Lato Extended"/>
                <a:ea typeface="+mj-ea"/>
                <a:cs typeface="+mj-cs"/>
              </a:rPr>
              <a:t>What is OPT?</a:t>
            </a:r>
          </a:p>
        </p:txBody>
      </p:sp>
      <p:sp>
        <p:nvSpPr>
          <p:cNvPr id="6" name="TextBox 5">
            <a:extLst>
              <a:ext uri="{FF2B5EF4-FFF2-40B4-BE49-F238E27FC236}">
                <a16:creationId xmlns:a16="http://schemas.microsoft.com/office/drawing/2014/main" id="{3362D75B-FA80-F98C-D503-F0318BC26452}"/>
              </a:ext>
            </a:extLst>
          </p:cNvPr>
          <p:cNvSpPr txBox="1"/>
          <p:nvPr/>
        </p:nvSpPr>
        <p:spPr bwMode="auto">
          <a:xfrm>
            <a:off x="1969479" y="2404649"/>
            <a:ext cx="9316915" cy="2835566"/>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a:bodyPr>
          <a:lstStyle/>
          <a:p>
            <a:pPr algn="l" eaLnBrk="1" hangingPunct="1">
              <a:lnSpc>
                <a:spcPct val="90000"/>
              </a:lnSpc>
              <a:spcBef>
                <a:spcPct val="20000"/>
              </a:spcBef>
            </a:pPr>
            <a:r>
              <a:rPr lang="en-US" sz="2000" b="0" i="0" dirty="0">
                <a:solidFill>
                  <a:schemeClr val="tx1"/>
                </a:solidFill>
                <a:effectLst/>
                <a:latin typeface="Arial" panose="020B0604020202020204" pitchFamily="34" charset="0"/>
                <a:ea typeface="+mn-ea"/>
                <a:cs typeface="Arial" panose="020B0604020202020204" pitchFamily="34" charset="0"/>
              </a:rPr>
              <a:t>Optional Practical Training is designed to provide you with an opportunity to gain actual employment experience in your chosen profession for a maximum of one year (12 months), or 36 months with the STEM extension. Its purpose is to "round off" or complement your academic work. If you have completed any optional practical training prior to completion of studies, this time will be deducted from the maximum of 12 months allowed. Less than 12 months of full-time curricular practical training does not deduct OPT time. Please discuss this topic with an International Advisor if the difference is not clear to you.</a:t>
            </a:r>
            <a:endParaRPr lang="en-US" sz="2000" dirty="0">
              <a:solidFill>
                <a:schemeClr val="tx1"/>
              </a:solidFill>
              <a:latin typeface="Arial" panose="020B0604020202020204" pitchFamily="34" charset="0"/>
              <a:ea typeface="+mn-ea"/>
              <a:cs typeface="Arial" panose="020B0604020202020204" pitchFamily="34" charset="0"/>
            </a:endParaRPr>
          </a:p>
        </p:txBody>
      </p:sp>
      <p:sp>
        <p:nvSpPr>
          <p:cNvPr id="5" name="Rectangle: Rounded Corners 4">
            <a:hlinkClick r:id="rId2" action="ppaction://hlinksldjump"/>
            <a:extLst>
              <a:ext uri="{FF2B5EF4-FFF2-40B4-BE49-F238E27FC236}">
                <a16:creationId xmlns:a16="http://schemas.microsoft.com/office/drawing/2014/main" id="{4CA10870-72DC-1851-EC7D-CA989AF06C3A}"/>
              </a:ext>
            </a:extLst>
          </p:cNvPr>
          <p:cNvSpPr/>
          <p:nvPr/>
        </p:nvSpPr>
        <p:spPr bwMode="auto">
          <a:xfrm>
            <a:off x="193431" y="79130"/>
            <a:ext cx="1767254" cy="5873262"/>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lnSpc>
                <a:spcPct val="150000"/>
              </a:lnSpc>
            </a:pPr>
            <a:r>
              <a:rPr lang="en-US" sz="1800" dirty="0">
                <a:solidFill>
                  <a:schemeClr val="tx1"/>
                </a:solidFill>
              </a:rPr>
              <a:t>Contents</a:t>
            </a: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 action="ppaction://hlinkshowjump?jump=firstslide"/>
              </a:rPr>
              <a:t>Home</a:t>
            </a:r>
            <a:r>
              <a:rPr lang="en-US" b="0" i="0" u="sng" dirty="0">
                <a:solidFill>
                  <a:srgbClr val="2D3B45"/>
                </a:solidFill>
                <a:effectLst/>
                <a:latin typeface="Lato Extended"/>
              </a:rPr>
              <a:t> </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3" action="ppaction://hlinksldjump"/>
              </a:rPr>
              <a:t>Step 1– DO I QUALIFY?</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4" action="ppaction://hlinksldjump"/>
              </a:rPr>
              <a:t>Step 2– Apply for OPT (Or how to get a supporting I-20?)</a:t>
            </a:r>
            <a:r>
              <a:rPr lang="en-US" b="0" i="0" dirty="0">
                <a:solidFill>
                  <a:srgbClr val="2D3B45"/>
                </a:solidFill>
                <a:effectLst/>
                <a:latin typeface="Lato Extended"/>
                <a:hlinkClick r:id="rId4"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5" action="ppaction://hlinksldjump"/>
              </a:rPr>
              <a:t>Step 3– WHILE YOU ARE WAITING</a:t>
            </a:r>
            <a:r>
              <a:rPr lang="en-US" b="0" i="0" dirty="0">
                <a:solidFill>
                  <a:srgbClr val="2D3B45"/>
                </a:solidFill>
                <a:effectLst/>
                <a:latin typeface="Lato Extended"/>
                <a:hlinkClick r:id="rId5"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2" action="ppaction://hlinksldjump"/>
              </a:rPr>
              <a:t>Step 4– WHAT TO DO WHEN YOU RECEIVE THE CARD</a:t>
            </a:r>
            <a:r>
              <a:rPr lang="en-US" b="0" i="0" dirty="0">
                <a:solidFill>
                  <a:srgbClr val="2D3B45"/>
                </a:solidFill>
                <a:effectLst/>
                <a:latin typeface="Lato Extended"/>
                <a:hlinkClick r:id="rId2"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6" action="ppaction://hlinksldjump"/>
              </a:rPr>
              <a:t>Additional Resources</a:t>
            </a:r>
            <a:endParaRPr lang="en-US" b="0" i="0" dirty="0">
              <a:solidFill>
                <a:srgbClr val="2D3B45"/>
              </a:solidFill>
              <a:effectLst/>
              <a:latin typeface="Lato Extended"/>
            </a:endParaRPr>
          </a:p>
        </p:txBody>
      </p:sp>
      <p:pic>
        <p:nvPicPr>
          <p:cNvPr id="3" name="Graphic 2" descr="Return to Home">
            <a:hlinkClick r:id="" action="ppaction://hlinkshowjump?jump=firstslide"/>
            <a:extLst>
              <a:ext uri="{FF2B5EF4-FFF2-40B4-BE49-F238E27FC236}">
                <a16:creationId xmlns:a16="http://schemas.microsoft.com/office/drawing/2014/main" id="{21C20716-C704-6515-D983-EC7E0F79D3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623040" y="5383432"/>
            <a:ext cx="568960" cy="568960"/>
          </a:xfrm>
          <a:prstGeom prst="rect">
            <a:avLst/>
          </a:prstGeom>
        </p:spPr>
      </p:pic>
    </p:spTree>
    <p:extLst>
      <p:ext uri="{BB962C8B-B14F-4D97-AF65-F5344CB8AC3E}">
        <p14:creationId xmlns:p14="http://schemas.microsoft.com/office/powerpoint/2010/main" val="30153878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87FE59-B15B-0B62-815F-D2D99D17649A}"/>
              </a:ext>
            </a:extLst>
          </p:cNvPr>
          <p:cNvSpPr txBox="1">
            <a:spLocks noGrp="1"/>
          </p:cNvSpPr>
          <p:nvPr>
            <p:ph type="title" idx="4294967295"/>
          </p:nvPr>
        </p:nvSpPr>
        <p:spPr bwMode="auto">
          <a:xfrm>
            <a:off x="914400" y="304800"/>
            <a:ext cx="10363200" cy="1143000"/>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en-US" sz="4267" b="0" i="0" u="none" strike="noStrike" kern="1200" cap="none" spc="0" normalizeH="0" baseline="0" noProof="0" dirty="0">
                <a:ln>
                  <a:noFill/>
                </a:ln>
                <a:solidFill>
                  <a:schemeClr val="tx1"/>
                </a:solidFill>
                <a:effectLst/>
                <a:uLnTx/>
                <a:uFillTx/>
                <a:latin typeface="Lato Extended"/>
                <a:ea typeface="+mj-ea"/>
                <a:cs typeface="+mj-cs"/>
              </a:rPr>
              <a:t>My petition, my responsibility </a:t>
            </a:r>
          </a:p>
        </p:txBody>
      </p:sp>
      <p:sp>
        <p:nvSpPr>
          <p:cNvPr id="6" name="TextBox 5">
            <a:extLst>
              <a:ext uri="{FF2B5EF4-FFF2-40B4-BE49-F238E27FC236}">
                <a16:creationId xmlns:a16="http://schemas.microsoft.com/office/drawing/2014/main" id="{3362D75B-FA80-F98C-D503-F0318BC26452}"/>
              </a:ext>
            </a:extLst>
          </p:cNvPr>
          <p:cNvSpPr txBox="1"/>
          <p:nvPr/>
        </p:nvSpPr>
        <p:spPr bwMode="auto">
          <a:xfrm>
            <a:off x="1960684" y="2724727"/>
            <a:ext cx="9316915" cy="2835566"/>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a:bodyPr>
          <a:lstStyle/>
          <a:p>
            <a:pPr algn="l"/>
            <a:r>
              <a:rPr lang="en-US" sz="2000" b="0" i="0" dirty="0">
                <a:solidFill>
                  <a:srgbClr val="2D3B45"/>
                </a:solidFill>
                <a:effectLst/>
                <a:latin typeface="+mn-lt"/>
              </a:rPr>
              <a:t>The STEM OPT application is between you and the U.S. government. If you see a problem or your application is taking too long, you will need to contact USCIS about solutions. CISP can advise but they can’t do anything on your behalf. </a:t>
            </a:r>
          </a:p>
        </p:txBody>
      </p:sp>
      <p:pic>
        <p:nvPicPr>
          <p:cNvPr id="3" name="Picture 2" descr="Woman in headscarf with raised bicep">
            <a:extLst>
              <a:ext uri="{FF2B5EF4-FFF2-40B4-BE49-F238E27FC236}">
                <a16:creationId xmlns:a16="http://schemas.microsoft.com/office/drawing/2014/main" id="{0A514C40-CF89-971A-4121-19BA7E3EE1A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510454" y="1590138"/>
            <a:ext cx="3162112" cy="2108074"/>
          </a:xfrm>
          <a:prstGeom prst="rect">
            <a:avLst/>
          </a:prstGeom>
        </p:spPr>
      </p:pic>
      <p:pic>
        <p:nvPicPr>
          <p:cNvPr id="7" name="Graphic 6" descr="Return to Home">
            <a:hlinkClick r:id="" action="ppaction://hlinkshowjump?jump=firstslide"/>
            <a:extLst>
              <a:ext uri="{FF2B5EF4-FFF2-40B4-BE49-F238E27FC236}">
                <a16:creationId xmlns:a16="http://schemas.microsoft.com/office/drawing/2014/main" id="{92E05084-CC90-7DEC-7768-1EAABB4FC5F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623040" y="5383432"/>
            <a:ext cx="568960" cy="568960"/>
          </a:xfrm>
          <a:prstGeom prst="rect">
            <a:avLst/>
          </a:prstGeom>
        </p:spPr>
      </p:pic>
      <p:sp>
        <p:nvSpPr>
          <p:cNvPr id="8" name="Rectangle: Rounded Corners 7">
            <a:hlinkClick r:id="rId5" action="ppaction://hlinksldjump"/>
            <a:extLst>
              <a:ext uri="{FF2B5EF4-FFF2-40B4-BE49-F238E27FC236}">
                <a16:creationId xmlns:a16="http://schemas.microsoft.com/office/drawing/2014/main" id="{76481DF1-651C-7114-B0D1-EF2BE681773B}"/>
              </a:ext>
            </a:extLst>
          </p:cNvPr>
          <p:cNvSpPr/>
          <p:nvPr/>
        </p:nvSpPr>
        <p:spPr bwMode="auto">
          <a:xfrm>
            <a:off x="193431" y="79130"/>
            <a:ext cx="1767254" cy="5873262"/>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lnSpc>
                <a:spcPct val="150000"/>
              </a:lnSpc>
            </a:pPr>
            <a:r>
              <a:rPr lang="en-US" sz="1800" dirty="0">
                <a:solidFill>
                  <a:schemeClr val="tx1"/>
                </a:solidFill>
              </a:rPr>
              <a:t>Contents</a:t>
            </a: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 action="ppaction://hlinkshowjump?jump=firstslide"/>
              </a:rPr>
              <a:t>Home</a:t>
            </a:r>
            <a:r>
              <a:rPr lang="en-US" b="0" i="0" u="sng" dirty="0">
                <a:solidFill>
                  <a:srgbClr val="2D3B45"/>
                </a:solidFill>
                <a:effectLst/>
                <a:latin typeface="Lato Extended"/>
              </a:rPr>
              <a:t> </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6" action="ppaction://hlinksldjump"/>
              </a:rPr>
              <a:t>Step 1– DO I QUALIFY?</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7" action="ppaction://hlinksldjump"/>
              </a:rPr>
              <a:t>Step 2– Apply for OPT (Or how to get a supporting I-20?)</a:t>
            </a:r>
            <a:r>
              <a:rPr lang="en-US" b="0" i="0" dirty="0">
                <a:solidFill>
                  <a:srgbClr val="2D3B45"/>
                </a:solidFill>
                <a:effectLst/>
                <a:latin typeface="Lato Extended"/>
                <a:hlinkClick r:id="rId7"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8" action="ppaction://hlinksldjump"/>
              </a:rPr>
              <a:t>Step 3– WHILE YOU ARE WAITING</a:t>
            </a:r>
            <a:r>
              <a:rPr lang="en-US" b="0" i="0" dirty="0">
                <a:solidFill>
                  <a:srgbClr val="2D3B45"/>
                </a:solidFill>
                <a:effectLst/>
                <a:latin typeface="Lato Extended"/>
                <a:hlinkClick r:id="rId8"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5" action="ppaction://hlinksldjump"/>
              </a:rPr>
              <a:t>Step 4– WHAT TO DO WHEN YOU RECEIVE THE CARD</a:t>
            </a:r>
            <a:r>
              <a:rPr lang="en-US" b="0" i="0" dirty="0">
                <a:solidFill>
                  <a:srgbClr val="2D3B45"/>
                </a:solidFill>
                <a:effectLst/>
                <a:latin typeface="Lato Extended"/>
                <a:hlinkClick r:id="rId5"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9" action="ppaction://hlinksldjump"/>
              </a:rPr>
              <a:t>Additional Resources</a:t>
            </a:r>
            <a:endParaRPr lang="en-US" b="0" i="0" dirty="0">
              <a:solidFill>
                <a:srgbClr val="2D3B45"/>
              </a:solidFill>
              <a:effectLst/>
              <a:latin typeface="Lato Extended"/>
            </a:endParaRPr>
          </a:p>
        </p:txBody>
      </p:sp>
    </p:spTree>
    <p:extLst>
      <p:ext uri="{BB962C8B-B14F-4D97-AF65-F5344CB8AC3E}">
        <p14:creationId xmlns:p14="http://schemas.microsoft.com/office/powerpoint/2010/main" val="23910993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64E779A-0C42-A2CA-4EEC-BBA1DEFDCBDC}"/>
              </a:ext>
            </a:extLst>
          </p:cNvPr>
          <p:cNvSpPr>
            <a:spLocks noGrp="1"/>
          </p:cNvSpPr>
          <p:nvPr>
            <p:ph type="title"/>
          </p:nvPr>
        </p:nvSpPr>
        <p:spPr>
          <a:xfrm>
            <a:off x="914400" y="304800"/>
            <a:ext cx="10363200" cy="1143000"/>
          </a:xfrm>
        </p:spPr>
        <p:txBody>
          <a:bodyPr wrap="square" anchor="ctr">
            <a:noAutofit/>
          </a:bodyPr>
          <a:lstStyle/>
          <a:p>
            <a:r>
              <a:rPr lang="en-US" sz="3200" b="1" i="0" dirty="0">
                <a:solidFill>
                  <a:srgbClr val="0065BD"/>
                </a:solidFill>
                <a:effectLst/>
              </a:rPr>
              <a:t>What to do when you receive the card</a:t>
            </a:r>
          </a:p>
        </p:txBody>
      </p:sp>
      <p:pic>
        <p:nvPicPr>
          <p:cNvPr id="5" name="Picture 4">
            <a:extLst>
              <a:ext uri="{FF2B5EF4-FFF2-40B4-BE49-F238E27FC236}">
                <a16:creationId xmlns:a16="http://schemas.microsoft.com/office/drawing/2014/main" id="{CE3383A3-176D-C39A-21B6-E7C0B5C8005D}"/>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14400" y="1676400"/>
            <a:ext cx="10363200" cy="3810000"/>
          </a:xfrm>
          <a:prstGeom prst="rect">
            <a:avLst/>
          </a:prstGeom>
          <a:noFill/>
        </p:spPr>
      </p:pic>
      <p:pic>
        <p:nvPicPr>
          <p:cNvPr id="4" name="Graphic 3" descr="Return to Home">
            <a:hlinkClick r:id="" action="ppaction://hlinkshowjump?jump=firstslide"/>
            <a:extLst>
              <a:ext uri="{FF2B5EF4-FFF2-40B4-BE49-F238E27FC236}">
                <a16:creationId xmlns:a16="http://schemas.microsoft.com/office/drawing/2014/main" id="{2B0D37B9-ECE2-62CA-DA72-4D99A0F1FBC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623040" y="5383432"/>
            <a:ext cx="568960" cy="568960"/>
          </a:xfrm>
          <a:prstGeom prst="rect">
            <a:avLst/>
          </a:prstGeom>
        </p:spPr>
      </p:pic>
    </p:spTree>
    <p:extLst>
      <p:ext uri="{BB962C8B-B14F-4D97-AF65-F5344CB8AC3E}">
        <p14:creationId xmlns:p14="http://schemas.microsoft.com/office/powerpoint/2010/main" val="18989196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87FE59-B15B-0B62-815F-D2D99D17649A}"/>
              </a:ext>
            </a:extLst>
          </p:cNvPr>
          <p:cNvSpPr txBox="1">
            <a:spLocks noGrp="1"/>
          </p:cNvSpPr>
          <p:nvPr>
            <p:ph type="title" idx="4294967295"/>
          </p:nvPr>
        </p:nvSpPr>
        <p:spPr bwMode="auto">
          <a:xfrm>
            <a:off x="1960684" y="304800"/>
            <a:ext cx="9316915" cy="1143000"/>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2500"/>
          </a:body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en-US" sz="4267" b="0" i="0" u="none" strike="noStrike" kern="1200" cap="none" spc="0" normalizeH="0" baseline="0" noProof="0" dirty="0">
                <a:ln>
                  <a:noFill/>
                </a:ln>
                <a:solidFill>
                  <a:schemeClr val="tx1"/>
                </a:solidFill>
                <a:effectLst/>
                <a:uLnTx/>
                <a:uFillTx/>
                <a:latin typeface="Lato Extended"/>
                <a:ea typeface="+mj-ea"/>
                <a:cs typeface="+mj-cs"/>
              </a:rPr>
              <a:t>Statement of how job is related to major:</a:t>
            </a:r>
          </a:p>
        </p:txBody>
      </p:sp>
      <p:sp>
        <p:nvSpPr>
          <p:cNvPr id="6" name="TextBox 5">
            <a:extLst>
              <a:ext uri="{FF2B5EF4-FFF2-40B4-BE49-F238E27FC236}">
                <a16:creationId xmlns:a16="http://schemas.microsoft.com/office/drawing/2014/main" id="{3362D75B-FA80-F98C-D503-F0318BC26452}"/>
              </a:ext>
            </a:extLst>
          </p:cNvPr>
          <p:cNvSpPr txBox="1"/>
          <p:nvPr/>
        </p:nvSpPr>
        <p:spPr bwMode="auto">
          <a:xfrm>
            <a:off x="1960684" y="2724727"/>
            <a:ext cx="9316916" cy="2533073"/>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fontScale="85000" lnSpcReduction="10000"/>
          </a:bodyPr>
          <a:lstStyle/>
          <a:p>
            <a:pPr algn="l"/>
            <a:r>
              <a:rPr lang="en-US" sz="2000" b="0" i="0" dirty="0">
                <a:solidFill>
                  <a:srgbClr val="2D3B45"/>
                </a:solidFill>
                <a:effectLst/>
                <a:latin typeface="+mn-lt"/>
              </a:rPr>
              <a:t>job title </a:t>
            </a:r>
          </a:p>
          <a:p>
            <a:pPr algn="l"/>
            <a:endParaRPr lang="en-US" sz="2000" b="0" i="0" dirty="0">
              <a:solidFill>
                <a:srgbClr val="2D3B45"/>
              </a:solidFill>
              <a:effectLst/>
              <a:latin typeface="+mn-lt"/>
            </a:endParaRPr>
          </a:p>
          <a:p>
            <a:pPr algn="l"/>
            <a:r>
              <a:rPr lang="en-US" sz="2000" b="0" i="0" dirty="0">
                <a:solidFill>
                  <a:srgbClr val="2D3B45"/>
                </a:solidFill>
                <a:effectLst/>
                <a:latin typeface="+mn-lt"/>
              </a:rPr>
              <a:t>employer name </a:t>
            </a:r>
          </a:p>
          <a:p>
            <a:pPr algn="l"/>
            <a:endParaRPr lang="en-US" sz="2000" b="0" i="0" dirty="0">
              <a:solidFill>
                <a:srgbClr val="2D3B45"/>
              </a:solidFill>
              <a:effectLst/>
              <a:latin typeface="+mn-lt"/>
            </a:endParaRPr>
          </a:p>
          <a:p>
            <a:pPr algn="l"/>
            <a:r>
              <a:rPr lang="en-US" sz="2000" b="0" i="0" dirty="0">
                <a:solidFill>
                  <a:srgbClr val="2D3B45"/>
                </a:solidFill>
                <a:effectLst/>
                <a:latin typeface="+mn-lt"/>
              </a:rPr>
              <a:t>major area of study </a:t>
            </a:r>
          </a:p>
          <a:p>
            <a:pPr algn="l"/>
            <a:endParaRPr lang="en-US" sz="2000" b="0" i="0" dirty="0">
              <a:solidFill>
                <a:srgbClr val="2D3B45"/>
              </a:solidFill>
              <a:effectLst/>
              <a:latin typeface="+mn-lt"/>
            </a:endParaRPr>
          </a:p>
          <a:p>
            <a:pPr algn="l"/>
            <a:r>
              <a:rPr lang="en-US" sz="2000" b="0" i="0" dirty="0">
                <a:solidFill>
                  <a:srgbClr val="2D3B45"/>
                </a:solidFill>
                <a:effectLst/>
                <a:latin typeface="+mn-lt"/>
              </a:rPr>
              <a:t>whether full time or the average hours worked per week </a:t>
            </a:r>
          </a:p>
          <a:p>
            <a:pPr algn="l"/>
            <a:endParaRPr lang="en-US" sz="2000" b="0" i="0" dirty="0">
              <a:solidFill>
                <a:srgbClr val="2D3B45"/>
              </a:solidFill>
              <a:effectLst/>
              <a:latin typeface="+mn-lt"/>
            </a:endParaRPr>
          </a:p>
          <a:p>
            <a:pPr algn="l"/>
            <a:r>
              <a:rPr lang="en-US" sz="2000" b="0" i="0" dirty="0">
                <a:solidFill>
                  <a:srgbClr val="2D3B45"/>
                </a:solidFill>
                <a:effectLst/>
                <a:latin typeface="+mn-lt"/>
              </a:rPr>
              <a:t>a brief explanation of how the job is directly related to your studies. The regular duties should be explained and the connection between those duties and the degree described. </a:t>
            </a:r>
          </a:p>
        </p:txBody>
      </p:sp>
      <p:pic>
        <p:nvPicPr>
          <p:cNvPr id="5" name="Graphic 4" descr="Return to Home">
            <a:hlinkClick r:id="" action="ppaction://hlinkshowjump?jump=firstslide"/>
            <a:extLst>
              <a:ext uri="{FF2B5EF4-FFF2-40B4-BE49-F238E27FC236}">
                <a16:creationId xmlns:a16="http://schemas.microsoft.com/office/drawing/2014/main" id="{2837E566-25B4-3B25-C8AE-9045932744F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623040" y="5383432"/>
            <a:ext cx="568960" cy="568960"/>
          </a:xfrm>
          <a:prstGeom prst="rect">
            <a:avLst/>
          </a:prstGeom>
        </p:spPr>
      </p:pic>
      <p:sp>
        <p:nvSpPr>
          <p:cNvPr id="7" name="Rectangle: Rounded Corners 6">
            <a:hlinkClick r:id="rId4" action="ppaction://hlinksldjump"/>
            <a:extLst>
              <a:ext uri="{FF2B5EF4-FFF2-40B4-BE49-F238E27FC236}">
                <a16:creationId xmlns:a16="http://schemas.microsoft.com/office/drawing/2014/main" id="{585CF20E-D52A-68DA-12F1-524DECE5DC1A}"/>
              </a:ext>
            </a:extLst>
          </p:cNvPr>
          <p:cNvSpPr/>
          <p:nvPr/>
        </p:nvSpPr>
        <p:spPr bwMode="auto">
          <a:xfrm>
            <a:off x="193431" y="79130"/>
            <a:ext cx="1767254" cy="5873262"/>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lnSpc>
                <a:spcPct val="150000"/>
              </a:lnSpc>
            </a:pPr>
            <a:r>
              <a:rPr lang="en-US" sz="1800" dirty="0">
                <a:solidFill>
                  <a:schemeClr val="tx1"/>
                </a:solidFill>
              </a:rPr>
              <a:t>Contents</a:t>
            </a: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 action="ppaction://hlinkshowjump?jump=firstslide"/>
              </a:rPr>
              <a:t>Home</a:t>
            </a:r>
            <a:r>
              <a:rPr lang="en-US" b="0" i="0" u="sng" dirty="0">
                <a:solidFill>
                  <a:srgbClr val="2D3B45"/>
                </a:solidFill>
                <a:effectLst/>
                <a:latin typeface="Lato Extended"/>
              </a:rPr>
              <a:t> </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5" action="ppaction://hlinksldjump"/>
              </a:rPr>
              <a:t>Step 1– DO I QUALIFY?</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6" action="ppaction://hlinksldjump"/>
              </a:rPr>
              <a:t>Step 2– Apply for OPT (Or how to get a supporting I-20?)</a:t>
            </a:r>
            <a:r>
              <a:rPr lang="en-US" b="0" i="0" dirty="0">
                <a:solidFill>
                  <a:srgbClr val="2D3B45"/>
                </a:solidFill>
                <a:effectLst/>
                <a:latin typeface="Lato Extended"/>
                <a:hlinkClick r:id="rId6"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7" action="ppaction://hlinksldjump"/>
              </a:rPr>
              <a:t>Step 3– WHILE YOU ARE WAITING</a:t>
            </a:r>
            <a:r>
              <a:rPr lang="en-US" b="0" i="0" dirty="0">
                <a:solidFill>
                  <a:srgbClr val="2D3B45"/>
                </a:solidFill>
                <a:effectLst/>
                <a:latin typeface="Lato Extended"/>
                <a:hlinkClick r:id="rId7"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4" action="ppaction://hlinksldjump"/>
              </a:rPr>
              <a:t>Step 4– WHAT TO DO WHEN YOU RECEIVE THE CARD</a:t>
            </a:r>
            <a:r>
              <a:rPr lang="en-US" b="0" i="0" dirty="0">
                <a:solidFill>
                  <a:srgbClr val="2D3B45"/>
                </a:solidFill>
                <a:effectLst/>
                <a:latin typeface="Lato Extended"/>
                <a:hlinkClick r:id="rId4"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8" action="ppaction://hlinksldjump"/>
              </a:rPr>
              <a:t>Additional Resources</a:t>
            </a:r>
            <a:endParaRPr lang="en-US" b="0" i="0" dirty="0">
              <a:solidFill>
                <a:srgbClr val="2D3B45"/>
              </a:solidFill>
              <a:effectLst/>
              <a:latin typeface="Lato Extended"/>
            </a:endParaRPr>
          </a:p>
        </p:txBody>
      </p:sp>
    </p:spTree>
    <p:extLst>
      <p:ext uri="{BB962C8B-B14F-4D97-AF65-F5344CB8AC3E}">
        <p14:creationId xmlns:p14="http://schemas.microsoft.com/office/powerpoint/2010/main" val="5169026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87FE59-B15B-0B62-815F-D2D99D17649A}"/>
              </a:ext>
            </a:extLst>
          </p:cNvPr>
          <p:cNvSpPr txBox="1">
            <a:spLocks noGrp="1"/>
          </p:cNvSpPr>
          <p:nvPr>
            <p:ph type="title" idx="4294967295"/>
          </p:nvPr>
        </p:nvSpPr>
        <p:spPr bwMode="auto">
          <a:xfrm>
            <a:off x="1960684" y="304800"/>
            <a:ext cx="9316915" cy="1143000"/>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en-US" sz="4267" b="0" i="0" u="none" strike="noStrike" kern="1200" cap="none" spc="0" normalizeH="0" baseline="0" noProof="0" dirty="0">
                <a:ln>
                  <a:noFill/>
                </a:ln>
                <a:solidFill>
                  <a:schemeClr val="tx1"/>
                </a:solidFill>
                <a:effectLst/>
                <a:uLnTx/>
                <a:uFillTx/>
                <a:latin typeface="Lato Extended"/>
                <a:ea typeface="+mj-ea"/>
                <a:cs typeface="+mj-cs"/>
              </a:rPr>
              <a:t>Statement of how job is related to major: Examples </a:t>
            </a:r>
          </a:p>
        </p:txBody>
      </p:sp>
      <p:sp>
        <p:nvSpPr>
          <p:cNvPr id="6" name="TextBox 5">
            <a:extLst>
              <a:ext uri="{FF2B5EF4-FFF2-40B4-BE49-F238E27FC236}">
                <a16:creationId xmlns:a16="http://schemas.microsoft.com/office/drawing/2014/main" id="{3362D75B-FA80-F98C-D503-F0318BC26452}"/>
              </a:ext>
            </a:extLst>
          </p:cNvPr>
          <p:cNvSpPr txBox="1"/>
          <p:nvPr/>
        </p:nvSpPr>
        <p:spPr bwMode="auto">
          <a:xfrm>
            <a:off x="1960684" y="2724727"/>
            <a:ext cx="9316916" cy="2533073"/>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fontScale="70000" lnSpcReduction="20000"/>
          </a:bodyPr>
          <a:lstStyle/>
          <a:p>
            <a:pPr algn="l"/>
            <a:r>
              <a:rPr lang="en-US" sz="2000" b="1" i="0" dirty="0">
                <a:solidFill>
                  <a:srgbClr val="2D3B45"/>
                </a:solidFill>
                <a:effectLst/>
                <a:latin typeface="+mn-lt"/>
              </a:rPr>
              <a:t>Bachelor's degree in Business: </a:t>
            </a:r>
          </a:p>
          <a:p>
            <a:pPr algn="l"/>
            <a:endParaRPr lang="en-US" sz="2000" b="0" i="0" dirty="0">
              <a:solidFill>
                <a:srgbClr val="2D3B45"/>
              </a:solidFill>
              <a:effectLst/>
              <a:latin typeface="+mn-lt"/>
            </a:endParaRPr>
          </a:p>
          <a:p>
            <a:pPr algn="l"/>
            <a:r>
              <a:rPr lang="en-US" sz="2000" b="0" i="0" dirty="0">
                <a:solidFill>
                  <a:srgbClr val="2D3B45"/>
                </a:solidFill>
                <a:effectLst/>
                <a:latin typeface="+mn-lt"/>
              </a:rPr>
              <a:t>I work full time as a Loan Officer at a mortgage company, Happy Homes, where I meet with clients and evaluate, authorize and recommend approval of loan applications. On a daily basis, I use the knowledge I gained in my credit analysis, sales and marketing classes that I took as part of my major program of study. </a:t>
            </a:r>
          </a:p>
          <a:p>
            <a:pPr algn="l"/>
            <a:endParaRPr lang="en-US" sz="2000" b="0" i="0" dirty="0">
              <a:solidFill>
                <a:srgbClr val="2D3B45"/>
              </a:solidFill>
              <a:effectLst/>
              <a:latin typeface="+mn-lt"/>
            </a:endParaRPr>
          </a:p>
          <a:p>
            <a:pPr algn="l"/>
            <a:r>
              <a:rPr lang="en-US" sz="2000" b="0" i="0" dirty="0">
                <a:solidFill>
                  <a:srgbClr val="2D3B45"/>
                </a:solidFill>
                <a:effectLst/>
                <a:latin typeface="+mn-lt"/>
              </a:rPr>
              <a:t> </a:t>
            </a:r>
          </a:p>
          <a:p>
            <a:pPr algn="l"/>
            <a:endParaRPr lang="en-US" sz="2000" b="0" i="0" dirty="0">
              <a:solidFill>
                <a:srgbClr val="2D3B45"/>
              </a:solidFill>
              <a:effectLst/>
              <a:latin typeface="+mn-lt"/>
            </a:endParaRPr>
          </a:p>
          <a:p>
            <a:pPr algn="l"/>
            <a:r>
              <a:rPr lang="en-US" sz="2000" b="1" i="0" dirty="0">
                <a:solidFill>
                  <a:srgbClr val="2D3B45"/>
                </a:solidFill>
                <a:effectLst/>
                <a:latin typeface="+mn-lt"/>
              </a:rPr>
              <a:t>PhD in Computer Science: </a:t>
            </a:r>
          </a:p>
          <a:p>
            <a:pPr algn="l"/>
            <a:endParaRPr lang="en-US" sz="2000" b="0" i="0" dirty="0">
              <a:solidFill>
                <a:srgbClr val="2D3B45"/>
              </a:solidFill>
              <a:effectLst/>
              <a:latin typeface="+mn-lt"/>
            </a:endParaRPr>
          </a:p>
          <a:p>
            <a:pPr algn="l"/>
            <a:r>
              <a:rPr lang="en-US" sz="2000" b="0" i="0" dirty="0">
                <a:solidFill>
                  <a:srgbClr val="2D3B45"/>
                </a:solidFill>
                <a:effectLst/>
                <a:latin typeface="+mn-lt"/>
              </a:rPr>
              <a:t>I am employed as a Computer and Information Research Scientist at ABC Research Institute. I work as part of a team of scientists and engineers that designs experiments to test the operation of various software systems. My work builds on research in complex algorithms and machine learning, which I studied as part of my dissertation. </a:t>
            </a:r>
          </a:p>
        </p:txBody>
      </p:sp>
      <p:pic>
        <p:nvPicPr>
          <p:cNvPr id="5" name="Graphic 4" descr="Return to Home">
            <a:hlinkClick r:id="" action="ppaction://hlinkshowjump?jump=firstslide"/>
            <a:extLst>
              <a:ext uri="{FF2B5EF4-FFF2-40B4-BE49-F238E27FC236}">
                <a16:creationId xmlns:a16="http://schemas.microsoft.com/office/drawing/2014/main" id="{1AA6CED8-214A-32DE-63E6-5783501978A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623040" y="5383432"/>
            <a:ext cx="568960" cy="568960"/>
          </a:xfrm>
          <a:prstGeom prst="rect">
            <a:avLst/>
          </a:prstGeom>
        </p:spPr>
      </p:pic>
      <p:sp>
        <p:nvSpPr>
          <p:cNvPr id="7" name="Rectangle: Rounded Corners 6">
            <a:hlinkClick r:id="rId4" action="ppaction://hlinksldjump"/>
            <a:extLst>
              <a:ext uri="{FF2B5EF4-FFF2-40B4-BE49-F238E27FC236}">
                <a16:creationId xmlns:a16="http://schemas.microsoft.com/office/drawing/2014/main" id="{52EAEBCD-120C-633C-A3AF-8F1D5C865181}"/>
              </a:ext>
            </a:extLst>
          </p:cNvPr>
          <p:cNvSpPr/>
          <p:nvPr/>
        </p:nvSpPr>
        <p:spPr bwMode="auto">
          <a:xfrm>
            <a:off x="193431" y="79130"/>
            <a:ext cx="1767254" cy="5873262"/>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lnSpc>
                <a:spcPct val="150000"/>
              </a:lnSpc>
            </a:pPr>
            <a:r>
              <a:rPr lang="en-US" sz="1800" dirty="0">
                <a:solidFill>
                  <a:schemeClr val="tx1"/>
                </a:solidFill>
              </a:rPr>
              <a:t>Contents</a:t>
            </a: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 action="ppaction://hlinkshowjump?jump=firstslide"/>
              </a:rPr>
              <a:t>Home</a:t>
            </a:r>
            <a:r>
              <a:rPr lang="en-US" b="0" i="0" u="sng" dirty="0">
                <a:solidFill>
                  <a:srgbClr val="2D3B45"/>
                </a:solidFill>
                <a:effectLst/>
                <a:latin typeface="Lato Extended"/>
              </a:rPr>
              <a:t> </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5" action="ppaction://hlinksldjump"/>
              </a:rPr>
              <a:t>Step 1– DO I QUALIFY?</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6" action="ppaction://hlinksldjump"/>
              </a:rPr>
              <a:t>Step 2– Apply for OPT (Or how to get a supporting I-20?)</a:t>
            </a:r>
            <a:r>
              <a:rPr lang="en-US" b="0" i="0" dirty="0">
                <a:solidFill>
                  <a:srgbClr val="2D3B45"/>
                </a:solidFill>
                <a:effectLst/>
                <a:latin typeface="Lato Extended"/>
                <a:hlinkClick r:id="rId6"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7" action="ppaction://hlinksldjump"/>
              </a:rPr>
              <a:t>Step 3– WHILE YOU ARE WAITING</a:t>
            </a:r>
            <a:r>
              <a:rPr lang="en-US" b="0" i="0" dirty="0">
                <a:solidFill>
                  <a:srgbClr val="2D3B45"/>
                </a:solidFill>
                <a:effectLst/>
                <a:latin typeface="Lato Extended"/>
                <a:hlinkClick r:id="rId7"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4" action="ppaction://hlinksldjump"/>
              </a:rPr>
              <a:t>Step 4– WHAT TO DO WHEN YOU RECEIVE THE CARD</a:t>
            </a:r>
            <a:r>
              <a:rPr lang="en-US" b="0" i="0" dirty="0">
                <a:solidFill>
                  <a:srgbClr val="2D3B45"/>
                </a:solidFill>
                <a:effectLst/>
                <a:latin typeface="Lato Extended"/>
                <a:hlinkClick r:id="rId4"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8" action="ppaction://hlinksldjump"/>
              </a:rPr>
              <a:t>Additional Resources</a:t>
            </a:r>
            <a:endParaRPr lang="en-US" b="0" i="0" dirty="0">
              <a:solidFill>
                <a:srgbClr val="2D3B45"/>
              </a:solidFill>
              <a:effectLst/>
              <a:latin typeface="Lato Extended"/>
            </a:endParaRPr>
          </a:p>
        </p:txBody>
      </p:sp>
    </p:spTree>
    <p:extLst>
      <p:ext uri="{BB962C8B-B14F-4D97-AF65-F5344CB8AC3E}">
        <p14:creationId xmlns:p14="http://schemas.microsoft.com/office/powerpoint/2010/main" val="19966868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87FE59-B15B-0B62-815F-D2D99D17649A}"/>
              </a:ext>
            </a:extLst>
          </p:cNvPr>
          <p:cNvSpPr txBox="1">
            <a:spLocks noGrp="1"/>
          </p:cNvSpPr>
          <p:nvPr>
            <p:ph type="title" idx="4294967295"/>
          </p:nvPr>
        </p:nvSpPr>
        <p:spPr bwMode="auto">
          <a:xfrm>
            <a:off x="914400" y="304800"/>
            <a:ext cx="10363200" cy="1143000"/>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en-US" sz="4267" b="0" i="0" u="none" strike="noStrike" kern="1200" cap="none" spc="0" normalizeH="0" baseline="0" noProof="0" dirty="0">
                <a:ln>
                  <a:noFill/>
                </a:ln>
                <a:solidFill>
                  <a:schemeClr val="tx1"/>
                </a:solidFill>
                <a:effectLst/>
                <a:uLnTx/>
                <a:uFillTx/>
                <a:latin typeface="Lato Extended"/>
                <a:ea typeface="+mj-ea"/>
                <a:cs typeface="+mj-cs"/>
              </a:rPr>
              <a:t>90 days of unemployment</a:t>
            </a:r>
          </a:p>
        </p:txBody>
      </p:sp>
      <p:sp>
        <p:nvSpPr>
          <p:cNvPr id="6" name="TextBox 5">
            <a:extLst>
              <a:ext uri="{FF2B5EF4-FFF2-40B4-BE49-F238E27FC236}">
                <a16:creationId xmlns:a16="http://schemas.microsoft.com/office/drawing/2014/main" id="{3362D75B-FA80-F98C-D503-F0318BC26452}"/>
              </a:ext>
            </a:extLst>
          </p:cNvPr>
          <p:cNvSpPr txBox="1"/>
          <p:nvPr/>
        </p:nvSpPr>
        <p:spPr bwMode="auto">
          <a:xfrm>
            <a:off x="1960684" y="2724727"/>
            <a:ext cx="9316915" cy="2524281"/>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a:bodyPr>
          <a:lstStyle/>
          <a:p>
            <a:pPr algn="l"/>
            <a:r>
              <a:rPr lang="en-US" sz="2000" i="0" dirty="0">
                <a:solidFill>
                  <a:srgbClr val="2D3B45"/>
                </a:solidFill>
                <a:effectLst/>
                <a:latin typeface="+mn-lt"/>
              </a:rPr>
              <a:t>You have 90 days of unemployment for Post Completion OPT. STEM OPT increases by 60 for a potential of 150 days of unemployment time. Try not to quit one job without securing another. </a:t>
            </a:r>
            <a:endParaRPr lang="en-US" sz="2000" b="1" i="0" dirty="0">
              <a:solidFill>
                <a:srgbClr val="2D3B45"/>
              </a:solidFill>
              <a:effectLst/>
              <a:latin typeface="+mn-lt"/>
            </a:endParaRPr>
          </a:p>
        </p:txBody>
      </p:sp>
      <p:pic>
        <p:nvPicPr>
          <p:cNvPr id="3" name="Picture 2" descr="Fashion designers working together in their studio">
            <a:extLst>
              <a:ext uri="{FF2B5EF4-FFF2-40B4-BE49-F238E27FC236}">
                <a16:creationId xmlns:a16="http://schemas.microsoft.com/office/drawing/2014/main" id="{A80BC50A-0194-261B-3CAD-B0693B04519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510454" y="1590395"/>
            <a:ext cx="3162112" cy="2107560"/>
          </a:xfrm>
          <a:prstGeom prst="rect">
            <a:avLst/>
          </a:prstGeom>
        </p:spPr>
      </p:pic>
      <p:pic>
        <p:nvPicPr>
          <p:cNvPr id="7" name="Graphic 6" descr="Return to Home">
            <a:hlinkClick r:id="" action="ppaction://hlinkshowjump?jump=firstslide"/>
            <a:extLst>
              <a:ext uri="{FF2B5EF4-FFF2-40B4-BE49-F238E27FC236}">
                <a16:creationId xmlns:a16="http://schemas.microsoft.com/office/drawing/2014/main" id="{8CE670D1-ACF5-B30C-2875-8391D7EA2DD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623040" y="5383432"/>
            <a:ext cx="568960" cy="568960"/>
          </a:xfrm>
          <a:prstGeom prst="rect">
            <a:avLst/>
          </a:prstGeom>
        </p:spPr>
      </p:pic>
      <p:sp>
        <p:nvSpPr>
          <p:cNvPr id="8" name="Rectangle: Rounded Corners 7">
            <a:hlinkClick r:id="rId5" action="ppaction://hlinksldjump"/>
            <a:extLst>
              <a:ext uri="{FF2B5EF4-FFF2-40B4-BE49-F238E27FC236}">
                <a16:creationId xmlns:a16="http://schemas.microsoft.com/office/drawing/2014/main" id="{CE016DCA-E2C6-5372-7F8B-37F0CEF273B9}"/>
              </a:ext>
            </a:extLst>
          </p:cNvPr>
          <p:cNvSpPr/>
          <p:nvPr/>
        </p:nvSpPr>
        <p:spPr bwMode="auto">
          <a:xfrm>
            <a:off x="193431" y="79130"/>
            <a:ext cx="1767254" cy="5873262"/>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lnSpc>
                <a:spcPct val="150000"/>
              </a:lnSpc>
            </a:pPr>
            <a:r>
              <a:rPr lang="en-US" sz="1800" dirty="0">
                <a:solidFill>
                  <a:schemeClr val="tx1"/>
                </a:solidFill>
              </a:rPr>
              <a:t>Contents</a:t>
            </a: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 action="ppaction://hlinkshowjump?jump=firstslide"/>
              </a:rPr>
              <a:t>Home</a:t>
            </a:r>
            <a:r>
              <a:rPr lang="en-US" b="0" i="0" u="sng" dirty="0">
                <a:solidFill>
                  <a:srgbClr val="2D3B45"/>
                </a:solidFill>
                <a:effectLst/>
                <a:latin typeface="Lato Extended"/>
              </a:rPr>
              <a:t> </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6" action="ppaction://hlinksldjump"/>
              </a:rPr>
              <a:t>Step 1– DO I QUALIFY?</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7" action="ppaction://hlinksldjump"/>
              </a:rPr>
              <a:t>Step 2– Apply for OPT (Or how to get a supporting I-20?)</a:t>
            </a:r>
            <a:r>
              <a:rPr lang="en-US" b="0" i="0" dirty="0">
                <a:solidFill>
                  <a:srgbClr val="2D3B45"/>
                </a:solidFill>
                <a:effectLst/>
                <a:latin typeface="Lato Extended"/>
                <a:hlinkClick r:id="rId7"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8" action="ppaction://hlinksldjump"/>
              </a:rPr>
              <a:t>Step 3– WHILE YOU ARE WAITING</a:t>
            </a:r>
            <a:r>
              <a:rPr lang="en-US" b="0" i="0" dirty="0">
                <a:solidFill>
                  <a:srgbClr val="2D3B45"/>
                </a:solidFill>
                <a:effectLst/>
                <a:latin typeface="Lato Extended"/>
                <a:hlinkClick r:id="rId8"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5" action="ppaction://hlinksldjump"/>
              </a:rPr>
              <a:t>Step 4– WHAT TO DO WHEN YOU RECEIVE THE CARD</a:t>
            </a:r>
            <a:r>
              <a:rPr lang="en-US" b="0" i="0" dirty="0">
                <a:solidFill>
                  <a:srgbClr val="2D3B45"/>
                </a:solidFill>
                <a:effectLst/>
                <a:latin typeface="Lato Extended"/>
                <a:hlinkClick r:id="rId5"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9" action="ppaction://hlinksldjump"/>
              </a:rPr>
              <a:t>Additional Resources</a:t>
            </a:r>
            <a:endParaRPr lang="en-US" b="0" i="0" dirty="0">
              <a:solidFill>
                <a:srgbClr val="2D3B45"/>
              </a:solidFill>
              <a:effectLst/>
              <a:latin typeface="Lato Extended"/>
            </a:endParaRPr>
          </a:p>
        </p:txBody>
      </p:sp>
    </p:spTree>
    <p:extLst>
      <p:ext uri="{BB962C8B-B14F-4D97-AF65-F5344CB8AC3E}">
        <p14:creationId xmlns:p14="http://schemas.microsoft.com/office/powerpoint/2010/main" val="1145515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87FE59-B15B-0B62-815F-D2D99D17649A}"/>
              </a:ext>
            </a:extLst>
          </p:cNvPr>
          <p:cNvSpPr txBox="1">
            <a:spLocks noGrp="1"/>
          </p:cNvSpPr>
          <p:nvPr>
            <p:ph type="title" idx="4294967295"/>
          </p:nvPr>
        </p:nvSpPr>
        <p:spPr bwMode="auto">
          <a:xfrm>
            <a:off x="914400" y="304800"/>
            <a:ext cx="10363200" cy="1143000"/>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914400" rtl="0" eaLnBrk="1" fontAlgn="base" latinLnBrk="0" hangingPunct="1">
              <a:lnSpc>
                <a:spcPct val="100000"/>
              </a:lnSpc>
              <a:spcBef>
                <a:spcPct val="0"/>
              </a:spcBef>
              <a:spcAft>
                <a:spcPts val="600"/>
              </a:spcAft>
              <a:buClrTx/>
              <a:buSzTx/>
              <a:buFontTx/>
              <a:buNone/>
              <a:tabLst/>
              <a:defRPr/>
            </a:pPr>
            <a:r>
              <a:rPr lang="en-US" b="0" kern="1200" dirty="0">
                <a:latin typeface="Lato Extended"/>
              </a:rPr>
              <a:t>T</a:t>
            </a:r>
            <a:r>
              <a:rPr kumimoji="0" lang="en-US" sz="4267" b="0" i="0" u="none" strike="noStrike" kern="1200" cap="none" spc="0" normalizeH="0" baseline="0" noProof="0" dirty="0">
                <a:ln>
                  <a:noFill/>
                </a:ln>
                <a:solidFill>
                  <a:schemeClr val="tx1"/>
                </a:solidFill>
                <a:effectLst/>
                <a:uLnTx/>
                <a:uFillTx/>
                <a:latin typeface="Lato Extended"/>
                <a:ea typeface="+mj-ea"/>
                <a:cs typeface="+mj-cs"/>
              </a:rPr>
              <a:t>ravel and employment</a:t>
            </a:r>
          </a:p>
        </p:txBody>
      </p:sp>
      <p:sp>
        <p:nvSpPr>
          <p:cNvPr id="6" name="TextBox 5">
            <a:extLst>
              <a:ext uri="{FF2B5EF4-FFF2-40B4-BE49-F238E27FC236}">
                <a16:creationId xmlns:a16="http://schemas.microsoft.com/office/drawing/2014/main" id="{3362D75B-FA80-F98C-D503-F0318BC26452}"/>
              </a:ext>
            </a:extLst>
          </p:cNvPr>
          <p:cNvSpPr txBox="1"/>
          <p:nvPr/>
        </p:nvSpPr>
        <p:spPr bwMode="auto">
          <a:xfrm>
            <a:off x="1960684" y="2724727"/>
            <a:ext cx="9316915" cy="2541865"/>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a:bodyPr>
          <a:lstStyle/>
          <a:p>
            <a:pPr algn="l"/>
            <a:r>
              <a:rPr lang="en-US" sz="2000" i="0" dirty="0">
                <a:solidFill>
                  <a:srgbClr val="2D3B45"/>
                </a:solidFill>
                <a:effectLst/>
                <a:latin typeface="+mn-lt"/>
              </a:rPr>
              <a:t>Once you receive the EAD card, you can travel outside the U.S. You will need a valid visa, a valid passport, your STEM OPT I-20 and your EAD card to return. The EAD card is a purpose for being in the U.S. not a visa. You should also have proof of a job or explain that you are returning to look for work. </a:t>
            </a:r>
            <a:endParaRPr lang="en-US" sz="2000" b="1" i="0" dirty="0">
              <a:solidFill>
                <a:srgbClr val="2D3B45"/>
              </a:solidFill>
              <a:effectLst/>
              <a:latin typeface="+mn-lt"/>
            </a:endParaRPr>
          </a:p>
        </p:txBody>
      </p:sp>
      <p:pic>
        <p:nvPicPr>
          <p:cNvPr id="5" name="Graphic 4" descr="Return to Home">
            <a:hlinkClick r:id="" action="ppaction://hlinkshowjump?jump=firstslide"/>
            <a:extLst>
              <a:ext uri="{FF2B5EF4-FFF2-40B4-BE49-F238E27FC236}">
                <a16:creationId xmlns:a16="http://schemas.microsoft.com/office/drawing/2014/main" id="{15CCC87A-2FE8-705B-E2FC-4A1A5522DCB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623040" y="5383432"/>
            <a:ext cx="568960" cy="568960"/>
          </a:xfrm>
          <a:prstGeom prst="rect">
            <a:avLst/>
          </a:prstGeom>
        </p:spPr>
      </p:pic>
      <p:sp>
        <p:nvSpPr>
          <p:cNvPr id="7" name="Rectangle: Rounded Corners 6">
            <a:hlinkClick r:id="rId4" action="ppaction://hlinksldjump"/>
            <a:extLst>
              <a:ext uri="{FF2B5EF4-FFF2-40B4-BE49-F238E27FC236}">
                <a16:creationId xmlns:a16="http://schemas.microsoft.com/office/drawing/2014/main" id="{053ABD53-1D3C-1897-81F0-D4B059034E33}"/>
              </a:ext>
            </a:extLst>
          </p:cNvPr>
          <p:cNvSpPr/>
          <p:nvPr/>
        </p:nvSpPr>
        <p:spPr bwMode="auto">
          <a:xfrm>
            <a:off x="193431" y="79130"/>
            <a:ext cx="1767254" cy="5873262"/>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lnSpc>
                <a:spcPct val="150000"/>
              </a:lnSpc>
            </a:pPr>
            <a:r>
              <a:rPr lang="en-US" sz="1800" dirty="0">
                <a:solidFill>
                  <a:schemeClr val="tx1"/>
                </a:solidFill>
              </a:rPr>
              <a:t>Contents</a:t>
            </a: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 action="ppaction://hlinkshowjump?jump=firstslide"/>
              </a:rPr>
              <a:t>Home</a:t>
            </a:r>
            <a:r>
              <a:rPr lang="en-US" b="0" i="0" u="sng" dirty="0">
                <a:solidFill>
                  <a:srgbClr val="2D3B45"/>
                </a:solidFill>
                <a:effectLst/>
                <a:latin typeface="Lato Extended"/>
              </a:rPr>
              <a:t> </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5" action="ppaction://hlinksldjump"/>
              </a:rPr>
              <a:t>Step 1– DO I QUALIFY?</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6" action="ppaction://hlinksldjump"/>
              </a:rPr>
              <a:t>Step 2– Apply for OPT (Or how to get a supporting I-20?)</a:t>
            </a:r>
            <a:r>
              <a:rPr lang="en-US" b="0" i="0" dirty="0">
                <a:solidFill>
                  <a:srgbClr val="2D3B45"/>
                </a:solidFill>
                <a:effectLst/>
                <a:latin typeface="Lato Extended"/>
                <a:hlinkClick r:id="rId6"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7" action="ppaction://hlinksldjump"/>
              </a:rPr>
              <a:t>Step 3– WHILE YOU ARE WAITING</a:t>
            </a:r>
            <a:r>
              <a:rPr lang="en-US" b="0" i="0" dirty="0">
                <a:solidFill>
                  <a:srgbClr val="2D3B45"/>
                </a:solidFill>
                <a:effectLst/>
                <a:latin typeface="Lato Extended"/>
                <a:hlinkClick r:id="rId7"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4" action="ppaction://hlinksldjump"/>
              </a:rPr>
              <a:t>Step 4– WHAT TO DO WHEN YOU RECEIVE THE CARD</a:t>
            </a:r>
            <a:r>
              <a:rPr lang="en-US" b="0" i="0" dirty="0">
                <a:solidFill>
                  <a:srgbClr val="2D3B45"/>
                </a:solidFill>
                <a:effectLst/>
                <a:latin typeface="Lato Extended"/>
                <a:hlinkClick r:id="rId4"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8" action="ppaction://hlinksldjump"/>
              </a:rPr>
              <a:t>Additional Resources</a:t>
            </a:r>
            <a:endParaRPr lang="en-US" b="0" i="0" dirty="0">
              <a:solidFill>
                <a:srgbClr val="2D3B45"/>
              </a:solidFill>
              <a:effectLst/>
              <a:latin typeface="Lato Extended"/>
            </a:endParaRPr>
          </a:p>
        </p:txBody>
      </p:sp>
    </p:spTree>
    <p:extLst>
      <p:ext uri="{BB962C8B-B14F-4D97-AF65-F5344CB8AC3E}">
        <p14:creationId xmlns:p14="http://schemas.microsoft.com/office/powerpoint/2010/main" val="10754195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87FE59-B15B-0B62-815F-D2D99D17649A}"/>
              </a:ext>
            </a:extLst>
          </p:cNvPr>
          <p:cNvSpPr txBox="1">
            <a:spLocks noGrp="1"/>
          </p:cNvSpPr>
          <p:nvPr>
            <p:ph type="title" idx="4294967295"/>
          </p:nvPr>
        </p:nvSpPr>
        <p:spPr bwMode="auto">
          <a:xfrm>
            <a:off x="914400" y="304800"/>
            <a:ext cx="10363200" cy="1143000"/>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914400" rtl="0" eaLnBrk="1" fontAlgn="base" latinLnBrk="0" hangingPunct="1">
              <a:lnSpc>
                <a:spcPct val="100000"/>
              </a:lnSpc>
              <a:spcBef>
                <a:spcPct val="0"/>
              </a:spcBef>
              <a:spcAft>
                <a:spcPts val="600"/>
              </a:spcAft>
              <a:buClrTx/>
              <a:buSzTx/>
              <a:buFontTx/>
              <a:buNone/>
              <a:tabLst/>
              <a:defRPr/>
            </a:pPr>
            <a:r>
              <a:rPr lang="en-US" b="0" kern="1200" dirty="0">
                <a:latin typeface="Lato Extended"/>
              </a:rPr>
              <a:t>T</a:t>
            </a:r>
            <a:r>
              <a:rPr kumimoji="0" lang="en-US" sz="4267" b="0" i="0" u="none" strike="noStrike" kern="1200" cap="none" spc="0" normalizeH="0" baseline="0" noProof="0" dirty="0" err="1">
                <a:ln>
                  <a:noFill/>
                </a:ln>
                <a:solidFill>
                  <a:schemeClr val="tx1"/>
                </a:solidFill>
                <a:effectLst/>
                <a:uLnTx/>
                <a:uFillTx/>
                <a:latin typeface="Lato Extended"/>
                <a:ea typeface="+mj-ea"/>
                <a:cs typeface="+mj-cs"/>
              </a:rPr>
              <a:t>ransferring</a:t>
            </a:r>
            <a:r>
              <a:rPr kumimoji="0" lang="en-US" sz="4267" b="0" i="0" u="none" strike="noStrike" kern="1200" cap="none" spc="0" normalizeH="0" baseline="0" noProof="0" dirty="0">
                <a:ln>
                  <a:noFill/>
                </a:ln>
                <a:solidFill>
                  <a:schemeClr val="tx1"/>
                </a:solidFill>
                <a:effectLst/>
                <a:uLnTx/>
                <a:uFillTx/>
                <a:latin typeface="Lato Extended"/>
                <a:ea typeface="+mj-ea"/>
                <a:cs typeface="+mj-cs"/>
              </a:rPr>
              <a:t> to another school </a:t>
            </a:r>
          </a:p>
        </p:txBody>
      </p:sp>
      <p:sp>
        <p:nvSpPr>
          <p:cNvPr id="6" name="TextBox 5">
            <a:extLst>
              <a:ext uri="{FF2B5EF4-FFF2-40B4-BE49-F238E27FC236}">
                <a16:creationId xmlns:a16="http://schemas.microsoft.com/office/drawing/2014/main" id="{3362D75B-FA80-F98C-D503-F0318BC26452}"/>
              </a:ext>
            </a:extLst>
          </p:cNvPr>
          <p:cNvSpPr txBox="1"/>
          <p:nvPr/>
        </p:nvSpPr>
        <p:spPr bwMode="auto">
          <a:xfrm>
            <a:off x="1960684" y="2724727"/>
            <a:ext cx="9316915" cy="2533073"/>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a:bodyPr>
          <a:lstStyle/>
          <a:p>
            <a:pPr algn="l"/>
            <a:r>
              <a:rPr lang="en-US" sz="2000" i="0" dirty="0">
                <a:solidFill>
                  <a:srgbClr val="2D3B45"/>
                </a:solidFill>
                <a:effectLst/>
                <a:latin typeface="+mn-lt"/>
              </a:rPr>
              <a:t>You can transfer to another school in the middle of your STEM OPT. Please tell your International Adviser that you are currently on STEM OPT. You last day to transfer your SEVIS record to your new program is the start of classes. You cannot work once you have transferred your SEVIS record. </a:t>
            </a:r>
            <a:endParaRPr lang="en-US" sz="2000" b="1" i="0" dirty="0">
              <a:solidFill>
                <a:srgbClr val="2D3B45"/>
              </a:solidFill>
              <a:effectLst/>
              <a:latin typeface="+mn-lt"/>
            </a:endParaRPr>
          </a:p>
        </p:txBody>
      </p:sp>
      <p:pic>
        <p:nvPicPr>
          <p:cNvPr id="5" name="Graphic 4" descr="Return to Home">
            <a:hlinkClick r:id="" action="ppaction://hlinkshowjump?jump=firstslide"/>
            <a:extLst>
              <a:ext uri="{FF2B5EF4-FFF2-40B4-BE49-F238E27FC236}">
                <a16:creationId xmlns:a16="http://schemas.microsoft.com/office/drawing/2014/main" id="{5699E461-B59D-4B23-4427-0289F5C64F1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623040" y="5383432"/>
            <a:ext cx="568960" cy="568960"/>
          </a:xfrm>
          <a:prstGeom prst="rect">
            <a:avLst/>
          </a:prstGeom>
        </p:spPr>
      </p:pic>
      <p:sp>
        <p:nvSpPr>
          <p:cNvPr id="7" name="Rectangle: Rounded Corners 6">
            <a:hlinkClick r:id="rId4" action="ppaction://hlinksldjump"/>
            <a:extLst>
              <a:ext uri="{FF2B5EF4-FFF2-40B4-BE49-F238E27FC236}">
                <a16:creationId xmlns:a16="http://schemas.microsoft.com/office/drawing/2014/main" id="{FDC12A47-6573-4AAA-C194-461BAE41028C}"/>
              </a:ext>
            </a:extLst>
          </p:cNvPr>
          <p:cNvSpPr/>
          <p:nvPr/>
        </p:nvSpPr>
        <p:spPr bwMode="auto">
          <a:xfrm>
            <a:off x="193431" y="79130"/>
            <a:ext cx="1767254" cy="5873262"/>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lnSpc>
                <a:spcPct val="150000"/>
              </a:lnSpc>
            </a:pPr>
            <a:r>
              <a:rPr lang="en-US" sz="1800" dirty="0">
                <a:solidFill>
                  <a:schemeClr val="tx1"/>
                </a:solidFill>
              </a:rPr>
              <a:t>Contents</a:t>
            </a: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 action="ppaction://hlinkshowjump?jump=firstslide"/>
              </a:rPr>
              <a:t>Home</a:t>
            </a:r>
            <a:r>
              <a:rPr lang="en-US" b="0" i="0" u="sng" dirty="0">
                <a:solidFill>
                  <a:srgbClr val="2D3B45"/>
                </a:solidFill>
                <a:effectLst/>
                <a:latin typeface="Lato Extended"/>
              </a:rPr>
              <a:t> </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5" action="ppaction://hlinksldjump"/>
              </a:rPr>
              <a:t>Step 1– DO I QUALIFY?</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6" action="ppaction://hlinksldjump"/>
              </a:rPr>
              <a:t>Step 2– Apply for OPT (Or how to get a supporting I-20?)</a:t>
            </a:r>
            <a:r>
              <a:rPr lang="en-US" b="0" i="0" dirty="0">
                <a:solidFill>
                  <a:srgbClr val="2D3B45"/>
                </a:solidFill>
                <a:effectLst/>
                <a:latin typeface="Lato Extended"/>
                <a:hlinkClick r:id="rId6"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7" action="ppaction://hlinksldjump"/>
              </a:rPr>
              <a:t>Step 3– WHILE YOU ARE WAITING</a:t>
            </a:r>
            <a:r>
              <a:rPr lang="en-US" b="0" i="0" dirty="0">
                <a:solidFill>
                  <a:srgbClr val="2D3B45"/>
                </a:solidFill>
                <a:effectLst/>
                <a:latin typeface="Lato Extended"/>
                <a:hlinkClick r:id="rId7"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4" action="ppaction://hlinksldjump"/>
              </a:rPr>
              <a:t>Step 4– WHAT TO DO WHEN YOU RECEIVE THE CARD</a:t>
            </a:r>
            <a:r>
              <a:rPr lang="en-US" b="0" i="0" dirty="0">
                <a:solidFill>
                  <a:srgbClr val="2D3B45"/>
                </a:solidFill>
                <a:effectLst/>
                <a:latin typeface="Lato Extended"/>
                <a:hlinkClick r:id="rId4"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8" action="ppaction://hlinksldjump"/>
              </a:rPr>
              <a:t>Additional Resources</a:t>
            </a:r>
            <a:endParaRPr lang="en-US" b="0" i="0" dirty="0">
              <a:solidFill>
                <a:srgbClr val="2D3B45"/>
              </a:solidFill>
              <a:effectLst/>
              <a:latin typeface="Lato Extended"/>
            </a:endParaRPr>
          </a:p>
        </p:txBody>
      </p:sp>
    </p:spTree>
    <p:extLst>
      <p:ext uri="{BB962C8B-B14F-4D97-AF65-F5344CB8AC3E}">
        <p14:creationId xmlns:p14="http://schemas.microsoft.com/office/powerpoint/2010/main" val="9035088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87FE59-B15B-0B62-815F-D2D99D17649A}"/>
              </a:ext>
            </a:extLst>
          </p:cNvPr>
          <p:cNvSpPr txBox="1">
            <a:spLocks noGrp="1"/>
          </p:cNvSpPr>
          <p:nvPr>
            <p:ph type="title" idx="4294967295"/>
          </p:nvPr>
        </p:nvSpPr>
        <p:spPr bwMode="auto">
          <a:xfrm>
            <a:off x="914400" y="304800"/>
            <a:ext cx="10363200" cy="1143000"/>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en-US" sz="4267" b="0" i="0" u="none" strike="noStrike" kern="1200" cap="none" spc="0" normalizeH="0" baseline="0" noProof="0" dirty="0">
                <a:ln>
                  <a:noFill/>
                </a:ln>
                <a:solidFill>
                  <a:schemeClr val="tx1"/>
                </a:solidFill>
                <a:effectLst/>
                <a:uLnTx/>
                <a:uFillTx/>
                <a:latin typeface="Lato Extended"/>
                <a:ea typeface="+mj-ea"/>
                <a:cs typeface="+mj-cs"/>
              </a:rPr>
              <a:t>Health Insurance </a:t>
            </a:r>
          </a:p>
        </p:txBody>
      </p:sp>
      <p:sp>
        <p:nvSpPr>
          <p:cNvPr id="6" name="TextBox 5">
            <a:extLst>
              <a:ext uri="{FF2B5EF4-FFF2-40B4-BE49-F238E27FC236}">
                <a16:creationId xmlns:a16="http://schemas.microsoft.com/office/drawing/2014/main" id="{3362D75B-FA80-F98C-D503-F0318BC26452}"/>
              </a:ext>
            </a:extLst>
          </p:cNvPr>
          <p:cNvSpPr txBox="1"/>
          <p:nvPr/>
        </p:nvSpPr>
        <p:spPr bwMode="auto">
          <a:xfrm>
            <a:off x="1960684" y="2724727"/>
            <a:ext cx="9316915" cy="2533073"/>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a:bodyPr>
          <a:lstStyle/>
          <a:p>
            <a:pPr algn="l"/>
            <a:r>
              <a:rPr lang="en-US" sz="2000" i="0" dirty="0">
                <a:solidFill>
                  <a:srgbClr val="2D3B45"/>
                </a:solidFill>
                <a:effectLst/>
                <a:latin typeface="+mn-lt"/>
              </a:rPr>
              <a:t>You must purchase health insurance through CISP as required by CSU, San Bernardino. The only exception is if you get health insurance provided through your work. Then you need to purchase medical evacuation and reputation supplement. </a:t>
            </a:r>
            <a:endParaRPr lang="en-US" sz="2000" b="1" i="0" dirty="0">
              <a:solidFill>
                <a:srgbClr val="2D3B45"/>
              </a:solidFill>
              <a:effectLst/>
              <a:latin typeface="+mn-lt"/>
            </a:endParaRPr>
          </a:p>
        </p:txBody>
      </p:sp>
      <p:pic>
        <p:nvPicPr>
          <p:cNvPr id="5" name="Graphic 4" descr="Return to Home">
            <a:hlinkClick r:id="" action="ppaction://hlinkshowjump?jump=firstslide"/>
            <a:extLst>
              <a:ext uri="{FF2B5EF4-FFF2-40B4-BE49-F238E27FC236}">
                <a16:creationId xmlns:a16="http://schemas.microsoft.com/office/drawing/2014/main" id="{774445BF-48B1-A151-2815-2920BAFBD54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623040" y="5383432"/>
            <a:ext cx="568960" cy="568960"/>
          </a:xfrm>
          <a:prstGeom prst="rect">
            <a:avLst/>
          </a:prstGeom>
        </p:spPr>
      </p:pic>
      <p:sp>
        <p:nvSpPr>
          <p:cNvPr id="7" name="Rectangle: Rounded Corners 6">
            <a:hlinkClick r:id="rId4" action="ppaction://hlinksldjump"/>
            <a:extLst>
              <a:ext uri="{FF2B5EF4-FFF2-40B4-BE49-F238E27FC236}">
                <a16:creationId xmlns:a16="http://schemas.microsoft.com/office/drawing/2014/main" id="{6DDCFA52-08D0-C9BF-5ED1-DACCBAB9BEFA}"/>
              </a:ext>
            </a:extLst>
          </p:cNvPr>
          <p:cNvSpPr/>
          <p:nvPr/>
        </p:nvSpPr>
        <p:spPr bwMode="auto">
          <a:xfrm>
            <a:off x="193431" y="79130"/>
            <a:ext cx="1767254" cy="5873262"/>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lnSpc>
                <a:spcPct val="150000"/>
              </a:lnSpc>
            </a:pPr>
            <a:r>
              <a:rPr lang="en-US" sz="1800" dirty="0">
                <a:solidFill>
                  <a:schemeClr val="tx1"/>
                </a:solidFill>
              </a:rPr>
              <a:t>Contents</a:t>
            </a: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 action="ppaction://hlinkshowjump?jump=firstslide"/>
              </a:rPr>
              <a:t>Home</a:t>
            </a:r>
            <a:r>
              <a:rPr lang="en-US" b="0" i="0" u="sng" dirty="0">
                <a:solidFill>
                  <a:srgbClr val="2D3B45"/>
                </a:solidFill>
                <a:effectLst/>
                <a:latin typeface="Lato Extended"/>
              </a:rPr>
              <a:t> </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5" action="ppaction://hlinksldjump"/>
              </a:rPr>
              <a:t>Step 1– DO I QUALIFY?</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6" action="ppaction://hlinksldjump"/>
              </a:rPr>
              <a:t>Step 2– Apply for OPT (Or how to get a supporting I-20?)</a:t>
            </a:r>
            <a:r>
              <a:rPr lang="en-US" b="0" i="0" dirty="0">
                <a:solidFill>
                  <a:srgbClr val="2D3B45"/>
                </a:solidFill>
                <a:effectLst/>
                <a:latin typeface="Lato Extended"/>
                <a:hlinkClick r:id="rId6"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7" action="ppaction://hlinksldjump"/>
              </a:rPr>
              <a:t>Step 3– WHILE YOU ARE WAITING</a:t>
            </a:r>
            <a:r>
              <a:rPr lang="en-US" b="0" i="0" dirty="0">
                <a:solidFill>
                  <a:srgbClr val="2D3B45"/>
                </a:solidFill>
                <a:effectLst/>
                <a:latin typeface="Lato Extended"/>
                <a:hlinkClick r:id="rId7"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4" action="ppaction://hlinksldjump"/>
              </a:rPr>
              <a:t>Step 4– WHAT TO DO WHEN YOU RECEIVE THE CARD</a:t>
            </a:r>
            <a:r>
              <a:rPr lang="en-US" b="0" i="0" dirty="0">
                <a:solidFill>
                  <a:srgbClr val="2D3B45"/>
                </a:solidFill>
                <a:effectLst/>
                <a:latin typeface="Lato Extended"/>
                <a:hlinkClick r:id="rId4"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8" action="ppaction://hlinksldjump"/>
              </a:rPr>
              <a:t>Additional Resources</a:t>
            </a:r>
            <a:endParaRPr lang="en-US" b="0" i="0" dirty="0">
              <a:solidFill>
                <a:srgbClr val="2D3B45"/>
              </a:solidFill>
              <a:effectLst/>
              <a:latin typeface="Lato Extended"/>
            </a:endParaRPr>
          </a:p>
        </p:txBody>
      </p:sp>
    </p:spTree>
    <p:extLst>
      <p:ext uri="{BB962C8B-B14F-4D97-AF65-F5344CB8AC3E}">
        <p14:creationId xmlns:p14="http://schemas.microsoft.com/office/powerpoint/2010/main" val="42624599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87FE59-B15B-0B62-815F-D2D99D17649A}"/>
              </a:ext>
            </a:extLst>
          </p:cNvPr>
          <p:cNvSpPr txBox="1">
            <a:spLocks noGrp="1"/>
          </p:cNvSpPr>
          <p:nvPr>
            <p:ph type="title" idx="4294967295"/>
          </p:nvPr>
        </p:nvSpPr>
        <p:spPr bwMode="auto">
          <a:xfrm>
            <a:off x="914400" y="304800"/>
            <a:ext cx="10363200" cy="1143000"/>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en-US" sz="4267" b="0" i="0" u="none" strike="noStrike" kern="1200" cap="none" spc="0" normalizeH="0" baseline="0" noProof="0" dirty="0">
                <a:ln>
                  <a:noFill/>
                </a:ln>
                <a:solidFill>
                  <a:schemeClr val="tx1"/>
                </a:solidFill>
                <a:effectLst/>
                <a:uLnTx/>
                <a:uFillTx/>
                <a:latin typeface="Lato Extended"/>
                <a:ea typeface="+mj-ea"/>
                <a:cs typeface="+mj-cs"/>
              </a:rPr>
              <a:t>60-day grace period</a:t>
            </a:r>
          </a:p>
        </p:txBody>
      </p:sp>
      <p:sp>
        <p:nvSpPr>
          <p:cNvPr id="6" name="TextBox 5">
            <a:extLst>
              <a:ext uri="{FF2B5EF4-FFF2-40B4-BE49-F238E27FC236}">
                <a16:creationId xmlns:a16="http://schemas.microsoft.com/office/drawing/2014/main" id="{3362D75B-FA80-F98C-D503-F0318BC26452}"/>
              </a:ext>
            </a:extLst>
          </p:cNvPr>
          <p:cNvSpPr txBox="1"/>
          <p:nvPr/>
        </p:nvSpPr>
        <p:spPr bwMode="auto">
          <a:xfrm>
            <a:off x="1960684" y="2724727"/>
            <a:ext cx="9316915" cy="2541865"/>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a:bodyPr>
          <a:lstStyle/>
          <a:p>
            <a:pPr algn="l"/>
            <a:r>
              <a:rPr lang="en-US" sz="2000" i="0" dirty="0">
                <a:solidFill>
                  <a:srgbClr val="2D3B45"/>
                </a:solidFill>
                <a:effectLst/>
                <a:latin typeface="+mn-lt"/>
              </a:rPr>
              <a:t>After you have completed your STEM OPT, you will have another 60-day grace-period. You can use this time to start a new program, transfer to a new eligible visa status or leave the U.S. Once you have left the U.S. you will not be able to return under the current I-20. </a:t>
            </a:r>
            <a:endParaRPr lang="en-US" sz="2000" b="1" i="0" dirty="0">
              <a:solidFill>
                <a:srgbClr val="2D3B45"/>
              </a:solidFill>
              <a:effectLst/>
              <a:latin typeface="+mn-lt"/>
            </a:endParaRPr>
          </a:p>
        </p:txBody>
      </p:sp>
      <p:pic>
        <p:nvPicPr>
          <p:cNvPr id="5" name="Graphic 4" descr="Return to Home">
            <a:hlinkClick r:id="" action="ppaction://hlinkshowjump?jump=firstslide"/>
            <a:extLst>
              <a:ext uri="{FF2B5EF4-FFF2-40B4-BE49-F238E27FC236}">
                <a16:creationId xmlns:a16="http://schemas.microsoft.com/office/drawing/2014/main" id="{32B11703-44EF-6BA2-004F-14D0CFD8BB3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623040" y="5383432"/>
            <a:ext cx="568960" cy="568960"/>
          </a:xfrm>
          <a:prstGeom prst="rect">
            <a:avLst/>
          </a:prstGeom>
        </p:spPr>
      </p:pic>
      <p:sp>
        <p:nvSpPr>
          <p:cNvPr id="7" name="Rectangle: Rounded Corners 6">
            <a:hlinkClick r:id="rId4" action="ppaction://hlinksldjump"/>
            <a:extLst>
              <a:ext uri="{FF2B5EF4-FFF2-40B4-BE49-F238E27FC236}">
                <a16:creationId xmlns:a16="http://schemas.microsoft.com/office/drawing/2014/main" id="{750A2FB7-97AA-5B55-9794-4F07D88FB1E8}"/>
              </a:ext>
            </a:extLst>
          </p:cNvPr>
          <p:cNvSpPr/>
          <p:nvPr/>
        </p:nvSpPr>
        <p:spPr bwMode="auto">
          <a:xfrm>
            <a:off x="193431" y="79130"/>
            <a:ext cx="1767254" cy="5873262"/>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lnSpc>
                <a:spcPct val="150000"/>
              </a:lnSpc>
            </a:pPr>
            <a:r>
              <a:rPr lang="en-US" sz="1800" dirty="0">
                <a:solidFill>
                  <a:schemeClr val="tx1"/>
                </a:solidFill>
              </a:rPr>
              <a:t>Contents</a:t>
            </a: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 action="ppaction://hlinkshowjump?jump=firstslide"/>
              </a:rPr>
              <a:t>Home</a:t>
            </a:r>
            <a:r>
              <a:rPr lang="en-US" b="0" i="0" u="sng" dirty="0">
                <a:solidFill>
                  <a:srgbClr val="2D3B45"/>
                </a:solidFill>
                <a:effectLst/>
                <a:latin typeface="Lato Extended"/>
              </a:rPr>
              <a:t> </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5" action="ppaction://hlinksldjump"/>
              </a:rPr>
              <a:t>Step 1– DO I QUALIFY?</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6" action="ppaction://hlinksldjump"/>
              </a:rPr>
              <a:t>Step 2– Apply for OPT (Or how to get a supporting I-20?)</a:t>
            </a:r>
            <a:r>
              <a:rPr lang="en-US" b="0" i="0" dirty="0">
                <a:solidFill>
                  <a:srgbClr val="2D3B45"/>
                </a:solidFill>
                <a:effectLst/>
                <a:latin typeface="Lato Extended"/>
                <a:hlinkClick r:id="rId6"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7" action="ppaction://hlinksldjump"/>
              </a:rPr>
              <a:t>Step 3– WHILE YOU ARE WAITING</a:t>
            </a:r>
            <a:r>
              <a:rPr lang="en-US" b="0" i="0" dirty="0">
                <a:solidFill>
                  <a:srgbClr val="2D3B45"/>
                </a:solidFill>
                <a:effectLst/>
                <a:latin typeface="Lato Extended"/>
                <a:hlinkClick r:id="rId7"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4" action="ppaction://hlinksldjump"/>
              </a:rPr>
              <a:t>Step 4– WHAT TO DO WHEN YOU RECEIVE THE CARD</a:t>
            </a:r>
            <a:r>
              <a:rPr lang="en-US" b="0" i="0" dirty="0">
                <a:solidFill>
                  <a:srgbClr val="2D3B45"/>
                </a:solidFill>
                <a:effectLst/>
                <a:latin typeface="Lato Extended"/>
                <a:hlinkClick r:id="rId4"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8" action="ppaction://hlinksldjump"/>
              </a:rPr>
              <a:t>Additional Resources</a:t>
            </a:r>
            <a:endParaRPr lang="en-US" b="0" i="0" dirty="0">
              <a:solidFill>
                <a:srgbClr val="2D3B45"/>
              </a:solidFill>
              <a:effectLst/>
              <a:latin typeface="Lato Extended"/>
            </a:endParaRPr>
          </a:p>
        </p:txBody>
      </p:sp>
    </p:spTree>
    <p:extLst>
      <p:ext uri="{BB962C8B-B14F-4D97-AF65-F5344CB8AC3E}">
        <p14:creationId xmlns:p14="http://schemas.microsoft.com/office/powerpoint/2010/main" val="7380812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87FE59-B15B-0B62-815F-D2D99D17649A}"/>
              </a:ext>
            </a:extLst>
          </p:cNvPr>
          <p:cNvSpPr txBox="1">
            <a:spLocks noGrp="1"/>
          </p:cNvSpPr>
          <p:nvPr>
            <p:ph type="title" idx="4294967295"/>
          </p:nvPr>
        </p:nvSpPr>
        <p:spPr bwMode="auto">
          <a:xfrm>
            <a:off x="1960684" y="304800"/>
            <a:ext cx="9316916" cy="1143000"/>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en-US" sz="4267" b="0" i="0" u="none" strike="noStrike" kern="1200" cap="none" spc="0" normalizeH="0" baseline="0" noProof="0" dirty="0">
                <a:ln>
                  <a:noFill/>
                </a:ln>
                <a:solidFill>
                  <a:schemeClr val="tx1"/>
                </a:solidFill>
                <a:effectLst/>
                <a:uLnTx/>
                <a:uFillTx/>
                <a:latin typeface="Lato Extended"/>
                <a:ea typeface="+mj-ea"/>
                <a:cs typeface="+mj-cs"/>
              </a:rPr>
              <a:t>Message from Department of Homeland Security</a:t>
            </a:r>
          </a:p>
        </p:txBody>
      </p:sp>
      <p:sp>
        <p:nvSpPr>
          <p:cNvPr id="6" name="TextBox 5">
            <a:extLst>
              <a:ext uri="{FF2B5EF4-FFF2-40B4-BE49-F238E27FC236}">
                <a16:creationId xmlns:a16="http://schemas.microsoft.com/office/drawing/2014/main" id="{3362D75B-FA80-F98C-D503-F0318BC26452}"/>
              </a:ext>
            </a:extLst>
          </p:cNvPr>
          <p:cNvSpPr txBox="1"/>
          <p:nvPr/>
        </p:nvSpPr>
        <p:spPr bwMode="auto">
          <a:xfrm>
            <a:off x="1960684" y="2724727"/>
            <a:ext cx="9316915" cy="2533073"/>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fontScale="92500" lnSpcReduction="10000"/>
          </a:bodyPr>
          <a:lstStyle/>
          <a:p>
            <a:pPr algn="l"/>
            <a:r>
              <a:rPr lang="en-US" sz="2000" i="0" dirty="0">
                <a:solidFill>
                  <a:srgbClr val="2D3B45"/>
                </a:solidFill>
                <a:effectLst/>
                <a:latin typeface="+mn-lt"/>
              </a:rPr>
              <a:t>International students participating in OPT must understand and abide by OPT regulations to maintain their nonimmigrant status.  </a:t>
            </a:r>
          </a:p>
          <a:p>
            <a:pPr algn="l"/>
            <a:endParaRPr lang="en-US" sz="2000" i="0" dirty="0">
              <a:solidFill>
                <a:srgbClr val="2D3B45"/>
              </a:solidFill>
              <a:effectLst/>
              <a:latin typeface="+mn-lt"/>
            </a:endParaRPr>
          </a:p>
          <a:p>
            <a:pPr marL="342900" indent="-342900" algn="l">
              <a:buFont typeface="Arial" panose="020B0604020202020204" pitchFamily="34" charset="0"/>
              <a:buChar char="•"/>
            </a:pPr>
            <a:r>
              <a:rPr lang="en-US" sz="2000" i="0" dirty="0">
                <a:solidFill>
                  <a:srgbClr val="2D3B45"/>
                </a:solidFill>
                <a:effectLst/>
                <a:latin typeface="+mn-lt"/>
              </a:rPr>
              <a:t>International students who rely on recruitment agencies to obtain OPT placements should ensure those agencies are trustworthy and reputable. Reputable recruiters will not modify a student’s resume or academic background to secure OPT placement. </a:t>
            </a:r>
          </a:p>
          <a:p>
            <a:pPr marL="342900" indent="-342900" algn="l">
              <a:buFont typeface="Arial" panose="020B0604020202020204" pitchFamily="34" charset="0"/>
              <a:buChar char="•"/>
            </a:pPr>
            <a:r>
              <a:rPr lang="en-US" sz="2000" i="0" dirty="0">
                <a:solidFill>
                  <a:srgbClr val="2D3B45"/>
                </a:solidFill>
                <a:effectLst/>
                <a:latin typeface="+mn-lt"/>
              </a:rPr>
              <a:t>International students who encounter fraudulent activity tied to OPT should contact the HSI tip line immediately and make a report. </a:t>
            </a:r>
            <a:endParaRPr lang="en-US" sz="2000" b="1" i="0" dirty="0">
              <a:solidFill>
                <a:srgbClr val="2D3B45"/>
              </a:solidFill>
              <a:effectLst/>
              <a:latin typeface="+mn-lt"/>
            </a:endParaRPr>
          </a:p>
        </p:txBody>
      </p:sp>
      <p:pic>
        <p:nvPicPr>
          <p:cNvPr id="5" name="Graphic 4" descr="Return to Home">
            <a:hlinkClick r:id="" action="ppaction://hlinkshowjump?jump=firstslide"/>
            <a:extLst>
              <a:ext uri="{FF2B5EF4-FFF2-40B4-BE49-F238E27FC236}">
                <a16:creationId xmlns:a16="http://schemas.microsoft.com/office/drawing/2014/main" id="{018AC18B-A42F-F6CB-DD86-D3AD12BC013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623040" y="5383432"/>
            <a:ext cx="568960" cy="568960"/>
          </a:xfrm>
          <a:prstGeom prst="rect">
            <a:avLst/>
          </a:prstGeom>
        </p:spPr>
      </p:pic>
      <p:sp>
        <p:nvSpPr>
          <p:cNvPr id="7" name="Rectangle: Rounded Corners 6">
            <a:hlinkClick r:id="rId4" action="ppaction://hlinksldjump"/>
            <a:extLst>
              <a:ext uri="{FF2B5EF4-FFF2-40B4-BE49-F238E27FC236}">
                <a16:creationId xmlns:a16="http://schemas.microsoft.com/office/drawing/2014/main" id="{F446E842-2C99-9A8D-A279-6B932845527D}"/>
              </a:ext>
            </a:extLst>
          </p:cNvPr>
          <p:cNvSpPr/>
          <p:nvPr/>
        </p:nvSpPr>
        <p:spPr bwMode="auto">
          <a:xfrm>
            <a:off x="193431" y="79130"/>
            <a:ext cx="1767254" cy="5873262"/>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lnSpc>
                <a:spcPct val="150000"/>
              </a:lnSpc>
            </a:pPr>
            <a:r>
              <a:rPr lang="en-US" sz="1800" dirty="0">
                <a:solidFill>
                  <a:schemeClr val="tx1"/>
                </a:solidFill>
              </a:rPr>
              <a:t>Contents</a:t>
            </a: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 action="ppaction://hlinkshowjump?jump=firstslide"/>
              </a:rPr>
              <a:t>Home</a:t>
            </a:r>
            <a:r>
              <a:rPr lang="en-US" b="0" i="0" u="sng" dirty="0">
                <a:solidFill>
                  <a:srgbClr val="2D3B45"/>
                </a:solidFill>
                <a:effectLst/>
                <a:latin typeface="Lato Extended"/>
              </a:rPr>
              <a:t> </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5" action="ppaction://hlinksldjump"/>
              </a:rPr>
              <a:t>Step 1– DO I QUALIFY?</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6" action="ppaction://hlinksldjump"/>
              </a:rPr>
              <a:t>Step 2– Apply for OPT (Or how to get a supporting I-20?)</a:t>
            </a:r>
            <a:r>
              <a:rPr lang="en-US" b="0" i="0" dirty="0">
                <a:solidFill>
                  <a:srgbClr val="2D3B45"/>
                </a:solidFill>
                <a:effectLst/>
                <a:latin typeface="Lato Extended"/>
                <a:hlinkClick r:id="rId6"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7" action="ppaction://hlinksldjump"/>
              </a:rPr>
              <a:t>Step 3– WHILE YOU ARE WAITING</a:t>
            </a:r>
            <a:r>
              <a:rPr lang="en-US" b="0" i="0" dirty="0">
                <a:solidFill>
                  <a:srgbClr val="2D3B45"/>
                </a:solidFill>
                <a:effectLst/>
                <a:latin typeface="Lato Extended"/>
                <a:hlinkClick r:id="rId7"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4" action="ppaction://hlinksldjump"/>
              </a:rPr>
              <a:t>Step 4– WHAT TO DO WHEN YOU RECEIVE THE CARD</a:t>
            </a:r>
            <a:r>
              <a:rPr lang="en-US" b="0" i="0" dirty="0">
                <a:solidFill>
                  <a:srgbClr val="2D3B45"/>
                </a:solidFill>
                <a:effectLst/>
                <a:latin typeface="Lato Extended"/>
                <a:hlinkClick r:id="rId4"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8" action="ppaction://hlinksldjump"/>
              </a:rPr>
              <a:t>Additional Resources</a:t>
            </a:r>
            <a:endParaRPr lang="en-US" b="0" i="0" dirty="0">
              <a:solidFill>
                <a:srgbClr val="2D3B45"/>
              </a:solidFill>
              <a:effectLst/>
              <a:latin typeface="Lato Extended"/>
            </a:endParaRPr>
          </a:p>
        </p:txBody>
      </p:sp>
    </p:spTree>
    <p:extLst>
      <p:ext uri="{BB962C8B-B14F-4D97-AF65-F5344CB8AC3E}">
        <p14:creationId xmlns:p14="http://schemas.microsoft.com/office/powerpoint/2010/main" val="958029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64E779A-0C42-A2CA-4EEC-BBA1DEFDCBDC}"/>
              </a:ext>
            </a:extLst>
          </p:cNvPr>
          <p:cNvSpPr>
            <a:spLocks noGrp="1"/>
          </p:cNvSpPr>
          <p:nvPr>
            <p:ph type="title"/>
          </p:nvPr>
        </p:nvSpPr>
        <p:spPr>
          <a:xfrm>
            <a:off x="914400" y="304800"/>
            <a:ext cx="10363200" cy="1143000"/>
          </a:xfrm>
        </p:spPr>
        <p:txBody>
          <a:bodyPr wrap="square" anchor="ctr">
            <a:normAutofit/>
          </a:bodyPr>
          <a:lstStyle/>
          <a:p>
            <a:r>
              <a:rPr lang="en-US" b="1" i="0" dirty="0">
                <a:solidFill>
                  <a:srgbClr val="0065BD"/>
                </a:solidFill>
                <a:effectLst/>
              </a:rPr>
              <a:t>Do I qualify?</a:t>
            </a:r>
            <a:endParaRPr lang="en-US" dirty="0">
              <a:solidFill>
                <a:srgbClr val="0065BD"/>
              </a:solidFill>
            </a:endParaRPr>
          </a:p>
        </p:txBody>
      </p:sp>
      <p:pic>
        <p:nvPicPr>
          <p:cNvPr id="5" name="Picture 4">
            <a:extLst>
              <a:ext uri="{FF2B5EF4-FFF2-40B4-BE49-F238E27FC236}">
                <a16:creationId xmlns:a16="http://schemas.microsoft.com/office/drawing/2014/main" id="{CE3383A3-176D-C39A-21B6-E7C0B5C8005D}"/>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l="40" r="-1" b="-1"/>
          <a:stretch/>
        </p:blipFill>
        <p:spPr>
          <a:xfrm>
            <a:off x="914400" y="1676400"/>
            <a:ext cx="10363200" cy="3810000"/>
          </a:xfrm>
          <a:prstGeom prst="rect">
            <a:avLst/>
          </a:prstGeom>
          <a:noFill/>
        </p:spPr>
      </p:pic>
      <p:pic>
        <p:nvPicPr>
          <p:cNvPr id="4" name="Graphic 3" descr="Return to Home">
            <a:hlinkClick r:id="" action="ppaction://hlinkshowjump?jump=firstslide"/>
            <a:extLst>
              <a:ext uri="{FF2B5EF4-FFF2-40B4-BE49-F238E27FC236}">
                <a16:creationId xmlns:a16="http://schemas.microsoft.com/office/drawing/2014/main" id="{CED6C17F-89AD-A333-716F-3281D59BABC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623040" y="5383432"/>
            <a:ext cx="568960" cy="568960"/>
          </a:xfrm>
          <a:prstGeom prst="rect">
            <a:avLst/>
          </a:prstGeom>
        </p:spPr>
      </p:pic>
    </p:spTree>
    <p:extLst>
      <p:ext uri="{BB962C8B-B14F-4D97-AF65-F5344CB8AC3E}">
        <p14:creationId xmlns:p14="http://schemas.microsoft.com/office/powerpoint/2010/main" val="18321610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87FE59-B15B-0B62-815F-D2D99D17649A}"/>
              </a:ext>
            </a:extLst>
          </p:cNvPr>
          <p:cNvSpPr txBox="1">
            <a:spLocks noGrp="1"/>
          </p:cNvSpPr>
          <p:nvPr>
            <p:ph type="title" idx="4294967295"/>
          </p:nvPr>
        </p:nvSpPr>
        <p:spPr bwMode="auto">
          <a:xfrm>
            <a:off x="914400" y="304800"/>
            <a:ext cx="10363200" cy="1143000"/>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en-US" sz="4267" b="0" i="0" u="none" strike="noStrike" kern="1200" cap="none" spc="0" normalizeH="0" baseline="0" noProof="0" dirty="0">
                <a:ln>
                  <a:noFill/>
                </a:ln>
                <a:solidFill>
                  <a:schemeClr val="tx1"/>
                </a:solidFill>
                <a:effectLst/>
                <a:uLnTx/>
                <a:uFillTx/>
                <a:latin typeface="Lato Extended"/>
                <a:ea typeface="+mj-ea"/>
                <a:cs typeface="+mj-cs"/>
              </a:rPr>
              <a:t>STEM OPT: Reporting </a:t>
            </a:r>
          </a:p>
        </p:txBody>
      </p:sp>
      <p:sp>
        <p:nvSpPr>
          <p:cNvPr id="6" name="TextBox 5">
            <a:extLst>
              <a:ext uri="{FF2B5EF4-FFF2-40B4-BE49-F238E27FC236}">
                <a16:creationId xmlns:a16="http://schemas.microsoft.com/office/drawing/2014/main" id="{3362D75B-FA80-F98C-D503-F0318BC26452}"/>
              </a:ext>
            </a:extLst>
          </p:cNvPr>
          <p:cNvSpPr txBox="1"/>
          <p:nvPr/>
        </p:nvSpPr>
        <p:spPr bwMode="auto">
          <a:xfrm>
            <a:off x="1960684" y="2724727"/>
            <a:ext cx="9316915" cy="2533073"/>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a:bodyPr>
          <a:lstStyle/>
          <a:p>
            <a:pPr algn="l"/>
            <a:r>
              <a:rPr lang="en-US" sz="2000" i="0" dirty="0">
                <a:solidFill>
                  <a:srgbClr val="2D3B45"/>
                </a:solidFill>
                <a:effectLst/>
                <a:latin typeface="+mn-lt"/>
              </a:rPr>
              <a:t>Students on STEM OPT must report their full legal name and contact information and confirm their employment information accurately, every 6 months. Every year, students must also submit the I-983 self-evaluation or final evaluation. Students must submit the final evaluation when they quit their job, even before the year is completed. </a:t>
            </a:r>
            <a:endParaRPr lang="en-US" sz="2000" b="1" i="0" dirty="0">
              <a:solidFill>
                <a:srgbClr val="2D3B45"/>
              </a:solidFill>
              <a:effectLst/>
              <a:latin typeface="+mn-lt"/>
            </a:endParaRPr>
          </a:p>
        </p:txBody>
      </p:sp>
      <p:pic>
        <p:nvPicPr>
          <p:cNvPr id="5" name="Graphic 4" descr="Return to Home">
            <a:hlinkClick r:id="" action="ppaction://hlinkshowjump?jump=firstslide"/>
            <a:extLst>
              <a:ext uri="{FF2B5EF4-FFF2-40B4-BE49-F238E27FC236}">
                <a16:creationId xmlns:a16="http://schemas.microsoft.com/office/drawing/2014/main" id="{4D805DEF-D691-CCC7-E21E-EEABF307D64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623040" y="5383432"/>
            <a:ext cx="568960" cy="568960"/>
          </a:xfrm>
          <a:prstGeom prst="rect">
            <a:avLst/>
          </a:prstGeom>
        </p:spPr>
      </p:pic>
      <p:sp>
        <p:nvSpPr>
          <p:cNvPr id="7" name="Rectangle: Rounded Corners 6">
            <a:hlinkClick r:id="rId4" action="ppaction://hlinksldjump"/>
            <a:extLst>
              <a:ext uri="{FF2B5EF4-FFF2-40B4-BE49-F238E27FC236}">
                <a16:creationId xmlns:a16="http://schemas.microsoft.com/office/drawing/2014/main" id="{F2ECB76D-AC22-7092-97F9-9C3167F6EAF2}"/>
              </a:ext>
            </a:extLst>
          </p:cNvPr>
          <p:cNvSpPr/>
          <p:nvPr/>
        </p:nvSpPr>
        <p:spPr bwMode="auto">
          <a:xfrm>
            <a:off x="193431" y="79130"/>
            <a:ext cx="1767254" cy="5873262"/>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lnSpc>
                <a:spcPct val="150000"/>
              </a:lnSpc>
            </a:pPr>
            <a:r>
              <a:rPr lang="en-US" sz="1800" dirty="0">
                <a:solidFill>
                  <a:schemeClr val="tx1"/>
                </a:solidFill>
              </a:rPr>
              <a:t>Contents</a:t>
            </a: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 action="ppaction://hlinkshowjump?jump=firstslide"/>
              </a:rPr>
              <a:t>Home</a:t>
            </a:r>
            <a:r>
              <a:rPr lang="en-US" b="0" i="0" u="sng" dirty="0">
                <a:solidFill>
                  <a:srgbClr val="2D3B45"/>
                </a:solidFill>
                <a:effectLst/>
                <a:latin typeface="Lato Extended"/>
              </a:rPr>
              <a:t> </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5" action="ppaction://hlinksldjump"/>
              </a:rPr>
              <a:t>Step 1– DO I QUALIFY?</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6" action="ppaction://hlinksldjump"/>
              </a:rPr>
              <a:t>Step 2– Apply for OPT (Or how to get a supporting I-20?)</a:t>
            </a:r>
            <a:r>
              <a:rPr lang="en-US" b="0" i="0" dirty="0">
                <a:solidFill>
                  <a:srgbClr val="2D3B45"/>
                </a:solidFill>
                <a:effectLst/>
                <a:latin typeface="Lato Extended"/>
                <a:hlinkClick r:id="rId6"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7" action="ppaction://hlinksldjump"/>
              </a:rPr>
              <a:t>Step 3– WHILE YOU ARE WAITING</a:t>
            </a:r>
            <a:r>
              <a:rPr lang="en-US" b="0" i="0" dirty="0">
                <a:solidFill>
                  <a:srgbClr val="2D3B45"/>
                </a:solidFill>
                <a:effectLst/>
                <a:latin typeface="Lato Extended"/>
                <a:hlinkClick r:id="rId7"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4" action="ppaction://hlinksldjump"/>
              </a:rPr>
              <a:t>Step 4– WHAT TO DO WHEN YOU RECEIVE THE CARD</a:t>
            </a:r>
            <a:r>
              <a:rPr lang="en-US" b="0" i="0" dirty="0">
                <a:solidFill>
                  <a:srgbClr val="2D3B45"/>
                </a:solidFill>
                <a:effectLst/>
                <a:latin typeface="Lato Extended"/>
                <a:hlinkClick r:id="rId4"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8" action="ppaction://hlinksldjump"/>
              </a:rPr>
              <a:t>Additional Resources</a:t>
            </a:r>
            <a:endParaRPr lang="en-US" b="0" i="0" dirty="0">
              <a:solidFill>
                <a:srgbClr val="2D3B45"/>
              </a:solidFill>
              <a:effectLst/>
              <a:latin typeface="Lato Extended"/>
            </a:endParaRPr>
          </a:p>
        </p:txBody>
      </p:sp>
    </p:spTree>
    <p:extLst>
      <p:ext uri="{BB962C8B-B14F-4D97-AF65-F5344CB8AC3E}">
        <p14:creationId xmlns:p14="http://schemas.microsoft.com/office/powerpoint/2010/main" val="13191066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64E779A-0C42-A2CA-4EEC-BBA1DEFDCBDC}"/>
              </a:ext>
            </a:extLst>
          </p:cNvPr>
          <p:cNvSpPr>
            <a:spLocks noGrp="1"/>
          </p:cNvSpPr>
          <p:nvPr>
            <p:ph type="title"/>
          </p:nvPr>
        </p:nvSpPr>
        <p:spPr>
          <a:xfrm>
            <a:off x="914400" y="304800"/>
            <a:ext cx="10363200" cy="1143000"/>
          </a:xfrm>
        </p:spPr>
        <p:txBody>
          <a:bodyPr wrap="square" anchor="ctr">
            <a:noAutofit/>
          </a:bodyPr>
          <a:lstStyle/>
          <a:p>
            <a:r>
              <a:rPr lang="en-US" sz="3200" b="1" i="0" dirty="0">
                <a:solidFill>
                  <a:srgbClr val="0065BD"/>
                </a:solidFill>
                <a:effectLst/>
              </a:rPr>
              <a:t>Assignments</a:t>
            </a:r>
          </a:p>
        </p:txBody>
      </p:sp>
      <p:pic>
        <p:nvPicPr>
          <p:cNvPr id="5" name="Picture 4">
            <a:extLst>
              <a:ext uri="{FF2B5EF4-FFF2-40B4-BE49-F238E27FC236}">
                <a16:creationId xmlns:a16="http://schemas.microsoft.com/office/drawing/2014/main" id="{CE3383A3-176D-C39A-21B6-E7C0B5C8005D}"/>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27100" y="1676400"/>
            <a:ext cx="10337800" cy="3810000"/>
          </a:xfrm>
          <a:prstGeom prst="rect">
            <a:avLst/>
          </a:prstGeom>
          <a:noFill/>
        </p:spPr>
      </p:pic>
      <p:pic>
        <p:nvPicPr>
          <p:cNvPr id="4" name="Graphic 3" descr="Return to Home">
            <a:hlinkClick r:id="" action="ppaction://hlinkshowjump?jump=firstslide"/>
            <a:extLst>
              <a:ext uri="{FF2B5EF4-FFF2-40B4-BE49-F238E27FC236}">
                <a16:creationId xmlns:a16="http://schemas.microsoft.com/office/drawing/2014/main" id="{2D932ED7-8A4C-0F0C-AA19-F7BFDC3A071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623040" y="5383432"/>
            <a:ext cx="568960" cy="568960"/>
          </a:xfrm>
          <a:prstGeom prst="rect">
            <a:avLst/>
          </a:prstGeom>
        </p:spPr>
      </p:pic>
    </p:spTree>
    <p:extLst>
      <p:ext uri="{BB962C8B-B14F-4D97-AF65-F5344CB8AC3E}">
        <p14:creationId xmlns:p14="http://schemas.microsoft.com/office/powerpoint/2010/main" val="14413922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94A58-32E1-970F-34A0-82C1A8CEC953}"/>
              </a:ext>
            </a:extLst>
          </p:cNvPr>
          <p:cNvSpPr>
            <a:spLocks noGrp="1"/>
          </p:cNvSpPr>
          <p:nvPr>
            <p:ph type="title"/>
          </p:nvPr>
        </p:nvSpPr>
        <p:spPr/>
        <p:txBody>
          <a:bodyPr/>
          <a:lstStyle/>
          <a:p>
            <a:r>
              <a:rPr lang="en-US" b="0" dirty="0"/>
              <a:t>STEM OPT Assignment</a:t>
            </a:r>
          </a:p>
        </p:txBody>
      </p:sp>
      <mc:AlternateContent xmlns:mc="http://schemas.openxmlformats.org/markup-compatibility/2006" xmlns:we="http://schemas.microsoft.com/office/webextensions/webextension/2010/11" xmlns:pca="http://schemas.microsoft.com/office/powerpoint/2013/contentapp">
        <mc:Choice Requires="we pca">
          <p:graphicFrame>
            <p:nvGraphicFramePr>
              <p:cNvPr id="3" name="Add-in 2" title="Forms">
                <a:extLst>
                  <a:ext uri="{FF2B5EF4-FFF2-40B4-BE49-F238E27FC236}">
                    <a16:creationId xmlns:a16="http://schemas.microsoft.com/office/drawing/2014/main" id="{35C29D50-4D95-392F-2DDD-F98BE8783DB9}"/>
                  </a:ext>
                </a:extLst>
              </p:cNvPr>
              <p:cNvGraphicFramePr>
                <a:graphicFrameLocks noGrp="1"/>
              </p:cNvGraphicFramePr>
              <p:nvPr>
                <p:extLst>
                  <p:ext uri="{D42A27DB-BD31-4B8C-83A1-F6EECF244321}">
                    <p14:modId xmlns:p14="http://schemas.microsoft.com/office/powerpoint/2010/main" val="3190930956"/>
                  </p:ext>
                </p:extLst>
              </p:nvPr>
            </p:nvGraphicFramePr>
            <p:xfrm>
              <a:off x="1960685" y="1447800"/>
              <a:ext cx="10231315" cy="3829050"/>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xmlns="">
          <p:pic>
            <p:nvPicPr>
              <p:cNvPr id="3" name="Add-in 2" title="Forms">
                <a:extLst>
                  <a:ext uri="{FF2B5EF4-FFF2-40B4-BE49-F238E27FC236}">
                    <a16:creationId xmlns:a16="http://schemas.microsoft.com/office/drawing/2014/main" id="{35C29D50-4D95-392F-2DDD-F98BE8783DB9}"/>
                  </a:ext>
                </a:extLst>
              </p:cNvPr>
              <p:cNvPicPr>
                <a:picLocks noGrp="1" noRot="1" noChangeAspect="1" noMove="1" noResize="1" noEditPoints="1" noAdjustHandles="1" noChangeArrowheads="1" noChangeShapeType="1"/>
              </p:cNvPicPr>
              <p:nvPr/>
            </p:nvPicPr>
            <p:blipFill>
              <a:blip r:embed="rId3"/>
              <a:stretch>
                <a:fillRect/>
              </a:stretch>
            </p:blipFill>
            <p:spPr>
              <a:xfrm>
                <a:off x="1960685" y="1447800"/>
                <a:ext cx="10231315" cy="3829050"/>
              </a:xfrm>
              <a:prstGeom prst="rect">
                <a:avLst/>
              </a:prstGeom>
            </p:spPr>
          </p:pic>
        </mc:Fallback>
      </mc:AlternateContent>
      <p:pic>
        <p:nvPicPr>
          <p:cNvPr id="7" name="Graphic 6" descr="Return to Home">
            <a:hlinkClick r:id="" action="ppaction://hlinkshowjump?jump=firstslide"/>
            <a:extLst>
              <a:ext uri="{FF2B5EF4-FFF2-40B4-BE49-F238E27FC236}">
                <a16:creationId xmlns:a16="http://schemas.microsoft.com/office/drawing/2014/main" id="{3232B613-2E84-324B-772D-66DF7372594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623040" y="5383432"/>
            <a:ext cx="568960" cy="568960"/>
          </a:xfrm>
          <a:prstGeom prst="rect">
            <a:avLst/>
          </a:prstGeom>
        </p:spPr>
      </p:pic>
      <p:sp>
        <p:nvSpPr>
          <p:cNvPr id="8" name="Rectangle: Rounded Corners 7">
            <a:hlinkClick r:id="rId6" action="ppaction://hlinksldjump"/>
            <a:extLst>
              <a:ext uri="{FF2B5EF4-FFF2-40B4-BE49-F238E27FC236}">
                <a16:creationId xmlns:a16="http://schemas.microsoft.com/office/drawing/2014/main" id="{86762F52-7536-2329-9C79-B97290288E09}"/>
              </a:ext>
            </a:extLst>
          </p:cNvPr>
          <p:cNvSpPr/>
          <p:nvPr/>
        </p:nvSpPr>
        <p:spPr bwMode="auto">
          <a:xfrm>
            <a:off x="193431" y="79130"/>
            <a:ext cx="1767254" cy="5873262"/>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lnSpc>
                <a:spcPct val="150000"/>
              </a:lnSpc>
            </a:pPr>
            <a:r>
              <a:rPr lang="en-US" sz="1800" dirty="0">
                <a:solidFill>
                  <a:schemeClr val="tx1"/>
                </a:solidFill>
              </a:rPr>
              <a:t>Contents</a:t>
            </a: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 action="ppaction://hlinkshowjump?jump=firstslide"/>
              </a:rPr>
              <a:t>Home</a:t>
            </a:r>
            <a:r>
              <a:rPr lang="en-US" b="0" i="0" u="sng" dirty="0">
                <a:solidFill>
                  <a:srgbClr val="2D3B45"/>
                </a:solidFill>
                <a:effectLst/>
                <a:latin typeface="Lato Extended"/>
              </a:rPr>
              <a:t> </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7" action="ppaction://hlinksldjump"/>
              </a:rPr>
              <a:t>Step 1– DO I QUALIFY?</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8" action="ppaction://hlinksldjump"/>
              </a:rPr>
              <a:t>Step 2– Apply for OPT (Or how to get a supporting I-20?)</a:t>
            </a:r>
            <a:r>
              <a:rPr lang="en-US" b="0" i="0" dirty="0">
                <a:solidFill>
                  <a:srgbClr val="2D3B45"/>
                </a:solidFill>
                <a:effectLst/>
                <a:latin typeface="Lato Extended"/>
                <a:hlinkClick r:id="rId8"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9" action="ppaction://hlinksldjump"/>
              </a:rPr>
              <a:t>Step 3– WHILE YOU ARE WAITING</a:t>
            </a:r>
            <a:r>
              <a:rPr lang="en-US" b="0" i="0" dirty="0">
                <a:solidFill>
                  <a:srgbClr val="2D3B45"/>
                </a:solidFill>
                <a:effectLst/>
                <a:latin typeface="Lato Extended"/>
                <a:hlinkClick r:id="rId9"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6" action="ppaction://hlinksldjump"/>
              </a:rPr>
              <a:t>Step 4– WHAT TO DO WHEN YOU RECEIVE THE CARD</a:t>
            </a:r>
            <a:r>
              <a:rPr lang="en-US" b="0" i="0" dirty="0">
                <a:solidFill>
                  <a:srgbClr val="2D3B45"/>
                </a:solidFill>
                <a:effectLst/>
                <a:latin typeface="Lato Extended"/>
                <a:hlinkClick r:id="rId6"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10" action="ppaction://hlinksldjump"/>
              </a:rPr>
              <a:t>Additional Resources</a:t>
            </a:r>
            <a:endParaRPr lang="en-US" b="0" i="0" dirty="0">
              <a:solidFill>
                <a:srgbClr val="2D3B45"/>
              </a:solidFill>
              <a:effectLst/>
              <a:latin typeface="Lato Extended"/>
            </a:endParaRPr>
          </a:p>
        </p:txBody>
      </p:sp>
    </p:spTree>
    <p:extLst>
      <p:ext uri="{BB962C8B-B14F-4D97-AF65-F5344CB8AC3E}">
        <p14:creationId xmlns:p14="http://schemas.microsoft.com/office/powerpoint/2010/main" val="15463994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64E779A-0C42-A2CA-4EEC-BBA1DEFDCBDC}"/>
              </a:ext>
            </a:extLst>
          </p:cNvPr>
          <p:cNvSpPr>
            <a:spLocks noGrp="1"/>
          </p:cNvSpPr>
          <p:nvPr>
            <p:ph type="title"/>
          </p:nvPr>
        </p:nvSpPr>
        <p:spPr>
          <a:xfrm>
            <a:off x="914400" y="304800"/>
            <a:ext cx="10363200" cy="1143000"/>
          </a:xfrm>
        </p:spPr>
        <p:txBody>
          <a:bodyPr wrap="square" anchor="ctr">
            <a:noAutofit/>
          </a:bodyPr>
          <a:lstStyle/>
          <a:p>
            <a:r>
              <a:rPr lang="en-US" sz="3200" b="1" i="0" dirty="0">
                <a:solidFill>
                  <a:srgbClr val="0065BD"/>
                </a:solidFill>
                <a:effectLst/>
              </a:rPr>
              <a:t>Additional Resources</a:t>
            </a:r>
          </a:p>
        </p:txBody>
      </p:sp>
      <p:pic>
        <p:nvPicPr>
          <p:cNvPr id="5" name="Picture 4">
            <a:extLst>
              <a:ext uri="{FF2B5EF4-FFF2-40B4-BE49-F238E27FC236}">
                <a16:creationId xmlns:a16="http://schemas.microsoft.com/office/drawing/2014/main" id="{CE3383A3-176D-C39A-21B6-E7C0B5C8005D}"/>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27100" y="1676400"/>
            <a:ext cx="10337800" cy="3810000"/>
          </a:xfrm>
          <a:prstGeom prst="rect">
            <a:avLst/>
          </a:prstGeom>
          <a:noFill/>
        </p:spPr>
      </p:pic>
      <p:pic>
        <p:nvPicPr>
          <p:cNvPr id="4" name="Graphic 3" descr="Return to Home">
            <a:hlinkClick r:id="" action="ppaction://hlinkshowjump?jump=firstslide"/>
            <a:extLst>
              <a:ext uri="{FF2B5EF4-FFF2-40B4-BE49-F238E27FC236}">
                <a16:creationId xmlns:a16="http://schemas.microsoft.com/office/drawing/2014/main" id="{86001168-F903-8217-D2B8-B0A07702214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623040" y="5383432"/>
            <a:ext cx="568960" cy="568960"/>
          </a:xfrm>
          <a:prstGeom prst="rect">
            <a:avLst/>
          </a:prstGeom>
        </p:spPr>
      </p:pic>
    </p:spTree>
    <p:extLst>
      <p:ext uri="{BB962C8B-B14F-4D97-AF65-F5344CB8AC3E}">
        <p14:creationId xmlns:p14="http://schemas.microsoft.com/office/powerpoint/2010/main" val="11118156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87FE59-B15B-0B62-815F-D2D99D17649A}"/>
              </a:ext>
            </a:extLst>
          </p:cNvPr>
          <p:cNvSpPr txBox="1">
            <a:spLocks noGrp="1"/>
          </p:cNvSpPr>
          <p:nvPr>
            <p:ph type="title" idx="4294967295"/>
          </p:nvPr>
        </p:nvSpPr>
        <p:spPr bwMode="auto">
          <a:xfrm>
            <a:off x="914400" y="304800"/>
            <a:ext cx="10363200" cy="1143000"/>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en-US" sz="4267" b="0" i="0" u="none" strike="noStrike" kern="1200" cap="none" spc="0" normalizeH="0" baseline="0" noProof="0" dirty="0">
                <a:ln>
                  <a:noFill/>
                </a:ln>
                <a:solidFill>
                  <a:schemeClr val="tx1"/>
                </a:solidFill>
                <a:effectLst/>
                <a:uLnTx/>
                <a:uFillTx/>
                <a:latin typeface="Lato Extended"/>
                <a:ea typeface="+mj-ea"/>
                <a:cs typeface="+mj-cs"/>
              </a:rPr>
              <a:t>OPT Websites</a:t>
            </a:r>
          </a:p>
        </p:txBody>
      </p:sp>
      <p:sp>
        <p:nvSpPr>
          <p:cNvPr id="6" name="TextBox 5">
            <a:extLst>
              <a:ext uri="{FF2B5EF4-FFF2-40B4-BE49-F238E27FC236}">
                <a16:creationId xmlns:a16="http://schemas.microsoft.com/office/drawing/2014/main" id="{3362D75B-FA80-F98C-D503-F0318BC26452}"/>
              </a:ext>
            </a:extLst>
          </p:cNvPr>
          <p:cNvSpPr txBox="1"/>
          <p:nvPr/>
        </p:nvSpPr>
        <p:spPr bwMode="auto">
          <a:xfrm>
            <a:off x="1960684" y="1600200"/>
            <a:ext cx="9316915" cy="3675185"/>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fontScale="47500" lnSpcReduction="20000"/>
          </a:bodyPr>
          <a:lstStyle/>
          <a:p>
            <a:pPr algn="l">
              <a:lnSpc>
                <a:spcPct val="170000"/>
              </a:lnSpc>
              <a:buFont typeface="Arial" panose="020B0604020202020204" pitchFamily="34" charset="0"/>
              <a:buChar char="•"/>
            </a:pPr>
            <a:r>
              <a:rPr lang="en-US" sz="3200" b="0" i="0" u="sng" dirty="0">
                <a:solidFill>
                  <a:srgbClr val="2D3B45"/>
                </a:solidFill>
                <a:effectLst/>
                <a:latin typeface="Lato Extended"/>
                <a:hlinkClick r:id="rId2"/>
              </a:rPr>
              <a:t>Center for International Studies and Programs (CISP)</a:t>
            </a:r>
            <a:r>
              <a:rPr lang="en-US" sz="3200" b="0" i="0" u="sng" dirty="0">
                <a:solidFill>
                  <a:srgbClr val="2D3B45"/>
                </a:solidFill>
                <a:effectLst/>
                <a:latin typeface="Lato Extended"/>
              </a:rPr>
              <a:t> </a:t>
            </a:r>
          </a:p>
          <a:p>
            <a:pPr algn="l">
              <a:lnSpc>
                <a:spcPct val="170000"/>
              </a:lnSpc>
              <a:buFont typeface="Arial" panose="020B0604020202020204" pitchFamily="34" charset="0"/>
              <a:buChar char="•"/>
            </a:pPr>
            <a:r>
              <a:rPr lang="en-US" sz="3200" b="0" i="0" u="sng" dirty="0">
                <a:solidFill>
                  <a:srgbClr val="2D3B45"/>
                </a:solidFill>
                <a:effectLst/>
                <a:latin typeface="Lato Extended"/>
                <a:hlinkClick r:id="rId3"/>
              </a:rPr>
              <a:t>CSUSB Career </a:t>
            </a:r>
            <a:r>
              <a:rPr lang="en-US" sz="3200" b="0" i="0" u="sng" dirty="0" err="1">
                <a:solidFill>
                  <a:srgbClr val="2D3B45"/>
                </a:solidFill>
                <a:effectLst/>
                <a:latin typeface="Lato Extended"/>
                <a:hlinkClick r:id="rId3"/>
              </a:rPr>
              <a:t>CenterLinks</a:t>
            </a:r>
            <a:r>
              <a:rPr lang="en-US" sz="3200" b="0" i="0" u="sng" dirty="0">
                <a:solidFill>
                  <a:srgbClr val="2D3B45"/>
                </a:solidFill>
                <a:effectLst/>
                <a:latin typeface="Lato Extended"/>
                <a:hlinkClick r:id="rId3"/>
              </a:rPr>
              <a:t> to an external site.</a:t>
            </a:r>
            <a:r>
              <a:rPr lang="en-US" sz="3200" b="0" i="0" dirty="0">
                <a:solidFill>
                  <a:srgbClr val="2D3B45"/>
                </a:solidFill>
                <a:effectLst/>
                <a:latin typeface="Lato Extended"/>
              </a:rPr>
              <a:t> </a:t>
            </a:r>
          </a:p>
          <a:p>
            <a:pPr algn="l">
              <a:lnSpc>
                <a:spcPct val="170000"/>
              </a:lnSpc>
              <a:buFont typeface="Arial" panose="020B0604020202020204" pitchFamily="34" charset="0"/>
              <a:buChar char="•"/>
            </a:pPr>
            <a:r>
              <a:rPr lang="en-US" sz="3200" b="0" i="0" u="sng" dirty="0">
                <a:solidFill>
                  <a:srgbClr val="2D3B45"/>
                </a:solidFill>
                <a:effectLst/>
                <a:latin typeface="Lato Extended"/>
                <a:hlinkClick r:id="rId4"/>
              </a:rPr>
              <a:t>US Citizenship and Immigration Services (USCIS)</a:t>
            </a:r>
            <a:r>
              <a:rPr lang="en-US" sz="3200" b="0" i="0" u="sng" dirty="0">
                <a:solidFill>
                  <a:srgbClr val="2D3B45"/>
                </a:solidFill>
                <a:effectLst/>
                <a:latin typeface="Lato Extended"/>
              </a:rPr>
              <a:t> </a:t>
            </a:r>
          </a:p>
          <a:p>
            <a:pPr algn="l">
              <a:lnSpc>
                <a:spcPct val="170000"/>
              </a:lnSpc>
              <a:buFont typeface="Arial" panose="020B0604020202020204" pitchFamily="34" charset="0"/>
              <a:buChar char="•"/>
            </a:pPr>
            <a:r>
              <a:rPr lang="en-US" sz="3200" b="0" i="0" u="sng" dirty="0">
                <a:solidFill>
                  <a:srgbClr val="2D3B45"/>
                </a:solidFill>
                <a:effectLst/>
                <a:latin typeface="Lato Extended"/>
                <a:hlinkClick r:id="rId5"/>
              </a:rPr>
              <a:t>How to Create a USCIS Online Account</a:t>
            </a:r>
            <a:endParaRPr lang="en-US" sz="3200" b="0" i="0" dirty="0">
              <a:solidFill>
                <a:srgbClr val="2D3B45"/>
              </a:solidFill>
              <a:effectLst/>
              <a:latin typeface="Lato Extended"/>
            </a:endParaRPr>
          </a:p>
          <a:p>
            <a:pPr algn="l">
              <a:lnSpc>
                <a:spcPct val="170000"/>
              </a:lnSpc>
              <a:buFont typeface="Arial" panose="020B0604020202020204" pitchFamily="34" charset="0"/>
              <a:buChar char="•"/>
            </a:pPr>
            <a:r>
              <a:rPr lang="en-US" sz="3200" b="0" i="0" u="sng" dirty="0">
                <a:solidFill>
                  <a:srgbClr val="2D3B45"/>
                </a:solidFill>
                <a:effectLst/>
                <a:latin typeface="Lato Extended"/>
                <a:hlinkClick r:id="rId6"/>
              </a:rPr>
              <a:t>I-765, Application for Employment Authorization</a:t>
            </a:r>
            <a:endParaRPr lang="en-US" sz="3200" b="0" i="0" dirty="0">
              <a:solidFill>
                <a:srgbClr val="2D3B45"/>
              </a:solidFill>
              <a:effectLst/>
              <a:latin typeface="Lato Extended"/>
            </a:endParaRPr>
          </a:p>
          <a:p>
            <a:pPr algn="l">
              <a:lnSpc>
                <a:spcPct val="170000"/>
              </a:lnSpc>
              <a:buFont typeface="Arial" panose="020B0604020202020204" pitchFamily="34" charset="0"/>
              <a:buChar char="•"/>
            </a:pPr>
            <a:r>
              <a:rPr lang="en-US" sz="3200" b="0" i="0" u="sng" dirty="0">
                <a:solidFill>
                  <a:srgbClr val="2D3B45"/>
                </a:solidFill>
                <a:effectLst/>
                <a:latin typeface="Lato Extended"/>
                <a:hlinkClick r:id="rId7"/>
              </a:rPr>
              <a:t>Study in the States STEM OPT HUB</a:t>
            </a:r>
            <a:endParaRPr lang="en-US" sz="3200" b="0" i="0" dirty="0">
              <a:solidFill>
                <a:srgbClr val="2D3B45"/>
              </a:solidFill>
              <a:effectLst/>
              <a:latin typeface="Lato Extended"/>
            </a:endParaRPr>
          </a:p>
          <a:p>
            <a:pPr algn="l">
              <a:lnSpc>
                <a:spcPct val="170000"/>
              </a:lnSpc>
              <a:buFont typeface="Arial" panose="020B0604020202020204" pitchFamily="34" charset="0"/>
              <a:buChar char="•"/>
            </a:pPr>
            <a:r>
              <a:rPr lang="en-US" sz="3200" b="0" i="0" u="sng" dirty="0">
                <a:solidFill>
                  <a:srgbClr val="2D3B45"/>
                </a:solidFill>
                <a:effectLst/>
                <a:latin typeface="Lato Extended"/>
                <a:hlinkClick r:id="rId8"/>
              </a:rPr>
              <a:t>Form I-983 Training Plan for STEM OPT </a:t>
            </a:r>
            <a:endParaRPr lang="en-US" sz="3200" b="0" i="0" u="sng" dirty="0">
              <a:solidFill>
                <a:srgbClr val="2D3B45"/>
              </a:solidFill>
              <a:effectLst/>
              <a:latin typeface="Lato Extended"/>
            </a:endParaRPr>
          </a:p>
          <a:p>
            <a:pPr algn="l">
              <a:lnSpc>
                <a:spcPct val="170000"/>
              </a:lnSpc>
              <a:buFont typeface="Arial" panose="020B0604020202020204" pitchFamily="34" charset="0"/>
              <a:buChar char="•"/>
            </a:pPr>
            <a:r>
              <a:rPr lang="en-US" sz="3200" b="0" i="0" u="sng" dirty="0">
                <a:solidFill>
                  <a:srgbClr val="2D3B45"/>
                </a:solidFill>
                <a:effectLst/>
                <a:latin typeface="Lato Extended"/>
                <a:hlinkClick r:id="rId9"/>
              </a:rPr>
              <a:t>STEM Eligible CIP Codes</a:t>
            </a:r>
            <a:endParaRPr lang="en-US" sz="3200" b="0" i="0" dirty="0">
              <a:solidFill>
                <a:srgbClr val="2D3B45"/>
              </a:solidFill>
              <a:effectLst/>
              <a:latin typeface="Lato Extended"/>
            </a:endParaRPr>
          </a:p>
          <a:p>
            <a:pPr algn="l">
              <a:lnSpc>
                <a:spcPct val="170000"/>
              </a:lnSpc>
              <a:buFont typeface="Arial" panose="020B0604020202020204" pitchFamily="34" charset="0"/>
              <a:buChar char="•"/>
            </a:pPr>
            <a:r>
              <a:rPr lang="en-US" sz="3200" b="0" i="0" u="sng" dirty="0">
                <a:solidFill>
                  <a:srgbClr val="2D3B45"/>
                </a:solidFill>
                <a:effectLst/>
                <a:latin typeface="Lato Extended"/>
                <a:hlinkClick r:id="rId10"/>
              </a:rPr>
              <a:t>SEVP Portal User Guide</a:t>
            </a:r>
            <a:endParaRPr lang="en-US" sz="2000" b="1" i="0" dirty="0">
              <a:solidFill>
                <a:srgbClr val="2D3B45"/>
              </a:solidFill>
              <a:effectLst/>
              <a:latin typeface="+mn-lt"/>
            </a:endParaRPr>
          </a:p>
        </p:txBody>
      </p:sp>
      <p:pic>
        <p:nvPicPr>
          <p:cNvPr id="5" name="Graphic 4" descr="Return to Home">
            <a:hlinkClick r:id="" action="ppaction://hlinkshowjump?jump=firstslide"/>
            <a:extLst>
              <a:ext uri="{FF2B5EF4-FFF2-40B4-BE49-F238E27FC236}">
                <a16:creationId xmlns:a16="http://schemas.microsoft.com/office/drawing/2014/main" id="{E55D1E4E-9D28-20A2-AAAB-BB82D3D4613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1623040" y="5383432"/>
            <a:ext cx="568960" cy="568960"/>
          </a:xfrm>
          <a:prstGeom prst="rect">
            <a:avLst/>
          </a:prstGeom>
        </p:spPr>
      </p:pic>
      <p:sp>
        <p:nvSpPr>
          <p:cNvPr id="7" name="Rectangle: Rounded Corners 6">
            <a:hlinkClick r:id="rId13" action="ppaction://hlinksldjump"/>
            <a:extLst>
              <a:ext uri="{FF2B5EF4-FFF2-40B4-BE49-F238E27FC236}">
                <a16:creationId xmlns:a16="http://schemas.microsoft.com/office/drawing/2014/main" id="{5958C618-2047-D52F-2D33-55BF1BD81CB5}"/>
              </a:ext>
            </a:extLst>
          </p:cNvPr>
          <p:cNvSpPr/>
          <p:nvPr/>
        </p:nvSpPr>
        <p:spPr bwMode="auto">
          <a:xfrm>
            <a:off x="193431" y="79130"/>
            <a:ext cx="1767254" cy="5873262"/>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lnSpc>
                <a:spcPct val="150000"/>
              </a:lnSpc>
            </a:pPr>
            <a:r>
              <a:rPr lang="en-US" sz="1800" dirty="0">
                <a:solidFill>
                  <a:schemeClr val="tx1"/>
                </a:solidFill>
              </a:rPr>
              <a:t>Contents</a:t>
            </a: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 action="ppaction://hlinkshowjump?jump=firstslide"/>
              </a:rPr>
              <a:t>Home</a:t>
            </a:r>
            <a:r>
              <a:rPr lang="en-US" b="0" i="0" u="sng" dirty="0">
                <a:solidFill>
                  <a:srgbClr val="2D3B45"/>
                </a:solidFill>
                <a:effectLst/>
                <a:latin typeface="Lato Extended"/>
              </a:rPr>
              <a:t> </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14" action="ppaction://hlinksldjump"/>
              </a:rPr>
              <a:t>Step 1– DO I QUALIFY?</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15" action="ppaction://hlinksldjump"/>
              </a:rPr>
              <a:t>Step 2– Apply for OPT (Or how to get a supporting I-20?)</a:t>
            </a:r>
            <a:r>
              <a:rPr lang="en-US" b="0" i="0" dirty="0">
                <a:solidFill>
                  <a:srgbClr val="2D3B45"/>
                </a:solidFill>
                <a:effectLst/>
                <a:latin typeface="Lato Extended"/>
                <a:hlinkClick r:id="rId15"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16" action="ppaction://hlinksldjump"/>
              </a:rPr>
              <a:t>Step 3– WHILE YOU ARE WAITING</a:t>
            </a:r>
            <a:r>
              <a:rPr lang="en-US" b="0" i="0" dirty="0">
                <a:solidFill>
                  <a:srgbClr val="2D3B45"/>
                </a:solidFill>
                <a:effectLst/>
                <a:latin typeface="Lato Extended"/>
                <a:hlinkClick r:id="rId16"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13" action="ppaction://hlinksldjump"/>
              </a:rPr>
              <a:t>Step 4– WHAT TO DO WHEN YOU RECEIVE THE CARD</a:t>
            </a:r>
            <a:r>
              <a:rPr lang="en-US" b="0" i="0" dirty="0">
                <a:solidFill>
                  <a:srgbClr val="2D3B45"/>
                </a:solidFill>
                <a:effectLst/>
                <a:latin typeface="Lato Extended"/>
                <a:hlinkClick r:id="rId13"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17" action="ppaction://hlinksldjump"/>
              </a:rPr>
              <a:t>Additional Resources</a:t>
            </a:r>
            <a:endParaRPr lang="en-US" b="0" i="0" dirty="0">
              <a:solidFill>
                <a:srgbClr val="2D3B45"/>
              </a:solidFill>
              <a:effectLst/>
              <a:latin typeface="Lato Extended"/>
            </a:endParaRPr>
          </a:p>
        </p:txBody>
      </p:sp>
    </p:spTree>
    <p:extLst>
      <p:ext uri="{BB962C8B-B14F-4D97-AF65-F5344CB8AC3E}">
        <p14:creationId xmlns:p14="http://schemas.microsoft.com/office/powerpoint/2010/main" val="9922131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87FE59-B15B-0B62-815F-D2D99D17649A}"/>
              </a:ext>
            </a:extLst>
          </p:cNvPr>
          <p:cNvSpPr txBox="1">
            <a:spLocks noGrp="1"/>
          </p:cNvSpPr>
          <p:nvPr>
            <p:ph type="title" idx="4294967295"/>
          </p:nvPr>
        </p:nvSpPr>
        <p:spPr bwMode="auto">
          <a:xfrm>
            <a:off x="914400" y="304800"/>
            <a:ext cx="10363200" cy="1143000"/>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en-US" sz="4267" b="0" i="0" u="none" strike="noStrike" kern="1200" cap="none" spc="0" normalizeH="0" baseline="0" noProof="0" dirty="0">
                <a:ln>
                  <a:noFill/>
                </a:ln>
                <a:solidFill>
                  <a:schemeClr val="tx1"/>
                </a:solidFill>
                <a:effectLst/>
                <a:uLnTx/>
                <a:uFillTx/>
                <a:latin typeface="Lato Extended"/>
                <a:ea typeface="+mj-ea"/>
                <a:cs typeface="+mj-cs"/>
              </a:rPr>
              <a:t>OPT FAQs</a:t>
            </a:r>
          </a:p>
        </p:txBody>
      </p:sp>
      <p:sp>
        <p:nvSpPr>
          <p:cNvPr id="6" name="TextBox 5">
            <a:extLst>
              <a:ext uri="{FF2B5EF4-FFF2-40B4-BE49-F238E27FC236}">
                <a16:creationId xmlns:a16="http://schemas.microsoft.com/office/drawing/2014/main" id="{3362D75B-FA80-F98C-D503-F0318BC26452}"/>
              </a:ext>
            </a:extLst>
          </p:cNvPr>
          <p:cNvSpPr txBox="1"/>
          <p:nvPr/>
        </p:nvSpPr>
        <p:spPr bwMode="auto">
          <a:xfrm>
            <a:off x="1960684" y="1600201"/>
            <a:ext cx="9316915" cy="3648808"/>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fontScale="32500" lnSpcReduction="20000"/>
          </a:bodyPr>
          <a:lstStyle/>
          <a:p>
            <a:pPr algn="l">
              <a:buFont typeface="Arial" panose="020B0604020202020204" pitchFamily="34" charset="0"/>
              <a:buChar char="•"/>
            </a:pPr>
            <a:r>
              <a:rPr lang="en-US" sz="4400" b="1" i="0" dirty="0">
                <a:solidFill>
                  <a:srgbClr val="2D3B45"/>
                </a:solidFill>
                <a:effectLst/>
                <a:latin typeface="Lato Extended"/>
              </a:rPr>
              <a:t>I forgot to apply for OPT before classes ended, can I still do OPT?</a:t>
            </a:r>
            <a:r>
              <a:rPr lang="en-US" sz="4400" b="0" i="0" dirty="0">
                <a:solidFill>
                  <a:srgbClr val="2D3B45"/>
                </a:solidFill>
                <a:effectLst/>
                <a:latin typeface="Lato Extended"/>
              </a:rPr>
              <a:t> </a:t>
            </a:r>
          </a:p>
          <a:p>
            <a:pPr algn="l"/>
            <a:r>
              <a:rPr lang="en-US" sz="4400" b="0" i="0" dirty="0">
                <a:solidFill>
                  <a:srgbClr val="2D3B45"/>
                </a:solidFill>
                <a:effectLst/>
                <a:latin typeface="Lato Extended"/>
              </a:rPr>
              <a:t>No, you can only request an OPT I-20 before your classes/finals have ended at CSUSB. </a:t>
            </a:r>
          </a:p>
          <a:p>
            <a:pPr algn="l">
              <a:buFont typeface="Arial" panose="020B0604020202020204" pitchFamily="34" charset="0"/>
              <a:buChar char="•"/>
            </a:pPr>
            <a:r>
              <a:rPr lang="en-US" sz="4400" b="1" i="0" dirty="0">
                <a:solidFill>
                  <a:srgbClr val="2D3B45"/>
                </a:solidFill>
                <a:effectLst/>
                <a:latin typeface="Lato Extended"/>
              </a:rPr>
              <a:t>I have returned home after I graduated from CSUSB but now what to do OPT, can I?</a:t>
            </a:r>
            <a:r>
              <a:rPr lang="en-US" sz="4400" b="0" i="0" dirty="0">
                <a:solidFill>
                  <a:srgbClr val="2D3B45"/>
                </a:solidFill>
                <a:effectLst/>
                <a:latin typeface="Lato Extended"/>
              </a:rPr>
              <a:t> </a:t>
            </a:r>
          </a:p>
          <a:p>
            <a:pPr algn="l"/>
            <a:r>
              <a:rPr lang="en-US" sz="4400" b="0" i="0" dirty="0">
                <a:solidFill>
                  <a:srgbClr val="2D3B45"/>
                </a:solidFill>
                <a:effectLst/>
                <a:latin typeface="Lato Extended"/>
              </a:rPr>
              <a:t>No, you can't apply for OPT after your grace period, or if you have left the U.S. upon graduation. </a:t>
            </a:r>
          </a:p>
          <a:p>
            <a:pPr algn="l">
              <a:buFont typeface="Arial" panose="020B0604020202020204" pitchFamily="34" charset="0"/>
              <a:buChar char="•"/>
            </a:pPr>
            <a:r>
              <a:rPr lang="en-US" sz="4400" b="1" i="0" dirty="0">
                <a:solidFill>
                  <a:srgbClr val="2D3B45"/>
                </a:solidFill>
                <a:effectLst/>
                <a:latin typeface="Lato Extended"/>
              </a:rPr>
              <a:t>Do I need to fully complete this course to apply for OPT?</a:t>
            </a:r>
            <a:r>
              <a:rPr lang="en-US" sz="4400" b="0" i="0" dirty="0">
                <a:solidFill>
                  <a:srgbClr val="2D3B45"/>
                </a:solidFill>
                <a:effectLst/>
                <a:latin typeface="Lato Extended"/>
              </a:rPr>
              <a:t> </a:t>
            </a:r>
          </a:p>
          <a:p>
            <a:pPr algn="l"/>
            <a:r>
              <a:rPr lang="en-US" sz="4400" b="0" i="0" dirty="0">
                <a:solidFill>
                  <a:srgbClr val="2D3B45"/>
                </a:solidFill>
                <a:effectLst/>
                <a:latin typeface="Lato Extended"/>
              </a:rPr>
              <a:t>Yes, you will not be given an OPT I-20 until you have completed the OPT Info Session course. </a:t>
            </a:r>
          </a:p>
          <a:p>
            <a:pPr algn="l">
              <a:buFont typeface="Arial" panose="020B0604020202020204" pitchFamily="34" charset="0"/>
              <a:buChar char="•"/>
            </a:pPr>
            <a:r>
              <a:rPr lang="en-US" sz="4400" b="1" i="0" dirty="0">
                <a:solidFill>
                  <a:srgbClr val="2D3B45"/>
                </a:solidFill>
                <a:effectLst/>
                <a:latin typeface="Lato Extended"/>
              </a:rPr>
              <a:t>I have had OPT with my earlier master’s degree. I am taking another master’s degree at CSUSB. Can I have another OPT?</a:t>
            </a:r>
            <a:r>
              <a:rPr lang="en-US" sz="4400" b="0" i="0" dirty="0">
                <a:solidFill>
                  <a:srgbClr val="2D3B45"/>
                </a:solidFill>
                <a:effectLst/>
                <a:latin typeface="Lato Extended"/>
              </a:rPr>
              <a:t> </a:t>
            </a:r>
          </a:p>
          <a:p>
            <a:pPr algn="l"/>
            <a:r>
              <a:rPr lang="en-US" sz="4400" b="0" i="0" dirty="0">
                <a:solidFill>
                  <a:srgbClr val="2D3B45"/>
                </a:solidFill>
                <a:effectLst/>
                <a:latin typeface="Lato Extended"/>
              </a:rPr>
              <a:t>No, you are only allowed to have one OPT at each degree level: Associates, Bachelors, Masters, Doctorate. STEM OPT Extension can be taken 2 times, but only after a post-completion OPT period. </a:t>
            </a:r>
          </a:p>
          <a:p>
            <a:pPr algn="l">
              <a:buFont typeface="Arial" panose="020B0604020202020204" pitchFamily="34" charset="0"/>
              <a:buChar char="•"/>
            </a:pPr>
            <a:r>
              <a:rPr lang="en-US" sz="4400" b="1" i="0" dirty="0">
                <a:solidFill>
                  <a:srgbClr val="2D3B45"/>
                </a:solidFill>
                <a:effectLst/>
                <a:latin typeface="Lato Extended"/>
              </a:rPr>
              <a:t>Do I have to have a job before I apply for OPT?</a:t>
            </a:r>
            <a:r>
              <a:rPr lang="en-US" sz="4400" b="0" i="0" dirty="0">
                <a:solidFill>
                  <a:srgbClr val="2D3B45"/>
                </a:solidFill>
                <a:effectLst/>
                <a:latin typeface="Lato Extended"/>
              </a:rPr>
              <a:t> </a:t>
            </a:r>
          </a:p>
          <a:p>
            <a:pPr algn="l"/>
            <a:r>
              <a:rPr lang="en-US" sz="4400" b="0" i="0" dirty="0">
                <a:solidFill>
                  <a:srgbClr val="2D3B45"/>
                </a:solidFill>
                <a:effectLst/>
                <a:latin typeface="Lato Extended"/>
              </a:rPr>
              <a:t>No, you don’t have to have a job to apply for OPT. Once you have the OPT permission, you should have a job soon after. Post-Completion OPT students have 90 days of unemployment time. STEM extension OPT students have an additional 60 days of unemployment time. </a:t>
            </a:r>
          </a:p>
          <a:p>
            <a:pPr algn="l">
              <a:buFont typeface="Arial" panose="020B0604020202020204" pitchFamily="34" charset="0"/>
              <a:buChar char="•"/>
            </a:pPr>
            <a:r>
              <a:rPr lang="en-US" sz="4400" b="1" i="0" dirty="0">
                <a:solidFill>
                  <a:srgbClr val="2D3B45"/>
                </a:solidFill>
                <a:effectLst/>
                <a:latin typeface="Lato Extended"/>
              </a:rPr>
              <a:t>I'm an international student holding Post-Completion OPT now, I want to update my SEVIS record for OPT because I have changed my job. What should I do?</a:t>
            </a:r>
            <a:r>
              <a:rPr lang="en-US" sz="4400" b="0" i="0" dirty="0">
                <a:solidFill>
                  <a:srgbClr val="2D3B45"/>
                </a:solidFill>
                <a:effectLst/>
                <a:latin typeface="Lato Extended"/>
              </a:rPr>
              <a:t> </a:t>
            </a:r>
          </a:p>
          <a:p>
            <a:pPr algn="l"/>
            <a:r>
              <a:rPr lang="en-US" sz="4400" b="0" i="0" dirty="0">
                <a:solidFill>
                  <a:srgbClr val="2D3B45"/>
                </a:solidFill>
                <a:effectLst/>
                <a:latin typeface="Lato Extended"/>
              </a:rPr>
              <a:t>You will update your SEVP Portal Account.  Then you will request an updated I-20 from the </a:t>
            </a:r>
            <a:r>
              <a:rPr lang="en-US" sz="4400" b="0" i="0" u="sng" dirty="0">
                <a:solidFill>
                  <a:srgbClr val="2D3B45"/>
                </a:solidFill>
                <a:effectLst/>
                <a:latin typeface="Lato Extended"/>
                <a:hlinkClick r:id="rId2"/>
              </a:rPr>
              <a:t>CISP Services Requests</a:t>
            </a:r>
            <a:r>
              <a:rPr lang="en-US" sz="4400" b="0" i="0" dirty="0">
                <a:solidFill>
                  <a:srgbClr val="2D3B45"/>
                </a:solidFill>
                <a:effectLst/>
                <a:latin typeface="Lato Extended"/>
              </a:rPr>
              <a:t>.  </a:t>
            </a:r>
          </a:p>
          <a:p>
            <a:pPr algn="l">
              <a:buFont typeface="Arial" panose="020B0604020202020204" pitchFamily="34" charset="0"/>
              <a:buChar char="•"/>
            </a:pPr>
            <a:r>
              <a:rPr lang="en-US" sz="4400" b="1" i="0" dirty="0">
                <a:solidFill>
                  <a:srgbClr val="2D3B45"/>
                </a:solidFill>
                <a:effectLst/>
                <a:latin typeface="Lato Extended"/>
              </a:rPr>
              <a:t>What is the link to the SEVP Portal?</a:t>
            </a:r>
            <a:r>
              <a:rPr lang="en-US" sz="4400" b="0" i="0" dirty="0">
                <a:solidFill>
                  <a:srgbClr val="2D3B45"/>
                </a:solidFill>
                <a:effectLst/>
                <a:latin typeface="Lato Extended"/>
              </a:rPr>
              <a:t> </a:t>
            </a:r>
          </a:p>
          <a:p>
            <a:pPr algn="l"/>
            <a:r>
              <a:rPr lang="en-US" sz="4400" b="0" i="0" dirty="0">
                <a:solidFill>
                  <a:srgbClr val="2D3B45"/>
                </a:solidFill>
                <a:effectLst/>
                <a:latin typeface="Lato Extended"/>
              </a:rPr>
              <a:t>Here is the access to the </a:t>
            </a:r>
            <a:r>
              <a:rPr lang="en-US" sz="4400" b="0" i="0" u="sng" dirty="0">
                <a:solidFill>
                  <a:srgbClr val="2D3B45"/>
                </a:solidFill>
                <a:effectLst/>
                <a:latin typeface="Lato Extended"/>
                <a:hlinkClick r:id="rId3"/>
              </a:rPr>
              <a:t>SEVP </a:t>
            </a:r>
            <a:r>
              <a:rPr lang="en-US" sz="4400" b="0" i="0" u="sng" dirty="0" err="1">
                <a:solidFill>
                  <a:srgbClr val="2D3B45"/>
                </a:solidFill>
                <a:effectLst/>
                <a:latin typeface="Lato Extended"/>
                <a:hlinkClick r:id="rId3"/>
              </a:rPr>
              <a:t>PortalLinks</a:t>
            </a:r>
            <a:r>
              <a:rPr lang="en-US" sz="4400" b="0" i="0" u="sng" dirty="0">
                <a:solidFill>
                  <a:srgbClr val="2D3B45"/>
                </a:solidFill>
                <a:effectLst/>
                <a:latin typeface="Lato Extended"/>
                <a:hlinkClick r:id="rId3"/>
              </a:rPr>
              <a:t> to an external site.</a:t>
            </a:r>
            <a:r>
              <a:rPr lang="en-US" sz="4400" b="0" i="0" dirty="0">
                <a:solidFill>
                  <a:srgbClr val="2D3B45"/>
                </a:solidFill>
                <a:effectLst/>
                <a:latin typeface="Lato Extended"/>
              </a:rPr>
              <a:t>.  For further questions, please look at the </a:t>
            </a:r>
            <a:r>
              <a:rPr lang="en-US" sz="4400" b="0" i="0" u="sng" dirty="0">
                <a:solidFill>
                  <a:srgbClr val="2D3B45"/>
                </a:solidFill>
                <a:effectLst/>
                <a:latin typeface="Lato Extended"/>
                <a:hlinkClick r:id="rId4"/>
              </a:rPr>
              <a:t>SEVP User Guide</a:t>
            </a:r>
            <a:endParaRPr lang="en-US" sz="2000" b="1" i="0" dirty="0">
              <a:solidFill>
                <a:srgbClr val="2D3B45"/>
              </a:solidFill>
              <a:effectLst/>
              <a:latin typeface="+mn-lt"/>
            </a:endParaRPr>
          </a:p>
        </p:txBody>
      </p:sp>
      <p:pic>
        <p:nvPicPr>
          <p:cNvPr id="5" name="Graphic 4" descr="Return to Home">
            <a:hlinkClick r:id="" action="ppaction://hlinkshowjump?jump=firstslide"/>
            <a:extLst>
              <a:ext uri="{FF2B5EF4-FFF2-40B4-BE49-F238E27FC236}">
                <a16:creationId xmlns:a16="http://schemas.microsoft.com/office/drawing/2014/main" id="{25795CCE-8F42-8280-0208-D0C8D2D1664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623040" y="5383432"/>
            <a:ext cx="568960" cy="568960"/>
          </a:xfrm>
          <a:prstGeom prst="rect">
            <a:avLst/>
          </a:prstGeom>
        </p:spPr>
      </p:pic>
      <p:sp>
        <p:nvSpPr>
          <p:cNvPr id="7" name="Rectangle: Rounded Corners 6">
            <a:hlinkClick r:id="rId7" action="ppaction://hlinksldjump"/>
            <a:extLst>
              <a:ext uri="{FF2B5EF4-FFF2-40B4-BE49-F238E27FC236}">
                <a16:creationId xmlns:a16="http://schemas.microsoft.com/office/drawing/2014/main" id="{0CEB2E3C-4369-F4F0-7A0E-62F8261037EF}"/>
              </a:ext>
            </a:extLst>
          </p:cNvPr>
          <p:cNvSpPr/>
          <p:nvPr/>
        </p:nvSpPr>
        <p:spPr bwMode="auto">
          <a:xfrm>
            <a:off x="193431" y="79130"/>
            <a:ext cx="1767254" cy="5873262"/>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lnSpc>
                <a:spcPct val="150000"/>
              </a:lnSpc>
            </a:pPr>
            <a:r>
              <a:rPr lang="en-US" sz="1800" dirty="0">
                <a:solidFill>
                  <a:schemeClr val="tx1"/>
                </a:solidFill>
              </a:rPr>
              <a:t>Contents</a:t>
            </a: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 action="ppaction://hlinkshowjump?jump=firstslide"/>
              </a:rPr>
              <a:t>Home</a:t>
            </a:r>
            <a:r>
              <a:rPr lang="en-US" b="0" i="0" u="sng" dirty="0">
                <a:solidFill>
                  <a:srgbClr val="2D3B45"/>
                </a:solidFill>
                <a:effectLst/>
                <a:latin typeface="Lato Extended"/>
              </a:rPr>
              <a:t> </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8" action="ppaction://hlinksldjump"/>
              </a:rPr>
              <a:t>Step 1– DO I QUALIFY?</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9" action="ppaction://hlinksldjump"/>
              </a:rPr>
              <a:t>Step 2– Apply for OPT (Or how to get a supporting I-20?)</a:t>
            </a:r>
            <a:r>
              <a:rPr lang="en-US" b="0" i="0" dirty="0">
                <a:solidFill>
                  <a:srgbClr val="2D3B45"/>
                </a:solidFill>
                <a:effectLst/>
                <a:latin typeface="Lato Extended"/>
                <a:hlinkClick r:id="rId9"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10" action="ppaction://hlinksldjump"/>
              </a:rPr>
              <a:t>Step 3– WHILE YOU ARE WAITING</a:t>
            </a:r>
            <a:r>
              <a:rPr lang="en-US" b="0" i="0" dirty="0">
                <a:solidFill>
                  <a:srgbClr val="2D3B45"/>
                </a:solidFill>
                <a:effectLst/>
                <a:latin typeface="Lato Extended"/>
                <a:hlinkClick r:id="rId10"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7" action="ppaction://hlinksldjump"/>
              </a:rPr>
              <a:t>Step 4– WHAT TO DO WHEN YOU RECEIVE THE CARD</a:t>
            </a:r>
            <a:r>
              <a:rPr lang="en-US" b="0" i="0" dirty="0">
                <a:solidFill>
                  <a:srgbClr val="2D3B45"/>
                </a:solidFill>
                <a:effectLst/>
                <a:latin typeface="Lato Extended"/>
                <a:hlinkClick r:id="rId7"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11" action="ppaction://hlinksldjump"/>
              </a:rPr>
              <a:t>Additional Resources</a:t>
            </a:r>
            <a:endParaRPr lang="en-US" b="0" i="0" dirty="0">
              <a:solidFill>
                <a:srgbClr val="2D3B45"/>
              </a:solidFill>
              <a:effectLst/>
              <a:latin typeface="Lato Extended"/>
            </a:endParaRPr>
          </a:p>
        </p:txBody>
      </p:sp>
    </p:spTree>
    <p:extLst>
      <p:ext uri="{BB962C8B-B14F-4D97-AF65-F5344CB8AC3E}">
        <p14:creationId xmlns:p14="http://schemas.microsoft.com/office/powerpoint/2010/main" val="38479117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87FE59-B15B-0B62-815F-D2D99D17649A}"/>
              </a:ext>
            </a:extLst>
          </p:cNvPr>
          <p:cNvSpPr txBox="1">
            <a:spLocks noGrp="1"/>
          </p:cNvSpPr>
          <p:nvPr>
            <p:ph type="title" idx="4294967295"/>
          </p:nvPr>
        </p:nvSpPr>
        <p:spPr bwMode="auto">
          <a:xfrm>
            <a:off x="914400" y="304800"/>
            <a:ext cx="10363200" cy="1143000"/>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en-US" sz="4267" b="0" i="0" u="none" strike="noStrike" kern="1200" cap="none" spc="0" normalizeH="0" baseline="0" noProof="0" dirty="0">
                <a:ln>
                  <a:noFill/>
                </a:ln>
                <a:solidFill>
                  <a:schemeClr val="tx1"/>
                </a:solidFill>
                <a:effectLst/>
                <a:uLnTx/>
                <a:uFillTx/>
                <a:latin typeface="Lato Extended"/>
                <a:ea typeface="+mj-ea"/>
                <a:cs typeface="+mj-cs"/>
              </a:rPr>
              <a:t>OPT FAQs, cont.</a:t>
            </a:r>
          </a:p>
        </p:txBody>
      </p:sp>
      <p:sp>
        <p:nvSpPr>
          <p:cNvPr id="6" name="TextBox 5">
            <a:extLst>
              <a:ext uri="{FF2B5EF4-FFF2-40B4-BE49-F238E27FC236}">
                <a16:creationId xmlns:a16="http://schemas.microsoft.com/office/drawing/2014/main" id="{3362D75B-FA80-F98C-D503-F0318BC26452}"/>
              </a:ext>
            </a:extLst>
          </p:cNvPr>
          <p:cNvSpPr txBox="1"/>
          <p:nvPr/>
        </p:nvSpPr>
        <p:spPr bwMode="auto">
          <a:xfrm>
            <a:off x="1960684" y="1600201"/>
            <a:ext cx="9316915" cy="3666392"/>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fontScale="40000" lnSpcReduction="20000"/>
          </a:bodyPr>
          <a:lstStyle/>
          <a:p>
            <a:pPr algn="l">
              <a:buFont typeface="Arial" panose="020B0604020202020204" pitchFamily="34" charset="0"/>
              <a:buChar char="•"/>
            </a:pPr>
            <a:r>
              <a:rPr lang="en-US" sz="3200" b="1" i="0" dirty="0">
                <a:solidFill>
                  <a:srgbClr val="2D3B45"/>
                </a:solidFill>
                <a:effectLst/>
                <a:latin typeface="Lato Extended"/>
              </a:rPr>
              <a:t>When Can I apply for OPT? </a:t>
            </a:r>
            <a:r>
              <a:rPr lang="en-US" sz="3200" b="0" i="0" dirty="0">
                <a:solidFill>
                  <a:srgbClr val="2D3B45"/>
                </a:solidFill>
                <a:effectLst/>
                <a:latin typeface="Lato Extended"/>
              </a:rPr>
              <a:t> </a:t>
            </a:r>
          </a:p>
          <a:p>
            <a:pPr algn="l"/>
            <a:r>
              <a:rPr lang="en-US" sz="3200" b="0" i="0" dirty="0">
                <a:solidFill>
                  <a:srgbClr val="2D3B45"/>
                </a:solidFill>
                <a:effectLst/>
                <a:latin typeface="Lato Extended"/>
              </a:rPr>
              <a:t>You can apply for OPT in your last semester before you graduate. Make sure you have completed the entire OPT Info Session Course before you request an OPT I-20. </a:t>
            </a:r>
          </a:p>
          <a:p>
            <a:pPr algn="l">
              <a:buFont typeface="Arial" panose="020B0604020202020204" pitchFamily="34" charset="0"/>
              <a:buChar char="•"/>
            </a:pPr>
            <a:r>
              <a:rPr lang="en-US" sz="3200" b="1" i="0" dirty="0">
                <a:solidFill>
                  <a:srgbClr val="2D3B45"/>
                </a:solidFill>
                <a:effectLst/>
                <a:latin typeface="Lato Extended"/>
              </a:rPr>
              <a:t>What should I do to apply for OPT?</a:t>
            </a:r>
            <a:r>
              <a:rPr lang="en-US" sz="3200" b="0" i="0" dirty="0">
                <a:solidFill>
                  <a:srgbClr val="2D3B45"/>
                </a:solidFill>
                <a:effectLst/>
                <a:latin typeface="Lato Extended"/>
              </a:rPr>
              <a:t> </a:t>
            </a:r>
          </a:p>
          <a:p>
            <a:pPr algn="l"/>
            <a:r>
              <a:rPr lang="en-US" sz="3200" b="0" i="0" dirty="0">
                <a:solidFill>
                  <a:srgbClr val="2D3B45"/>
                </a:solidFill>
                <a:effectLst/>
                <a:latin typeface="Lato Extended"/>
              </a:rPr>
              <a:t>You should take the entire OPT Info Session Course to learn about OPT. It will give you information about What is OPT, the timeline, do I qualify, how to apply, while you are waiting, what to do when you receive your card. </a:t>
            </a:r>
          </a:p>
          <a:p>
            <a:pPr algn="l">
              <a:buFont typeface="Arial" panose="020B0604020202020204" pitchFamily="34" charset="0"/>
              <a:buChar char="•"/>
            </a:pPr>
            <a:r>
              <a:rPr lang="en-US" sz="3200" b="1" i="0" dirty="0">
                <a:solidFill>
                  <a:srgbClr val="2D3B45"/>
                </a:solidFill>
                <a:effectLst/>
                <a:latin typeface="Lato Extended"/>
              </a:rPr>
              <a:t>Will I get an new/updated I-20?</a:t>
            </a:r>
            <a:r>
              <a:rPr lang="en-US" sz="3200" b="0" i="0" dirty="0">
                <a:solidFill>
                  <a:srgbClr val="2D3B45"/>
                </a:solidFill>
                <a:effectLst/>
                <a:latin typeface="Lato Extended"/>
              </a:rPr>
              <a:t> </a:t>
            </a:r>
          </a:p>
          <a:p>
            <a:pPr algn="l"/>
            <a:r>
              <a:rPr lang="en-US" sz="3200" b="0" i="0" dirty="0">
                <a:solidFill>
                  <a:srgbClr val="2D3B45"/>
                </a:solidFill>
                <a:effectLst/>
                <a:latin typeface="Lato Extended"/>
              </a:rPr>
              <a:t>You will receive an updated I-20 that has the OPT dates listed on page two of your I-20.  You will have the same SEVIS ID and SEVIS record. </a:t>
            </a:r>
          </a:p>
          <a:p>
            <a:pPr algn="l">
              <a:buFont typeface="Arial" panose="020B0604020202020204" pitchFamily="34" charset="0"/>
              <a:buChar char="•"/>
            </a:pPr>
            <a:r>
              <a:rPr lang="en-US" sz="3200" b="1" i="0" dirty="0">
                <a:solidFill>
                  <a:srgbClr val="2D3B45"/>
                </a:solidFill>
                <a:effectLst/>
                <a:latin typeface="Lato Extended"/>
              </a:rPr>
              <a:t>Can I work anywhere during OPT?</a:t>
            </a:r>
            <a:r>
              <a:rPr lang="en-US" sz="3200" b="0" i="0" dirty="0">
                <a:solidFill>
                  <a:srgbClr val="2D3B45"/>
                </a:solidFill>
                <a:effectLst/>
                <a:latin typeface="Lato Extended"/>
              </a:rPr>
              <a:t> </a:t>
            </a:r>
          </a:p>
          <a:p>
            <a:pPr algn="l"/>
            <a:r>
              <a:rPr lang="en-US" sz="3200" b="0" i="0" dirty="0">
                <a:solidFill>
                  <a:srgbClr val="2D3B45"/>
                </a:solidFill>
                <a:effectLst/>
                <a:latin typeface="Lato Extended"/>
              </a:rPr>
              <a:t>OPT will allow you to work anywhere in the U.S. for one year. You can work for 2 more years if you qualify for STEM OPT Extension. </a:t>
            </a:r>
          </a:p>
          <a:p>
            <a:pPr algn="l">
              <a:buFont typeface="Arial" panose="020B0604020202020204" pitchFamily="34" charset="0"/>
              <a:buChar char="•"/>
            </a:pPr>
            <a:r>
              <a:rPr lang="en-US" sz="3200" b="1" i="0" dirty="0">
                <a:solidFill>
                  <a:srgbClr val="2D3B45"/>
                </a:solidFill>
                <a:effectLst/>
                <a:latin typeface="Lato Extended"/>
              </a:rPr>
              <a:t>Do I need a job in my major?</a:t>
            </a:r>
            <a:r>
              <a:rPr lang="en-US" sz="3200" b="0" i="0" dirty="0">
                <a:solidFill>
                  <a:srgbClr val="2D3B45"/>
                </a:solidFill>
                <a:effectLst/>
                <a:latin typeface="Lato Extended"/>
              </a:rPr>
              <a:t> </a:t>
            </a:r>
          </a:p>
          <a:p>
            <a:pPr algn="l"/>
            <a:r>
              <a:rPr lang="en-US" sz="3200" b="0" i="0" dirty="0">
                <a:solidFill>
                  <a:srgbClr val="2D3B45"/>
                </a:solidFill>
                <a:effectLst/>
                <a:latin typeface="Lato Extended"/>
              </a:rPr>
              <a:t>Yes, you need to work in a job that is closely related to your major. </a:t>
            </a:r>
          </a:p>
          <a:p>
            <a:pPr algn="l">
              <a:buFont typeface="Arial" panose="020B0604020202020204" pitchFamily="34" charset="0"/>
              <a:buChar char="•"/>
            </a:pPr>
            <a:r>
              <a:rPr lang="en-US" sz="3200" b="1" i="0" dirty="0">
                <a:solidFill>
                  <a:srgbClr val="2D3B45"/>
                </a:solidFill>
                <a:effectLst/>
                <a:latin typeface="Lato Extended"/>
              </a:rPr>
              <a:t>Am I eligible for STEM Extension OPT?</a:t>
            </a:r>
            <a:r>
              <a:rPr lang="en-US" sz="3200" b="0" i="0" dirty="0">
                <a:solidFill>
                  <a:srgbClr val="2D3B45"/>
                </a:solidFill>
                <a:effectLst/>
                <a:latin typeface="Lato Extended"/>
              </a:rPr>
              <a:t> </a:t>
            </a:r>
          </a:p>
          <a:p>
            <a:pPr algn="l"/>
            <a:r>
              <a:rPr lang="en-US" sz="3200" b="0" i="0" dirty="0">
                <a:solidFill>
                  <a:srgbClr val="2D3B45"/>
                </a:solidFill>
                <a:effectLst/>
                <a:latin typeface="Lato Extended"/>
              </a:rPr>
              <a:t>You may be eligible for STEM Extension OPT if your major, as listed on your I-20, is on the </a:t>
            </a:r>
            <a:r>
              <a:rPr lang="en-US" sz="3200" b="0" i="0" u="sng" dirty="0">
                <a:solidFill>
                  <a:srgbClr val="2D3B45"/>
                </a:solidFill>
                <a:effectLst/>
                <a:latin typeface="Lato Extended"/>
                <a:hlinkClick r:id="rId2"/>
              </a:rPr>
              <a:t>STEM Designated Degree Program list</a:t>
            </a:r>
            <a:r>
              <a:rPr lang="en-US" sz="3200" b="0" i="0" dirty="0">
                <a:solidFill>
                  <a:srgbClr val="2D3B45"/>
                </a:solidFill>
                <a:effectLst/>
                <a:latin typeface="Lato Extended"/>
              </a:rPr>
              <a:t>.  </a:t>
            </a:r>
          </a:p>
          <a:p>
            <a:pPr algn="l">
              <a:buFont typeface="Arial" panose="020B0604020202020204" pitchFamily="34" charset="0"/>
              <a:buChar char="•"/>
            </a:pPr>
            <a:r>
              <a:rPr lang="en-US" sz="3200" b="1" i="0" dirty="0">
                <a:solidFill>
                  <a:srgbClr val="2D3B45"/>
                </a:solidFill>
                <a:effectLst/>
                <a:latin typeface="Lato Extended"/>
              </a:rPr>
              <a:t>I want to do CPT/I have done CPT in the past; can I do OPT?</a:t>
            </a:r>
            <a:r>
              <a:rPr lang="en-US" sz="3200" b="0" i="0" dirty="0">
                <a:solidFill>
                  <a:srgbClr val="2D3B45"/>
                </a:solidFill>
                <a:effectLst/>
                <a:latin typeface="Lato Extended"/>
              </a:rPr>
              <a:t> </a:t>
            </a:r>
          </a:p>
          <a:p>
            <a:pPr algn="l"/>
            <a:r>
              <a:rPr lang="en-US" sz="3200" b="0" i="0" dirty="0">
                <a:solidFill>
                  <a:srgbClr val="2D3B45"/>
                </a:solidFill>
                <a:effectLst/>
                <a:latin typeface="Lato Extended"/>
              </a:rPr>
              <a:t>You are still eligible for OPT if you have only participated in part-time CPT. Or, if you have participated in Full-time CPT for less than a year. </a:t>
            </a:r>
            <a:endParaRPr lang="en-US" sz="2000" i="0" dirty="0">
              <a:solidFill>
                <a:srgbClr val="2D3B45"/>
              </a:solidFill>
              <a:effectLst/>
              <a:latin typeface="+mn-lt"/>
            </a:endParaRPr>
          </a:p>
          <a:p>
            <a:pPr algn="l"/>
            <a:endParaRPr lang="en-US" sz="2000" b="1" i="0" dirty="0">
              <a:solidFill>
                <a:srgbClr val="2D3B45"/>
              </a:solidFill>
              <a:effectLst/>
              <a:latin typeface="+mn-lt"/>
            </a:endParaRPr>
          </a:p>
        </p:txBody>
      </p:sp>
      <p:pic>
        <p:nvPicPr>
          <p:cNvPr id="5" name="Graphic 4" descr="Return to Home">
            <a:hlinkClick r:id="" action="ppaction://hlinkshowjump?jump=firstslide"/>
            <a:extLst>
              <a:ext uri="{FF2B5EF4-FFF2-40B4-BE49-F238E27FC236}">
                <a16:creationId xmlns:a16="http://schemas.microsoft.com/office/drawing/2014/main" id="{4EADC36D-2740-7425-B758-A384FAC6822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623040" y="5383432"/>
            <a:ext cx="568960" cy="568960"/>
          </a:xfrm>
          <a:prstGeom prst="rect">
            <a:avLst/>
          </a:prstGeom>
        </p:spPr>
      </p:pic>
      <p:sp>
        <p:nvSpPr>
          <p:cNvPr id="7" name="Rectangle: Rounded Corners 6">
            <a:hlinkClick r:id="rId5" action="ppaction://hlinksldjump"/>
            <a:extLst>
              <a:ext uri="{FF2B5EF4-FFF2-40B4-BE49-F238E27FC236}">
                <a16:creationId xmlns:a16="http://schemas.microsoft.com/office/drawing/2014/main" id="{3EF22A84-D49E-7F96-98C3-59924BADFBAC}"/>
              </a:ext>
            </a:extLst>
          </p:cNvPr>
          <p:cNvSpPr/>
          <p:nvPr/>
        </p:nvSpPr>
        <p:spPr bwMode="auto">
          <a:xfrm>
            <a:off x="193431" y="79130"/>
            <a:ext cx="1767254" cy="5873262"/>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lnSpc>
                <a:spcPct val="150000"/>
              </a:lnSpc>
            </a:pPr>
            <a:r>
              <a:rPr lang="en-US" sz="1800" dirty="0">
                <a:solidFill>
                  <a:schemeClr val="tx1"/>
                </a:solidFill>
              </a:rPr>
              <a:t>Contents</a:t>
            </a: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 action="ppaction://hlinkshowjump?jump=firstslide"/>
              </a:rPr>
              <a:t>Home</a:t>
            </a:r>
            <a:r>
              <a:rPr lang="en-US" b="0" i="0" u="sng" dirty="0">
                <a:solidFill>
                  <a:srgbClr val="2D3B45"/>
                </a:solidFill>
                <a:effectLst/>
                <a:latin typeface="Lato Extended"/>
              </a:rPr>
              <a:t> </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6" action="ppaction://hlinksldjump"/>
              </a:rPr>
              <a:t>Step 1– DO I QUALIFY?</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7" action="ppaction://hlinksldjump"/>
              </a:rPr>
              <a:t>Step 2– Apply for OPT (Or how to get a supporting I-20?)</a:t>
            </a:r>
            <a:r>
              <a:rPr lang="en-US" b="0" i="0" dirty="0">
                <a:solidFill>
                  <a:srgbClr val="2D3B45"/>
                </a:solidFill>
                <a:effectLst/>
                <a:latin typeface="Lato Extended"/>
                <a:hlinkClick r:id="rId7"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8" action="ppaction://hlinksldjump"/>
              </a:rPr>
              <a:t>Step 3– WHILE YOU ARE WAITING</a:t>
            </a:r>
            <a:r>
              <a:rPr lang="en-US" b="0" i="0" dirty="0">
                <a:solidFill>
                  <a:srgbClr val="2D3B45"/>
                </a:solidFill>
                <a:effectLst/>
                <a:latin typeface="Lato Extended"/>
                <a:hlinkClick r:id="rId8"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5" action="ppaction://hlinksldjump"/>
              </a:rPr>
              <a:t>Step 4– WHAT TO DO WHEN YOU RECEIVE THE CARD</a:t>
            </a:r>
            <a:r>
              <a:rPr lang="en-US" b="0" i="0" dirty="0">
                <a:solidFill>
                  <a:srgbClr val="2D3B45"/>
                </a:solidFill>
                <a:effectLst/>
                <a:latin typeface="Lato Extended"/>
                <a:hlinkClick r:id="rId5"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9" action="ppaction://hlinksldjump"/>
              </a:rPr>
              <a:t>Additional Resources</a:t>
            </a:r>
            <a:endParaRPr lang="en-US" b="0" i="0" dirty="0">
              <a:solidFill>
                <a:srgbClr val="2D3B45"/>
              </a:solidFill>
              <a:effectLst/>
              <a:latin typeface="Lato Extended"/>
            </a:endParaRPr>
          </a:p>
        </p:txBody>
      </p:sp>
    </p:spTree>
    <p:extLst>
      <p:ext uri="{BB962C8B-B14F-4D97-AF65-F5344CB8AC3E}">
        <p14:creationId xmlns:p14="http://schemas.microsoft.com/office/powerpoint/2010/main" val="22679052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87FE59-B15B-0B62-815F-D2D99D17649A}"/>
              </a:ext>
            </a:extLst>
          </p:cNvPr>
          <p:cNvSpPr txBox="1">
            <a:spLocks noGrp="1"/>
          </p:cNvSpPr>
          <p:nvPr>
            <p:ph type="title" idx="4294967295"/>
          </p:nvPr>
        </p:nvSpPr>
        <p:spPr bwMode="auto">
          <a:xfrm>
            <a:off x="914400" y="304800"/>
            <a:ext cx="10363200" cy="1143000"/>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en-US" sz="4267" b="0" i="0" u="none" strike="noStrike" kern="1200" cap="none" spc="0" normalizeH="0" baseline="0" noProof="0" dirty="0">
                <a:ln>
                  <a:noFill/>
                </a:ln>
                <a:solidFill>
                  <a:schemeClr val="tx1"/>
                </a:solidFill>
                <a:effectLst/>
                <a:uLnTx/>
                <a:uFillTx/>
                <a:latin typeface="Lato Extended"/>
                <a:ea typeface="+mj-ea"/>
                <a:cs typeface="+mj-cs"/>
              </a:rPr>
              <a:t>STEM OPT Eligible Majors</a:t>
            </a:r>
          </a:p>
        </p:txBody>
      </p:sp>
      <p:pic>
        <p:nvPicPr>
          <p:cNvPr id="7" name="Graphic 6" descr="Return to Home">
            <a:hlinkClick r:id="" action="ppaction://hlinkshowjump?jump=firstslide"/>
            <a:extLst>
              <a:ext uri="{FF2B5EF4-FFF2-40B4-BE49-F238E27FC236}">
                <a16:creationId xmlns:a16="http://schemas.microsoft.com/office/drawing/2014/main" id="{C441045F-67F8-D0CF-FD0F-4E38E64266A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623040" y="5383432"/>
            <a:ext cx="568960" cy="568960"/>
          </a:xfrm>
          <a:prstGeom prst="rect">
            <a:avLst/>
          </a:prstGeom>
        </p:spPr>
      </p:pic>
      <p:sp>
        <p:nvSpPr>
          <p:cNvPr id="8" name="Rectangle: Rounded Corners 7">
            <a:hlinkClick r:id="rId4" action="ppaction://hlinksldjump"/>
            <a:extLst>
              <a:ext uri="{FF2B5EF4-FFF2-40B4-BE49-F238E27FC236}">
                <a16:creationId xmlns:a16="http://schemas.microsoft.com/office/drawing/2014/main" id="{FF576922-3F7C-F53F-4E9E-277E9E746997}"/>
              </a:ext>
            </a:extLst>
          </p:cNvPr>
          <p:cNvSpPr/>
          <p:nvPr/>
        </p:nvSpPr>
        <p:spPr bwMode="auto">
          <a:xfrm>
            <a:off x="193431" y="79130"/>
            <a:ext cx="1767254" cy="5873262"/>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lnSpc>
                <a:spcPct val="150000"/>
              </a:lnSpc>
            </a:pPr>
            <a:r>
              <a:rPr lang="en-US" sz="1800" dirty="0">
                <a:solidFill>
                  <a:schemeClr val="tx1"/>
                </a:solidFill>
              </a:rPr>
              <a:t>Contents</a:t>
            </a: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 action="ppaction://hlinkshowjump?jump=firstslide"/>
              </a:rPr>
              <a:t>Home</a:t>
            </a:r>
            <a:r>
              <a:rPr lang="en-US" b="0" i="0" u="sng" dirty="0">
                <a:solidFill>
                  <a:srgbClr val="2D3B45"/>
                </a:solidFill>
                <a:effectLst/>
                <a:latin typeface="Lato Extended"/>
              </a:rPr>
              <a:t> </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5" action="ppaction://hlinksldjump"/>
              </a:rPr>
              <a:t>Step 1– DO I QUALIFY?</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6" action="ppaction://hlinksldjump"/>
              </a:rPr>
              <a:t>Step 2– Apply for OPT (Or how to get a supporting I-20?)</a:t>
            </a:r>
            <a:r>
              <a:rPr lang="en-US" b="0" i="0" dirty="0">
                <a:solidFill>
                  <a:srgbClr val="2D3B45"/>
                </a:solidFill>
                <a:effectLst/>
                <a:latin typeface="Lato Extended"/>
                <a:hlinkClick r:id="rId6"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7" action="ppaction://hlinksldjump"/>
              </a:rPr>
              <a:t>Step 3– WHILE YOU ARE WAITING</a:t>
            </a:r>
            <a:r>
              <a:rPr lang="en-US" b="0" i="0" dirty="0">
                <a:solidFill>
                  <a:srgbClr val="2D3B45"/>
                </a:solidFill>
                <a:effectLst/>
                <a:latin typeface="Lato Extended"/>
                <a:hlinkClick r:id="rId7"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4" action="ppaction://hlinksldjump"/>
              </a:rPr>
              <a:t>Step 4– WHAT TO DO WHEN YOU RECEIVE THE CARD</a:t>
            </a:r>
            <a:r>
              <a:rPr lang="en-US" b="0" i="0" dirty="0">
                <a:solidFill>
                  <a:srgbClr val="2D3B45"/>
                </a:solidFill>
                <a:effectLst/>
                <a:latin typeface="Lato Extended"/>
                <a:hlinkClick r:id="rId4"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8" action="ppaction://hlinksldjump"/>
              </a:rPr>
              <a:t>Additional Resources</a:t>
            </a:r>
            <a:endParaRPr lang="en-US" b="0" i="0" dirty="0">
              <a:solidFill>
                <a:srgbClr val="2D3B45"/>
              </a:solidFill>
              <a:effectLst/>
              <a:latin typeface="Lato Extended"/>
            </a:endParaRPr>
          </a:p>
        </p:txBody>
      </p:sp>
    </p:spTree>
    <p:extLst>
      <p:ext uri="{BB962C8B-B14F-4D97-AF65-F5344CB8AC3E}">
        <p14:creationId xmlns:p14="http://schemas.microsoft.com/office/powerpoint/2010/main" val="3090621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87FE59-B15B-0B62-815F-D2D99D17649A}"/>
              </a:ext>
            </a:extLst>
          </p:cNvPr>
          <p:cNvSpPr txBox="1">
            <a:spLocks noGrp="1"/>
          </p:cNvSpPr>
          <p:nvPr>
            <p:ph type="title" idx="4294967295"/>
          </p:nvPr>
        </p:nvSpPr>
        <p:spPr bwMode="auto">
          <a:xfrm>
            <a:off x="1960684" y="304800"/>
            <a:ext cx="9316915" cy="1143000"/>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en-US" sz="4267" b="0" i="0" u="none" strike="noStrike" kern="1200" cap="none" spc="0" normalizeH="0" baseline="0" noProof="0" dirty="0">
                <a:ln>
                  <a:noFill/>
                </a:ln>
                <a:solidFill>
                  <a:schemeClr val="tx1"/>
                </a:solidFill>
                <a:effectLst/>
                <a:uLnTx/>
                <a:uFillTx/>
                <a:latin typeface="Lato Extended"/>
                <a:ea typeface="+mj-ea"/>
                <a:cs typeface="+mj-cs"/>
              </a:rPr>
              <a:t>Must be authorized by the Center for International Studies and Programs before classes end on your last term.</a:t>
            </a:r>
          </a:p>
        </p:txBody>
      </p:sp>
      <p:sp>
        <p:nvSpPr>
          <p:cNvPr id="6" name="TextBox 5">
            <a:extLst>
              <a:ext uri="{FF2B5EF4-FFF2-40B4-BE49-F238E27FC236}">
                <a16:creationId xmlns:a16="http://schemas.microsoft.com/office/drawing/2014/main" id="{3362D75B-FA80-F98C-D503-F0318BC26452}"/>
              </a:ext>
            </a:extLst>
          </p:cNvPr>
          <p:cNvSpPr txBox="1"/>
          <p:nvPr/>
        </p:nvSpPr>
        <p:spPr bwMode="auto">
          <a:xfrm>
            <a:off x="1960684" y="2724727"/>
            <a:ext cx="9316916" cy="2541865"/>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a:bodyPr>
          <a:lstStyle/>
          <a:p>
            <a:pPr algn="l" eaLnBrk="1" hangingPunct="1">
              <a:lnSpc>
                <a:spcPct val="90000"/>
              </a:lnSpc>
              <a:spcBef>
                <a:spcPct val="20000"/>
              </a:spcBef>
            </a:pPr>
            <a:r>
              <a:rPr lang="en-US" sz="2000" b="0" i="0" dirty="0">
                <a:solidFill>
                  <a:schemeClr val="tx1"/>
                </a:solidFill>
                <a:effectLst/>
                <a:latin typeface="Arial" panose="020B0604020202020204" pitchFamily="34" charset="0"/>
                <a:ea typeface="+mn-ea"/>
                <a:cs typeface="Arial" panose="020B0604020202020204" pitchFamily="34" charset="0"/>
              </a:rPr>
              <a:t>Must be authorized by the Center for International Studies and Programs before classes end on your last term. </a:t>
            </a:r>
          </a:p>
          <a:p>
            <a:pPr algn="l" eaLnBrk="1" hangingPunct="1">
              <a:lnSpc>
                <a:spcPct val="90000"/>
              </a:lnSpc>
              <a:spcBef>
                <a:spcPct val="20000"/>
              </a:spcBef>
            </a:pPr>
            <a:endParaRPr lang="en-US" sz="2000" b="0" i="0" dirty="0">
              <a:solidFill>
                <a:schemeClr val="tx1"/>
              </a:solidFill>
              <a:effectLst/>
              <a:latin typeface="Arial" panose="020B0604020202020204" pitchFamily="34" charset="0"/>
              <a:ea typeface="+mn-ea"/>
              <a:cs typeface="Arial" panose="020B0604020202020204" pitchFamily="34" charset="0"/>
            </a:endParaRPr>
          </a:p>
          <a:p>
            <a:pPr algn="l" eaLnBrk="1" hangingPunct="1">
              <a:lnSpc>
                <a:spcPct val="90000"/>
              </a:lnSpc>
              <a:spcBef>
                <a:spcPct val="20000"/>
              </a:spcBef>
            </a:pPr>
            <a:r>
              <a:rPr lang="en-US" sz="2000" b="0" i="0" dirty="0">
                <a:solidFill>
                  <a:schemeClr val="tx1"/>
                </a:solidFill>
                <a:effectLst/>
                <a:latin typeface="Arial" panose="020B0604020202020204" pitchFamily="34" charset="0"/>
                <a:ea typeface="+mn-ea"/>
                <a:cs typeface="Arial" panose="020B0604020202020204" pitchFamily="34" charset="0"/>
              </a:rPr>
              <a:t>You must turn in a request for a STEM OPT I-20 3 weeks before your 1</a:t>
            </a:r>
            <a:r>
              <a:rPr lang="en-US" sz="2000" b="0" i="0" baseline="30000" dirty="0">
                <a:solidFill>
                  <a:schemeClr val="tx1"/>
                </a:solidFill>
                <a:effectLst/>
                <a:latin typeface="Arial" panose="020B0604020202020204" pitchFamily="34" charset="0"/>
                <a:ea typeface="+mn-ea"/>
                <a:cs typeface="Arial" panose="020B0604020202020204" pitchFamily="34" charset="0"/>
              </a:rPr>
              <a:t>st</a:t>
            </a:r>
            <a:r>
              <a:rPr lang="en-US" sz="2000" b="0" i="0" dirty="0">
                <a:solidFill>
                  <a:schemeClr val="tx1"/>
                </a:solidFill>
                <a:effectLst/>
                <a:latin typeface="Arial" panose="020B0604020202020204" pitchFamily="34" charset="0"/>
                <a:ea typeface="+mn-ea"/>
                <a:cs typeface="Arial" panose="020B0604020202020204" pitchFamily="34" charset="0"/>
              </a:rPr>
              <a:t> </a:t>
            </a:r>
            <a:r>
              <a:rPr lang="en-US" sz="2000" b="0" i="0">
                <a:solidFill>
                  <a:schemeClr val="tx1"/>
                </a:solidFill>
                <a:effectLst/>
                <a:latin typeface="Arial" panose="020B0604020202020204" pitchFamily="34" charset="0"/>
                <a:ea typeface="+mn-ea"/>
                <a:cs typeface="Arial" panose="020B0604020202020204" pitchFamily="34" charset="0"/>
              </a:rPr>
              <a:t>OPT expires. </a:t>
            </a:r>
            <a:r>
              <a:rPr lang="en-US" sz="2000" b="0" i="0" dirty="0">
                <a:solidFill>
                  <a:schemeClr val="tx1"/>
                </a:solidFill>
                <a:effectLst/>
                <a:latin typeface="Arial" panose="020B0604020202020204" pitchFamily="34" charset="0"/>
                <a:ea typeface="+mn-ea"/>
                <a:cs typeface="Arial" panose="020B0604020202020204" pitchFamily="34" charset="0"/>
              </a:rPr>
              <a:t>CISP will not be able to process your request if you turn it in later. You cannot apply for STEM OPT unless you have permission from CSUSB, through the STEM OPT I-20. </a:t>
            </a:r>
            <a:endParaRPr lang="en-US" sz="2000" dirty="0">
              <a:solidFill>
                <a:schemeClr val="tx1"/>
              </a:solidFill>
              <a:latin typeface="Arial" panose="020B0604020202020204" pitchFamily="34" charset="0"/>
              <a:ea typeface="+mn-ea"/>
              <a:cs typeface="Arial" panose="020B0604020202020204" pitchFamily="34" charset="0"/>
            </a:endParaRPr>
          </a:p>
        </p:txBody>
      </p:sp>
      <p:pic>
        <p:nvPicPr>
          <p:cNvPr id="7" name="Graphic 6" descr="Return to Home">
            <a:hlinkClick r:id="" action="ppaction://hlinkshowjump?jump=firstslide"/>
            <a:extLst>
              <a:ext uri="{FF2B5EF4-FFF2-40B4-BE49-F238E27FC236}">
                <a16:creationId xmlns:a16="http://schemas.microsoft.com/office/drawing/2014/main" id="{D5BEDBBF-2493-49AD-2D9D-6BE12EF0645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623040" y="5383432"/>
            <a:ext cx="568960" cy="568960"/>
          </a:xfrm>
          <a:prstGeom prst="rect">
            <a:avLst/>
          </a:prstGeom>
        </p:spPr>
      </p:pic>
      <p:sp>
        <p:nvSpPr>
          <p:cNvPr id="8" name="Rectangle: Rounded Corners 7">
            <a:hlinkClick r:id="rId4" action="ppaction://hlinksldjump"/>
            <a:extLst>
              <a:ext uri="{FF2B5EF4-FFF2-40B4-BE49-F238E27FC236}">
                <a16:creationId xmlns:a16="http://schemas.microsoft.com/office/drawing/2014/main" id="{3ACE4BBF-00F8-600C-CBF0-5258B387CABF}"/>
              </a:ext>
            </a:extLst>
          </p:cNvPr>
          <p:cNvSpPr/>
          <p:nvPr/>
        </p:nvSpPr>
        <p:spPr bwMode="auto">
          <a:xfrm>
            <a:off x="193431" y="79130"/>
            <a:ext cx="1767254" cy="5873262"/>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lnSpc>
                <a:spcPct val="150000"/>
              </a:lnSpc>
            </a:pPr>
            <a:r>
              <a:rPr lang="en-US" sz="1800" dirty="0">
                <a:solidFill>
                  <a:schemeClr val="tx1"/>
                </a:solidFill>
              </a:rPr>
              <a:t>Contents</a:t>
            </a: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 action="ppaction://hlinkshowjump?jump=firstslide"/>
              </a:rPr>
              <a:t>Home</a:t>
            </a:r>
            <a:r>
              <a:rPr lang="en-US" b="0" i="0" u="sng" dirty="0">
                <a:solidFill>
                  <a:srgbClr val="2D3B45"/>
                </a:solidFill>
                <a:effectLst/>
                <a:latin typeface="Lato Extended"/>
              </a:rPr>
              <a:t> </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5" action="ppaction://hlinksldjump"/>
              </a:rPr>
              <a:t>Step 1– DO I QUALIFY?</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6" action="ppaction://hlinksldjump"/>
              </a:rPr>
              <a:t>Step 2– Apply for OPT (Or how to get a supporting I-20?)</a:t>
            </a:r>
            <a:r>
              <a:rPr lang="en-US" b="0" i="0" dirty="0">
                <a:solidFill>
                  <a:srgbClr val="2D3B45"/>
                </a:solidFill>
                <a:effectLst/>
                <a:latin typeface="Lato Extended"/>
                <a:hlinkClick r:id="rId6"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7" action="ppaction://hlinksldjump"/>
              </a:rPr>
              <a:t>Step 3– WHILE YOU ARE WAITING</a:t>
            </a:r>
            <a:r>
              <a:rPr lang="en-US" b="0" i="0" dirty="0">
                <a:solidFill>
                  <a:srgbClr val="2D3B45"/>
                </a:solidFill>
                <a:effectLst/>
                <a:latin typeface="Lato Extended"/>
                <a:hlinkClick r:id="rId7"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4" action="ppaction://hlinksldjump"/>
              </a:rPr>
              <a:t>Step 4– WHAT TO DO WHEN YOU RECEIVE THE CARD</a:t>
            </a:r>
            <a:r>
              <a:rPr lang="en-US" b="0" i="0" dirty="0">
                <a:solidFill>
                  <a:srgbClr val="2D3B45"/>
                </a:solidFill>
                <a:effectLst/>
                <a:latin typeface="Lato Extended"/>
                <a:hlinkClick r:id="rId4"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8" action="ppaction://hlinksldjump"/>
              </a:rPr>
              <a:t>Additional Resources</a:t>
            </a:r>
            <a:endParaRPr lang="en-US" b="0" i="0" dirty="0">
              <a:solidFill>
                <a:srgbClr val="2D3B45"/>
              </a:solidFill>
              <a:effectLst/>
              <a:latin typeface="Lato Extended"/>
            </a:endParaRPr>
          </a:p>
        </p:txBody>
      </p:sp>
    </p:spTree>
    <p:extLst>
      <p:ext uri="{BB962C8B-B14F-4D97-AF65-F5344CB8AC3E}">
        <p14:creationId xmlns:p14="http://schemas.microsoft.com/office/powerpoint/2010/main" val="4131809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87FE59-B15B-0B62-815F-D2D99D17649A}"/>
              </a:ext>
            </a:extLst>
          </p:cNvPr>
          <p:cNvSpPr txBox="1">
            <a:spLocks noGrp="1"/>
          </p:cNvSpPr>
          <p:nvPr>
            <p:ph type="title" idx="4294967295"/>
          </p:nvPr>
        </p:nvSpPr>
        <p:spPr bwMode="auto">
          <a:xfrm>
            <a:off x="1960684" y="304800"/>
            <a:ext cx="9316916" cy="1143000"/>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en-US" sz="4267" b="0" i="0" u="none" strike="noStrike" kern="1200" cap="none" spc="0" normalizeH="0" baseline="0" noProof="0" dirty="0">
                <a:ln>
                  <a:noFill/>
                </a:ln>
                <a:solidFill>
                  <a:schemeClr val="tx1"/>
                </a:solidFill>
                <a:effectLst/>
                <a:uLnTx/>
                <a:uFillTx/>
                <a:latin typeface="Lato Extended"/>
                <a:ea typeface="+mj-ea"/>
                <a:cs typeface="+mj-cs"/>
              </a:rPr>
              <a:t>STEM OPT may be used twice</a:t>
            </a:r>
          </a:p>
        </p:txBody>
      </p:sp>
      <p:sp>
        <p:nvSpPr>
          <p:cNvPr id="6" name="TextBox 5">
            <a:extLst>
              <a:ext uri="{FF2B5EF4-FFF2-40B4-BE49-F238E27FC236}">
                <a16:creationId xmlns:a16="http://schemas.microsoft.com/office/drawing/2014/main" id="{3362D75B-FA80-F98C-D503-F0318BC26452}"/>
              </a:ext>
            </a:extLst>
          </p:cNvPr>
          <p:cNvSpPr txBox="1"/>
          <p:nvPr/>
        </p:nvSpPr>
        <p:spPr bwMode="auto">
          <a:xfrm>
            <a:off x="1960684" y="2724727"/>
            <a:ext cx="9316915" cy="2533073"/>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a:bodyPr>
          <a:lstStyle/>
          <a:p>
            <a:pPr algn="l" eaLnBrk="1" hangingPunct="1">
              <a:lnSpc>
                <a:spcPct val="90000"/>
              </a:lnSpc>
              <a:spcBef>
                <a:spcPct val="20000"/>
              </a:spcBef>
            </a:pPr>
            <a:r>
              <a:rPr lang="en-US" sz="2000" b="0" i="0" dirty="0">
                <a:solidFill>
                  <a:schemeClr val="tx1"/>
                </a:solidFill>
                <a:effectLst/>
                <a:latin typeface="Arial" panose="020B0604020202020204" pitchFamily="34" charset="0"/>
                <a:ea typeface="+mn-ea"/>
                <a:cs typeface="Arial" panose="020B0604020202020204" pitchFamily="34" charset="0"/>
              </a:rPr>
              <a:t>You are allowed two opportunities of STEM OPT at separate degree levels. </a:t>
            </a:r>
            <a:endParaRPr lang="en-US" sz="2000" dirty="0">
              <a:solidFill>
                <a:schemeClr val="tx1"/>
              </a:solidFill>
              <a:latin typeface="Arial" panose="020B0604020202020204" pitchFamily="34" charset="0"/>
              <a:ea typeface="+mn-ea"/>
              <a:cs typeface="Arial" panose="020B0604020202020204" pitchFamily="34" charset="0"/>
            </a:endParaRPr>
          </a:p>
        </p:txBody>
      </p:sp>
      <p:pic>
        <p:nvPicPr>
          <p:cNvPr id="3" name="Picture 2" descr="Close up of clockwork">
            <a:extLst>
              <a:ext uri="{FF2B5EF4-FFF2-40B4-BE49-F238E27FC236}">
                <a16:creationId xmlns:a16="http://schemas.microsoft.com/office/drawing/2014/main" id="{BA230C08-1A6B-B636-95C4-D927E979A83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510454" y="1659103"/>
            <a:ext cx="3162112" cy="1970144"/>
          </a:xfrm>
          <a:prstGeom prst="rect">
            <a:avLst/>
          </a:prstGeom>
        </p:spPr>
      </p:pic>
      <p:pic>
        <p:nvPicPr>
          <p:cNvPr id="8" name="Graphic 7" descr="Return to Home">
            <a:hlinkClick r:id="" action="ppaction://hlinkshowjump?jump=firstslide"/>
            <a:extLst>
              <a:ext uri="{FF2B5EF4-FFF2-40B4-BE49-F238E27FC236}">
                <a16:creationId xmlns:a16="http://schemas.microsoft.com/office/drawing/2014/main" id="{85F1617E-C982-A3E1-8F58-503610076F3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623040" y="5383432"/>
            <a:ext cx="568960" cy="568960"/>
          </a:xfrm>
          <a:prstGeom prst="rect">
            <a:avLst/>
          </a:prstGeom>
        </p:spPr>
      </p:pic>
      <p:sp>
        <p:nvSpPr>
          <p:cNvPr id="9" name="Rectangle: Rounded Corners 8">
            <a:hlinkClick r:id="rId5" action="ppaction://hlinksldjump"/>
            <a:extLst>
              <a:ext uri="{FF2B5EF4-FFF2-40B4-BE49-F238E27FC236}">
                <a16:creationId xmlns:a16="http://schemas.microsoft.com/office/drawing/2014/main" id="{3B7CCB13-DC57-119F-0D32-650CDBAB8BC5}"/>
              </a:ext>
            </a:extLst>
          </p:cNvPr>
          <p:cNvSpPr/>
          <p:nvPr/>
        </p:nvSpPr>
        <p:spPr bwMode="auto">
          <a:xfrm>
            <a:off x="193431" y="79130"/>
            <a:ext cx="1767254" cy="5873262"/>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lnSpc>
                <a:spcPct val="150000"/>
              </a:lnSpc>
            </a:pPr>
            <a:r>
              <a:rPr lang="en-US" sz="1800" dirty="0">
                <a:solidFill>
                  <a:schemeClr val="tx1"/>
                </a:solidFill>
              </a:rPr>
              <a:t>Contents</a:t>
            </a: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 action="ppaction://hlinkshowjump?jump=firstslide"/>
              </a:rPr>
              <a:t>Home</a:t>
            </a:r>
            <a:r>
              <a:rPr lang="en-US" b="0" i="0" u="sng" dirty="0">
                <a:solidFill>
                  <a:srgbClr val="2D3B45"/>
                </a:solidFill>
                <a:effectLst/>
                <a:latin typeface="Lato Extended"/>
              </a:rPr>
              <a:t> </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6" action="ppaction://hlinksldjump"/>
              </a:rPr>
              <a:t>Step 1– DO I QUALIFY?</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7" action="ppaction://hlinksldjump"/>
              </a:rPr>
              <a:t>Step 2– Apply for OPT (Or how to get a supporting I-20?)</a:t>
            </a:r>
            <a:r>
              <a:rPr lang="en-US" b="0" i="0" dirty="0">
                <a:solidFill>
                  <a:srgbClr val="2D3B45"/>
                </a:solidFill>
                <a:effectLst/>
                <a:latin typeface="Lato Extended"/>
                <a:hlinkClick r:id="rId7"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8" action="ppaction://hlinksldjump"/>
              </a:rPr>
              <a:t>Step 3– WHILE YOU ARE WAITING</a:t>
            </a:r>
            <a:r>
              <a:rPr lang="en-US" b="0" i="0" dirty="0">
                <a:solidFill>
                  <a:srgbClr val="2D3B45"/>
                </a:solidFill>
                <a:effectLst/>
                <a:latin typeface="Lato Extended"/>
                <a:hlinkClick r:id="rId8"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5" action="ppaction://hlinksldjump"/>
              </a:rPr>
              <a:t>Step 4– WHAT TO DO WHEN YOU RECEIVE THE CARD</a:t>
            </a:r>
            <a:r>
              <a:rPr lang="en-US" b="0" i="0" dirty="0">
                <a:solidFill>
                  <a:srgbClr val="2D3B45"/>
                </a:solidFill>
                <a:effectLst/>
                <a:latin typeface="Lato Extended"/>
                <a:hlinkClick r:id="rId5"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9" action="ppaction://hlinksldjump"/>
              </a:rPr>
              <a:t>Additional Resources</a:t>
            </a:r>
            <a:endParaRPr lang="en-US" b="0" i="0" dirty="0">
              <a:solidFill>
                <a:srgbClr val="2D3B45"/>
              </a:solidFill>
              <a:effectLst/>
              <a:latin typeface="Lato Extended"/>
            </a:endParaRPr>
          </a:p>
        </p:txBody>
      </p:sp>
    </p:spTree>
    <p:extLst>
      <p:ext uri="{BB962C8B-B14F-4D97-AF65-F5344CB8AC3E}">
        <p14:creationId xmlns:p14="http://schemas.microsoft.com/office/powerpoint/2010/main" val="35060181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64E779A-0C42-A2CA-4EEC-BBA1DEFDCBDC}"/>
              </a:ext>
            </a:extLst>
          </p:cNvPr>
          <p:cNvSpPr>
            <a:spLocks noGrp="1"/>
          </p:cNvSpPr>
          <p:nvPr>
            <p:ph type="title"/>
          </p:nvPr>
        </p:nvSpPr>
        <p:spPr>
          <a:xfrm>
            <a:off x="914400" y="304800"/>
            <a:ext cx="10363200" cy="1143000"/>
          </a:xfrm>
        </p:spPr>
        <p:txBody>
          <a:bodyPr wrap="square" anchor="ctr">
            <a:noAutofit/>
          </a:bodyPr>
          <a:lstStyle/>
          <a:p>
            <a:r>
              <a:rPr lang="en-US" sz="3200" b="1" i="0" dirty="0">
                <a:solidFill>
                  <a:srgbClr val="0065BD"/>
                </a:solidFill>
                <a:effectLst/>
              </a:rPr>
              <a:t>Apply for OPT (Or how to get a supporting I-20?)</a:t>
            </a:r>
            <a:endParaRPr lang="en-US" sz="3200" dirty="0">
              <a:solidFill>
                <a:srgbClr val="0065BD"/>
              </a:solidFill>
            </a:endParaRPr>
          </a:p>
        </p:txBody>
      </p:sp>
      <p:pic>
        <p:nvPicPr>
          <p:cNvPr id="5" name="Picture 4">
            <a:extLst>
              <a:ext uri="{FF2B5EF4-FFF2-40B4-BE49-F238E27FC236}">
                <a16:creationId xmlns:a16="http://schemas.microsoft.com/office/drawing/2014/main" id="{CE3383A3-176D-C39A-21B6-E7C0B5C8005D}"/>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14400" y="1676400"/>
            <a:ext cx="10363200" cy="3810000"/>
          </a:xfrm>
          <a:prstGeom prst="rect">
            <a:avLst/>
          </a:prstGeom>
          <a:noFill/>
        </p:spPr>
      </p:pic>
      <p:pic>
        <p:nvPicPr>
          <p:cNvPr id="4" name="Graphic 3" descr="Return to Home">
            <a:hlinkClick r:id="" action="ppaction://hlinkshowjump?jump=firstslide"/>
            <a:extLst>
              <a:ext uri="{FF2B5EF4-FFF2-40B4-BE49-F238E27FC236}">
                <a16:creationId xmlns:a16="http://schemas.microsoft.com/office/drawing/2014/main" id="{92B61389-9B8D-5CBC-9F06-1F92EC786C1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623040" y="5383432"/>
            <a:ext cx="568960" cy="568960"/>
          </a:xfrm>
          <a:prstGeom prst="rect">
            <a:avLst/>
          </a:prstGeom>
        </p:spPr>
      </p:pic>
    </p:spTree>
    <p:extLst>
      <p:ext uri="{BB962C8B-B14F-4D97-AF65-F5344CB8AC3E}">
        <p14:creationId xmlns:p14="http://schemas.microsoft.com/office/powerpoint/2010/main" val="4171021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87FE59-B15B-0B62-815F-D2D99D17649A}"/>
              </a:ext>
            </a:extLst>
          </p:cNvPr>
          <p:cNvSpPr txBox="1">
            <a:spLocks noGrp="1"/>
          </p:cNvSpPr>
          <p:nvPr>
            <p:ph type="title" idx="4294967295"/>
          </p:nvPr>
        </p:nvSpPr>
        <p:spPr bwMode="auto">
          <a:xfrm>
            <a:off x="1380392" y="304800"/>
            <a:ext cx="9897208" cy="1143000"/>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en-US" sz="4267" b="0" i="0" u="none" strike="noStrike" kern="1200" cap="none" spc="0" normalizeH="0" baseline="0" noProof="0" dirty="0">
                <a:ln>
                  <a:noFill/>
                </a:ln>
                <a:solidFill>
                  <a:schemeClr val="tx1"/>
                </a:solidFill>
                <a:effectLst/>
                <a:uLnTx/>
                <a:uFillTx/>
                <a:latin typeface="Lato Extended"/>
                <a:ea typeface="+mj-ea"/>
                <a:cs typeface="+mj-cs"/>
              </a:rPr>
              <a:t>To get a Supporting STEM OPT I-20</a:t>
            </a:r>
          </a:p>
        </p:txBody>
      </p:sp>
      <p:sp>
        <p:nvSpPr>
          <p:cNvPr id="6" name="TextBox 5">
            <a:extLst>
              <a:ext uri="{FF2B5EF4-FFF2-40B4-BE49-F238E27FC236}">
                <a16:creationId xmlns:a16="http://schemas.microsoft.com/office/drawing/2014/main" id="{3362D75B-FA80-F98C-D503-F0318BC26452}"/>
              </a:ext>
            </a:extLst>
          </p:cNvPr>
          <p:cNvSpPr txBox="1"/>
          <p:nvPr/>
        </p:nvSpPr>
        <p:spPr bwMode="auto">
          <a:xfrm>
            <a:off x="1960684" y="2724727"/>
            <a:ext cx="9316915" cy="2524281"/>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a:bodyPr>
          <a:lstStyle/>
          <a:p>
            <a:pPr algn="l" eaLnBrk="1" hangingPunct="1">
              <a:lnSpc>
                <a:spcPct val="90000"/>
              </a:lnSpc>
              <a:spcBef>
                <a:spcPct val="20000"/>
              </a:spcBef>
            </a:pPr>
            <a:endParaRPr lang="en-US" sz="2000" b="0" i="0" dirty="0">
              <a:solidFill>
                <a:schemeClr val="tx1"/>
              </a:solidFill>
              <a:effectLst/>
              <a:latin typeface="Arial" panose="020B0604020202020204" pitchFamily="34" charset="0"/>
              <a:ea typeface="+mn-ea"/>
              <a:cs typeface="Arial" panose="020B0604020202020204" pitchFamily="34" charset="0"/>
            </a:endParaRPr>
          </a:p>
          <a:p>
            <a:pPr algn="l" eaLnBrk="1" hangingPunct="1">
              <a:lnSpc>
                <a:spcPct val="90000"/>
              </a:lnSpc>
              <a:spcBef>
                <a:spcPct val="20000"/>
              </a:spcBef>
            </a:pPr>
            <a:r>
              <a:rPr lang="en-US" sz="2000" b="0" i="0" dirty="0">
                <a:solidFill>
                  <a:schemeClr val="tx1"/>
                </a:solidFill>
                <a:effectLst/>
                <a:latin typeface="Arial" panose="020B0604020202020204" pitchFamily="34" charset="0"/>
                <a:ea typeface="+mn-ea"/>
                <a:cs typeface="Arial" panose="020B0604020202020204" pitchFamily="34" charset="0"/>
              </a:rPr>
              <a:t>For STEM OPT I-20 you will submit the </a:t>
            </a:r>
            <a:r>
              <a:rPr lang="en-US" sz="2000" b="0" i="0" dirty="0">
                <a:solidFill>
                  <a:schemeClr val="tx1"/>
                </a:solidFill>
                <a:effectLst/>
                <a:latin typeface="Arial" panose="020B0604020202020204" pitchFamily="34" charset="0"/>
                <a:ea typeface="+mn-ea"/>
                <a:cs typeface="Arial" panose="020B0604020202020204" pitchFamily="34" charset="0"/>
                <a:hlinkClick r:id="rId2"/>
              </a:rPr>
              <a:t>I-983 form</a:t>
            </a:r>
            <a:r>
              <a:rPr lang="en-US" sz="2000" b="0" i="0" dirty="0">
                <a:solidFill>
                  <a:schemeClr val="tx1"/>
                </a:solidFill>
                <a:effectLst/>
                <a:latin typeface="Arial" panose="020B0604020202020204" pitchFamily="34" charset="0"/>
                <a:ea typeface="+mn-ea"/>
                <a:cs typeface="Arial" panose="020B0604020202020204" pitchFamily="34" charset="0"/>
              </a:rPr>
              <a:t>, completed, and fully signed, to iss@csusb.edu.</a:t>
            </a:r>
            <a:endParaRPr lang="en-US" sz="2000" dirty="0">
              <a:solidFill>
                <a:schemeClr val="tx1"/>
              </a:solidFill>
              <a:latin typeface="Arial" panose="020B0604020202020204" pitchFamily="34" charset="0"/>
              <a:ea typeface="+mn-ea"/>
              <a:cs typeface="Arial" panose="020B0604020202020204" pitchFamily="34" charset="0"/>
            </a:endParaRPr>
          </a:p>
        </p:txBody>
      </p:sp>
      <p:pic>
        <p:nvPicPr>
          <p:cNvPr id="3" name="Picture 2" descr="Eye exam equipment">
            <a:extLst>
              <a:ext uri="{FF2B5EF4-FFF2-40B4-BE49-F238E27FC236}">
                <a16:creationId xmlns:a16="http://schemas.microsoft.com/office/drawing/2014/main" id="{A79FCD10-5686-5D2A-BBB7-14A798F31CB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513951" y="1773789"/>
            <a:ext cx="3164098" cy="1779805"/>
          </a:xfrm>
          <a:prstGeom prst="rect">
            <a:avLst/>
          </a:prstGeom>
        </p:spPr>
      </p:pic>
      <p:pic>
        <p:nvPicPr>
          <p:cNvPr id="8" name="Graphic 7" descr="Return to Home">
            <a:hlinkClick r:id="" action="ppaction://hlinkshowjump?jump=firstslide"/>
            <a:extLst>
              <a:ext uri="{FF2B5EF4-FFF2-40B4-BE49-F238E27FC236}">
                <a16:creationId xmlns:a16="http://schemas.microsoft.com/office/drawing/2014/main" id="{46B49DE5-1260-2345-057F-8245C320DB2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623040" y="5383432"/>
            <a:ext cx="568960" cy="568960"/>
          </a:xfrm>
          <a:prstGeom prst="rect">
            <a:avLst/>
          </a:prstGeom>
        </p:spPr>
      </p:pic>
      <p:sp>
        <p:nvSpPr>
          <p:cNvPr id="9" name="Rectangle: Rounded Corners 8">
            <a:hlinkClick r:id="rId6" action="ppaction://hlinksldjump"/>
            <a:extLst>
              <a:ext uri="{FF2B5EF4-FFF2-40B4-BE49-F238E27FC236}">
                <a16:creationId xmlns:a16="http://schemas.microsoft.com/office/drawing/2014/main" id="{724BE169-5E23-0336-CEB9-984A848163B8}"/>
              </a:ext>
            </a:extLst>
          </p:cNvPr>
          <p:cNvSpPr/>
          <p:nvPr/>
        </p:nvSpPr>
        <p:spPr bwMode="auto">
          <a:xfrm>
            <a:off x="193431" y="79130"/>
            <a:ext cx="1767254" cy="5873262"/>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lnSpc>
                <a:spcPct val="150000"/>
              </a:lnSpc>
            </a:pPr>
            <a:r>
              <a:rPr lang="en-US" sz="1800" dirty="0">
                <a:solidFill>
                  <a:schemeClr val="tx1"/>
                </a:solidFill>
              </a:rPr>
              <a:t>Contents</a:t>
            </a: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 action="ppaction://hlinkshowjump?jump=firstslide"/>
              </a:rPr>
              <a:t>Home</a:t>
            </a:r>
            <a:r>
              <a:rPr lang="en-US" b="0" i="0" u="sng" dirty="0">
                <a:solidFill>
                  <a:srgbClr val="2D3B45"/>
                </a:solidFill>
                <a:effectLst/>
                <a:latin typeface="Lato Extended"/>
              </a:rPr>
              <a:t> </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7" action="ppaction://hlinksldjump"/>
              </a:rPr>
              <a:t>Step 1– DO I QUALIFY?</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8" action="ppaction://hlinksldjump"/>
              </a:rPr>
              <a:t>Step 2– Apply for OPT (Or how to get a supporting I-20?)</a:t>
            </a:r>
            <a:r>
              <a:rPr lang="en-US" b="0" i="0" dirty="0">
                <a:solidFill>
                  <a:srgbClr val="2D3B45"/>
                </a:solidFill>
                <a:effectLst/>
                <a:latin typeface="Lato Extended"/>
                <a:hlinkClick r:id="rId8"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9" action="ppaction://hlinksldjump"/>
              </a:rPr>
              <a:t>Step 3– WHILE YOU ARE WAITING</a:t>
            </a:r>
            <a:r>
              <a:rPr lang="en-US" b="0" i="0" dirty="0">
                <a:solidFill>
                  <a:srgbClr val="2D3B45"/>
                </a:solidFill>
                <a:effectLst/>
                <a:latin typeface="Lato Extended"/>
                <a:hlinkClick r:id="rId9"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6" action="ppaction://hlinksldjump"/>
              </a:rPr>
              <a:t>Step 4– WHAT TO DO WHEN YOU RECEIVE THE CARD</a:t>
            </a:r>
            <a:r>
              <a:rPr lang="en-US" b="0" i="0" dirty="0">
                <a:solidFill>
                  <a:srgbClr val="2D3B45"/>
                </a:solidFill>
                <a:effectLst/>
                <a:latin typeface="Lato Extended"/>
                <a:hlinkClick r:id="rId6"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10" action="ppaction://hlinksldjump"/>
              </a:rPr>
              <a:t>Additional Resources</a:t>
            </a:r>
            <a:endParaRPr lang="en-US" b="0" i="0" dirty="0">
              <a:solidFill>
                <a:srgbClr val="2D3B45"/>
              </a:solidFill>
              <a:effectLst/>
              <a:latin typeface="Lato Extended"/>
            </a:endParaRPr>
          </a:p>
        </p:txBody>
      </p:sp>
    </p:spTree>
    <p:extLst>
      <p:ext uri="{BB962C8B-B14F-4D97-AF65-F5344CB8AC3E}">
        <p14:creationId xmlns:p14="http://schemas.microsoft.com/office/powerpoint/2010/main" val="5281128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87FE59-B15B-0B62-815F-D2D99D17649A}"/>
              </a:ext>
            </a:extLst>
          </p:cNvPr>
          <p:cNvSpPr txBox="1">
            <a:spLocks noGrp="1"/>
          </p:cNvSpPr>
          <p:nvPr>
            <p:ph type="title" idx="4294967295"/>
          </p:nvPr>
        </p:nvSpPr>
        <p:spPr bwMode="auto">
          <a:xfrm>
            <a:off x="914400" y="304800"/>
            <a:ext cx="10363200" cy="1143000"/>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en-US" sz="4267" b="0" i="0" u="none" strike="noStrike" kern="1200" cap="none" spc="0" normalizeH="0" baseline="0" noProof="0" dirty="0">
                <a:ln>
                  <a:noFill/>
                </a:ln>
                <a:solidFill>
                  <a:schemeClr val="tx1"/>
                </a:solidFill>
                <a:effectLst/>
                <a:uLnTx/>
                <a:uFillTx/>
                <a:latin typeface="Lato Extended"/>
                <a:ea typeface="+mj-ea"/>
                <a:cs typeface="+mj-cs"/>
              </a:rPr>
              <a:t>Create an account with USCIS </a:t>
            </a:r>
          </a:p>
        </p:txBody>
      </p:sp>
      <p:sp>
        <p:nvSpPr>
          <p:cNvPr id="6" name="TextBox 5">
            <a:extLst>
              <a:ext uri="{FF2B5EF4-FFF2-40B4-BE49-F238E27FC236}">
                <a16:creationId xmlns:a16="http://schemas.microsoft.com/office/drawing/2014/main" id="{3362D75B-FA80-F98C-D503-F0318BC26452}"/>
              </a:ext>
            </a:extLst>
          </p:cNvPr>
          <p:cNvSpPr txBox="1"/>
          <p:nvPr/>
        </p:nvSpPr>
        <p:spPr bwMode="auto">
          <a:xfrm>
            <a:off x="1960684" y="2724727"/>
            <a:ext cx="9316915" cy="2524281"/>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a:bodyPr>
          <a:lstStyle/>
          <a:p>
            <a:pPr algn="l" eaLnBrk="1" hangingPunct="1">
              <a:lnSpc>
                <a:spcPct val="90000"/>
              </a:lnSpc>
              <a:spcBef>
                <a:spcPct val="20000"/>
              </a:spcBef>
            </a:pPr>
            <a:r>
              <a:rPr lang="en-US" sz="2000" b="0" i="0" dirty="0">
                <a:solidFill>
                  <a:schemeClr val="tx1"/>
                </a:solidFill>
                <a:effectLst/>
                <a:latin typeface="Arial" panose="020B0604020202020204" pitchFamily="34" charset="0"/>
                <a:ea typeface="+mn-ea"/>
                <a:cs typeface="Arial" panose="020B0604020202020204" pitchFamily="34" charset="0"/>
              </a:rPr>
              <a:t>You will create an account with USCIS, if you don’t already have one. Once you have created an account you will be able to file the I-765 STEM OPT form online and upload your documents. You can also contact USCIS and print your receipt through your online account, and much more. </a:t>
            </a:r>
          </a:p>
          <a:p>
            <a:pPr algn="l" eaLnBrk="1" hangingPunct="1">
              <a:lnSpc>
                <a:spcPct val="90000"/>
              </a:lnSpc>
              <a:spcBef>
                <a:spcPct val="20000"/>
              </a:spcBef>
            </a:pPr>
            <a:endParaRPr lang="en-US" sz="2000" b="0" i="0" dirty="0">
              <a:solidFill>
                <a:schemeClr val="tx1"/>
              </a:solidFill>
              <a:effectLst/>
              <a:latin typeface="Arial" panose="020B0604020202020204" pitchFamily="34" charset="0"/>
              <a:ea typeface="+mn-ea"/>
              <a:cs typeface="Arial" panose="020B0604020202020204" pitchFamily="34" charset="0"/>
            </a:endParaRPr>
          </a:p>
          <a:p>
            <a:pPr algn="l" eaLnBrk="1" hangingPunct="1">
              <a:lnSpc>
                <a:spcPct val="90000"/>
              </a:lnSpc>
              <a:spcBef>
                <a:spcPct val="20000"/>
              </a:spcBef>
            </a:pPr>
            <a:r>
              <a:rPr lang="en-US" sz="2000" b="0" i="0" dirty="0">
                <a:solidFill>
                  <a:schemeClr val="tx1"/>
                </a:solidFill>
                <a:effectLst/>
                <a:latin typeface="Arial" panose="020B0604020202020204" pitchFamily="34" charset="0"/>
                <a:ea typeface="+mn-ea"/>
                <a:cs typeface="Arial" panose="020B0604020202020204" pitchFamily="34" charset="0"/>
                <a:hlinkClick r:id="rId2"/>
              </a:rPr>
              <a:t>How to Create a USCIS Online Account</a:t>
            </a:r>
            <a:r>
              <a:rPr lang="en-US" sz="2000" b="0" i="0" dirty="0">
                <a:solidFill>
                  <a:schemeClr val="tx1"/>
                </a:solidFill>
                <a:effectLst/>
                <a:latin typeface="Arial" panose="020B0604020202020204" pitchFamily="34" charset="0"/>
                <a:ea typeface="+mn-ea"/>
                <a:cs typeface="Arial" panose="020B0604020202020204" pitchFamily="34" charset="0"/>
              </a:rPr>
              <a:t>.</a:t>
            </a:r>
            <a:endParaRPr lang="en-US" sz="2000" dirty="0">
              <a:solidFill>
                <a:schemeClr val="tx1"/>
              </a:solidFill>
              <a:latin typeface="Arial" panose="020B0604020202020204" pitchFamily="34" charset="0"/>
              <a:ea typeface="+mn-ea"/>
              <a:cs typeface="Arial" panose="020B0604020202020204" pitchFamily="34" charset="0"/>
            </a:endParaRPr>
          </a:p>
        </p:txBody>
      </p:sp>
      <p:pic>
        <p:nvPicPr>
          <p:cNvPr id="7" name="Graphic 6" descr="Return to Home">
            <a:hlinkClick r:id="" action="ppaction://hlinkshowjump?jump=firstslide"/>
            <a:extLst>
              <a:ext uri="{FF2B5EF4-FFF2-40B4-BE49-F238E27FC236}">
                <a16:creationId xmlns:a16="http://schemas.microsoft.com/office/drawing/2014/main" id="{7C240E96-18C9-2C3E-C7B3-BDC54957276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623040" y="5383432"/>
            <a:ext cx="568960" cy="568960"/>
          </a:xfrm>
          <a:prstGeom prst="rect">
            <a:avLst/>
          </a:prstGeom>
        </p:spPr>
      </p:pic>
      <p:sp>
        <p:nvSpPr>
          <p:cNvPr id="8" name="Rectangle: Rounded Corners 7">
            <a:hlinkClick r:id="rId5" action="ppaction://hlinksldjump"/>
            <a:extLst>
              <a:ext uri="{FF2B5EF4-FFF2-40B4-BE49-F238E27FC236}">
                <a16:creationId xmlns:a16="http://schemas.microsoft.com/office/drawing/2014/main" id="{ACF6EE37-AF1E-1E0D-AD56-0E002B439945}"/>
              </a:ext>
            </a:extLst>
          </p:cNvPr>
          <p:cNvSpPr/>
          <p:nvPr/>
        </p:nvSpPr>
        <p:spPr bwMode="auto">
          <a:xfrm>
            <a:off x="193431" y="79130"/>
            <a:ext cx="1767254" cy="5873262"/>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lnSpc>
                <a:spcPct val="150000"/>
              </a:lnSpc>
            </a:pPr>
            <a:r>
              <a:rPr lang="en-US" sz="1800" dirty="0">
                <a:solidFill>
                  <a:schemeClr val="tx1"/>
                </a:solidFill>
              </a:rPr>
              <a:t>Contents</a:t>
            </a: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 action="ppaction://hlinkshowjump?jump=firstslide"/>
              </a:rPr>
              <a:t>Home</a:t>
            </a:r>
            <a:r>
              <a:rPr lang="en-US" b="0" i="0" u="sng" dirty="0">
                <a:solidFill>
                  <a:srgbClr val="2D3B45"/>
                </a:solidFill>
                <a:effectLst/>
                <a:latin typeface="Lato Extended"/>
              </a:rPr>
              <a:t> </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6" action="ppaction://hlinksldjump"/>
              </a:rPr>
              <a:t>Step 1– DO I QUALIFY?</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7" action="ppaction://hlinksldjump"/>
              </a:rPr>
              <a:t>Step 2– Apply for OPT (Or how to get a supporting I-20?)</a:t>
            </a:r>
            <a:r>
              <a:rPr lang="en-US" b="0" i="0" dirty="0">
                <a:solidFill>
                  <a:srgbClr val="2D3B45"/>
                </a:solidFill>
                <a:effectLst/>
                <a:latin typeface="Lato Extended"/>
                <a:hlinkClick r:id="rId7"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8" action="ppaction://hlinksldjump"/>
              </a:rPr>
              <a:t>Step 3– WHILE YOU ARE WAITING</a:t>
            </a:r>
            <a:r>
              <a:rPr lang="en-US" b="0" i="0" dirty="0">
                <a:solidFill>
                  <a:srgbClr val="2D3B45"/>
                </a:solidFill>
                <a:effectLst/>
                <a:latin typeface="Lato Extended"/>
                <a:hlinkClick r:id="rId8"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5" action="ppaction://hlinksldjump"/>
              </a:rPr>
              <a:t>Step 4– WHAT TO DO WHEN YOU RECEIVE THE CARD</a:t>
            </a:r>
            <a:r>
              <a:rPr lang="en-US" b="0" i="0" dirty="0">
                <a:solidFill>
                  <a:srgbClr val="2D3B45"/>
                </a:solidFill>
                <a:effectLst/>
                <a:latin typeface="Lato Extended"/>
                <a:hlinkClick r:id="rId5"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9" action="ppaction://hlinksldjump"/>
              </a:rPr>
              <a:t>Additional Resources</a:t>
            </a:r>
            <a:endParaRPr lang="en-US" b="0" i="0" dirty="0">
              <a:solidFill>
                <a:srgbClr val="2D3B45"/>
              </a:solidFill>
              <a:effectLst/>
              <a:latin typeface="Lato Extended"/>
            </a:endParaRPr>
          </a:p>
        </p:txBody>
      </p:sp>
    </p:spTree>
    <p:extLst>
      <p:ext uri="{BB962C8B-B14F-4D97-AF65-F5344CB8AC3E}">
        <p14:creationId xmlns:p14="http://schemas.microsoft.com/office/powerpoint/2010/main" val="16007943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87FE59-B15B-0B62-815F-D2D99D17649A}"/>
              </a:ext>
            </a:extLst>
          </p:cNvPr>
          <p:cNvSpPr txBox="1">
            <a:spLocks noGrp="1"/>
          </p:cNvSpPr>
          <p:nvPr>
            <p:ph type="title" idx="4294967295"/>
          </p:nvPr>
        </p:nvSpPr>
        <p:spPr bwMode="auto">
          <a:xfrm>
            <a:off x="914400" y="304800"/>
            <a:ext cx="10363200" cy="1143000"/>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914400" rtl="0" eaLnBrk="1" fontAlgn="base" latinLnBrk="0" hangingPunct="1">
              <a:lnSpc>
                <a:spcPct val="100000"/>
              </a:lnSpc>
              <a:spcBef>
                <a:spcPct val="0"/>
              </a:spcBef>
              <a:spcAft>
                <a:spcPts val="600"/>
              </a:spcAft>
              <a:buClrTx/>
              <a:buSzTx/>
              <a:buFontTx/>
              <a:buNone/>
              <a:tabLst/>
              <a:defRPr/>
            </a:pPr>
            <a:r>
              <a:rPr lang="en-US" b="0" kern="1200" dirty="0">
                <a:latin typeface="Lato Extended"/>
              </a:rPr>
              <a:t>O</a:t>
            </a:r>
            <a:r>
              <a:rPr kumimoji="0" lang="en-US" sz="4267" b="0" i="0" u="none" strike="noStrike" kern="1200" cap="none" spc="0" normalizeH="0" baseline="0" noProof="0" dirty="0">
                <a:ln>
                  <a:noFill/>
                </a:ln>
                <a:solidFill>
                  <a:schemeClr val="tx1"/>
                </a:solidFill>
                <a:effectLst/>
                <a:uLnTx/>
                <a:uFillTx/>
                <a:latin typeface="Lato Extended"/>
                <a:ea typeface="+mj-ea"/>
                <a:cs typeface="+mj-cs"/>
              </a:rPr>
              <a:t>ne U.S. passport style photos</a:t>
            </a:r>
          </a:p>
        </p:txBody>
      </p:sp>
      <p:sp>
        <p:nvSpPr>
          <p:cNvPr id="6" name="TextBox 5">
            <a:extLst>
              <a:ext uri="{FF2B5EF4-FFF2-40B4-BE49-F238E27FC236}">
                <a16:creationId xmlns:a16="http://schemas.microsoft.com/office/drawing/2014/main" id="{3362D75B-FA80-F98C-D503-F0318BC26452}"/>
              </a:ext>
            </a:extLst>
          </p:cNvPr>
          <p:cNvSpPr txBox="1"/>
          <p:nvPr/>
        </p:nvSpPr>
        <p:spPr bwMode="auto">
          <a:xfrm>
            <a:off x="1960684" y="4162424"/>
            <a:ext cx="9316915" cy="150264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85000" lnSpcReduction="20000"/>
          </a:bodyPr>
          <a:lstStyle/>
          <a:p>
            <a:pPr algn="l"/>
            <a:r>
              <a:rPr lang="en-US" sz="3200" b="0" i="0" dirty="0">
                <a:solidFill>
                  <a:srgbClr val="2D3B45"/>
                </a:solidFill>
                <a:effectLst/>
                <a:latin typeface="arial" panose="020B0604020202020204" pitchFamily="34" charset="0"/>
              </a:rPr>
              <a:t>You will need one </a:t>
            </a:r>
            <a:r>
              <a:rPr lang="en-US" sz="3200" b="0" i="0" dirty="0">
                <a:solidFill>
                  <a:srgbClr val="2D3B45"/>
                </a:solidFill>
                <a:effectLst/>
                <a:latin typeface="arial" panose="020B0604020202020204" pitchFamily="34" charset="0"/>
                <a:hlinkClick r:id="rId2"/>
              </a:rPr>
              <a:t>U.S. style passport picture</a:t>
            </a:r>
            <a:r>
              <a:rPr lang="en-US" sz="3200" b="0" i="0" dirty="0">
                <a:solidFill>
                  <a:srgbClr val="2D3B45"/>
                </a:solidFill>
                <a:effectLst/>
                <a:latin typeface="arial" panose="020B0604020202020204" pitchFamily="34" charset="0"/>
              </a:rPr>
              <a:t>.  It cannot have been used for your passport or visa.  It must be straight and of a high resolution when you upload it to the I-765 application.</a:t>
            </a:r>
            <a:endParaRPr lang="en-US" sz="3200" b="0" i="0" dirty="0">
              <a:solidFill>
                <a:srgbClr val="2D3B45"/>
              </a:solidFill>
              <a:effectLst/>
              <a:latin typeface="Lato Extended"/>
            </a:endParaRPr>
          </a:p>
        </p:txBody>
      </p:sp>
      <p:pic>
        <p:nvPicPr>
          <p:cNvPr id="5" name="Picture 4" descr="2 inch by 2 inch passport style photo">
            <a:extLst>
              <a:ext uri="{FF2B5EF4-FFF2-40B4-BE49-F238E27FC236}">
                <a16:creationId xmlns:a16="http://schemas.microsoft.com/office/drawing/2014/main" id="{1AC7E33D-81AB-F48B-04AB-FBBA8F9B39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0587" y="1263528"/>
            <a:ext cx="2790825" cy="2695575"/>
          </a:xfrm>
          <a:prstGeom prst="rect">
            <a:avLst/>
          </a:prstGeom>
        </p:spPr>
      </p:pic>
      <p:pic>
        <p:nvPicPr>
          <p:cNvPr id="8" name="Graphic 7" descr="Return to Home">
            <a:hlinkClick r:id="" action="ppaction://hlinkshowjump?jump=firstslide"/>
            <a:extLst>
              <a:ext uri="{FF2B5EF4-FFF2-40B4-BE49-F238E27FC236}">
                <a16:creationId xmlns:a16="http://schemas.microsoft.com/office/drawing/2014/main" id="{3F768525-8297-0FDF-6A0B-EC12F719CE6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623040" y="5383432"/>
            <a:ext cx="568960" cy="568960"/>
          </a:xfrm>
          <a:prstGeom prst="rect">
            <a:avLst/>
          </a:prstGeom>
        </p:spPr>
      </p:pic>
      <p:sp>
        <p:nvSpPr>
          <p:cNvPr id="9" name="Rectangle: Rounded Corners 8">
            <a:hlinkClick r:id="rId6" action="ppaction://hlinksldjump"/>
            <a:extLst>
              <a:ext uri="{FF2B5EF4-FFF2-40B4-BE49-F238E27FC236}">
                <a16:creationId xmlns:a16="http://schemas.microsoft.com/office/drawing/2014/main" id="{7553EDDA-EDA0-DA78-C762-51D3A072486C}"/>
              </a:ext>
            </a:extLst>
          </p:cNvPr>
          <p:cNvSpPr/>
          <p:nvPr/>
        </p:nvSpPr>
        <p:spPr bwMode="auto">
          <a:xfrm>
            <a:off x="193431" y="79130"/>
            <a:ext cx="1767254" cy="5873262"/>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lnSpc>
                <a:spcPct val="150000"/>
              </a:lnSpc>
            </a:pPr>
            <a:r>
              <a:rPr lang="en-US" sz="1800" dirty="0">
                <a:solidFill>
                  <a:schemeClr val="tx1"/>
                </a:solidFill>
              </a:rPr>
              <a:t>Contents</a:t>
            </a: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 action="ppaction://hlinkshowjump?jump=firstslide"/>
              </a:rPr>
              <a:t>Home</a:t>
            </a:r>
            <a:r>
              <a:rPr lang="en-US" b="0" i="0" u="sng" dirty="0">
                <a:solidFill>
                  <a:srgbClr val="2D3B45"/>
                </a:solidFill>
                <a:effectLst/>
                <a:latin typeface="Lato Extended"/>
              </a:rPr>
              <a:t> </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7" action="ppaction://hlinksldjump"/>
              </a:rPr>
              <a:t>Step 1– DO I QUALIFY?</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8" action="ppaction://hlinksldjump"/>
              </a:rPr>
              <a:t>Step 2– Apply for OPT (Or how to get a supporting I-20?)</a:t>
            </a:r>
            <a:r>
              <a:rPr lang="en-US" b="0" i="0" dirty="0">
                <a:solidFill>
                  <a:srgbClr val="2D3B45"/>
                </a:solidFill>
                <a:effectLst/>
                <a:latin typeface="Lato Extended"/>
                <a:hlinkClick r:id="rId8"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9" action="ppaction://hlinksldjump"/>
              </a:rPr>
              <a:t>Step 3– WHILE YOU ARE WAITING</a:t>
            </a:r>
            <a:r>
              <a:rPr lang="en-US" b="0" i="0" dirty="0">
                <a:solidFill>
                  <a:srgbClr val="2D3B45"/>
                </a:solidFill>
                <a:effectLst/>
                <a:latin typeface="Lato Extended"/>
                <a:hlinkClick r:id="rId9"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6" action="ppaction://hlinksldjump"/>
              </a:rPr>
              <a:t>Step 4– WHAT TO DO WHEN YOU RECEIVE THE CARD</a:t>
            </a:r>
            <a:r>
              <a:rPr lang="en-US" b="0" i="0" dirty="0">
                <a:solidFill>
                  <a:srgbClr val="2D3B45"/>
                </a:solidFill>
                <a:effectLst/>
                <a:latin typeface="Lato Extended"/>
                <a:hlinkClick r:id="rId6"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10" action="ppaction://hlinksldjump"/>
              </a:rPr>
              <a:t>Additional Resources</a:t>
            </a:r>
            <a:endParaRPr lang="en-US" b="0" i="0" dirty="0">
              <a:solidFill>
                <a:srgbClr val="2D3B45"/>
              </a:solidFill>
              <a:effectLst/>
              <a:latin typeface="Lato Extended"/>
            </a:endParaRPr>
          </a:p>
        </p:txBody>
      </p:sp>
    </p:spTree>
    <p:extLst>
      <p:ext uri="{BB962C8B-B14F-4D97-AF65-F5344CB8AC3E}">
        <p14:creationId xmlns:p14="http://schemas.microsoft.com/office/powerpoint/2010/main" val="1790036425"/>
      </p:ext>
    </p:extLst>
  </p:cSld>
  <p:clrMapOvr>
    <a:masterClrMapping/>
  </p:clrMapOvr>
</p:sld>
</file>

<file path=ppt/theme/theme1.xml><?xml version="1.0" encoding="utf-8"?>
<a:theme xmlns:a="http://schemas.openxmlformats.org/drawingml/2006/main" name="CSUSB">
  <a:themeElements>
    <a:clrScheme name="CSUSB">
      <a:dk1>
        <a:sysClr val="windowText" lastClr="000000"/>
      </a:dk1>
      <a:lt1>
        <a:sysClr val="window" lastClr="FFFFFF"/>
      </a:lt1>
      <a:dk2>
        <a:srgbClr val="00375F"/>
      </a:dk2>
      <a:lt2>
        <a:srgbClr val="EEECE1"/>
      </a:lt2>
      <a:accent1>
        <a:srgbClr val="0058B3"/>
      </a:accent1>
      <a:accent2>
        <a:srgbClr val="8C0E1E"/>
      </a:accent2>
      <a:accent3>
        <a:srgbClr val="61B035"/>
      </a:accent3>
      <a:accent4>
        <a:srgbClr val="E47C23"/>
      </a:accent4>
      <a:accent5>
        <a:srgbClr val="219ED0"/>
      </a:accent5>
      <a:accent6>
        <a:srgbClr val="006A2F"/>
      </a:accent6>
      <a:hlink>
        <a:srgbClr val="002B8A"/>
      </a:hlink>
      <a:folHlink>
        <a:srgbClr val="00247A"/>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bg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bg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SUSB" id="{A74143F1-5880-4A34-946C-C02A6A5686A1}" vid="{A3C498A0-C49E-47C9-ACD0-F755E6D994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webextension1.xml><?xml version="1.0" encoding="utf-8"?>
<we:webextension xmlns:we="http://schemas.microsoft.com/office/webextensions/webextension/2010/11" id="{71E0B428-8E2F-403E-8B5A-E49E5AEA6A6D}">
  <we:reference id="wa104381526" version="1.0.0.2" store="en-US" storeType="OMEX"/>
  <we:alternateReferences>
    <we:reference id="WA104381526" version="1.0.0.2" store="WA104381526" storeType="OMEX"/>
  </we:alternateReferences>
  <we:properties>
    <we:property name="FormID" value="&quot;qp4718kHxEemzvE77g6BF5eoZnX4p7tAuqnqSI7pkTFUNUtRQk9UT1BVWDhKSVpSMk9LMEJFVElDRy4u&quot;"/>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CSUSB</Template>
  <TotalTime>255</TotalTime>
  <Words>3698</Words>
  <Application>Microsoft Office PowerPoint</Application>
  <PresentationFormat>Widescreen</PresentationFormat>
  <Paragraphs>348</Paragraphs>
  <Slides>37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Arial</vt:lpstr>
      <vt:lpstr>Calibri</vt:lpstr>
      <vt:lpstr>Lato Extended</vt:lpstr>
      <vt:lpstr>Webdings</vt:lpstr>
      <vt:lpstr>CSUSB</vt:lpstr>
      <vt:lpstr>STEM OPT Info Session</vt:lpstr>
      <vt:lpstr>What is OPT?</vt:lpstr>
      <vt:lpstr>Do I qualify?</vt:lpstr>
      <vt:lpstr>Must be authorized by the Center for International Studies and Programs before classes end on your last term.</vt:lpstr>
      <vt:lpstr>STEM OPT may be used twice</vt:lpstr>
      <vt:lpstr>Apply for OPT (Or how to get a supporting I-20?)</vt:lpstr>
      <vt:lpstr>To get a Supporting STEM OPT I-20</vt:lpstr>
      <vt:lpstr>Create an account with USCIS </vt:lpstr>
      <vt:lpstr>One U.S. passport style photos</vt:lpstr>
      <vt:lpstr>Immigration paperwork</vt:lpstr>
      <vt:lpstr>Complete I-765 online</vt:lpstr>
      <vt:lpstr>USCIS petition fee</vt:lpstr>
      <vt:lpstr>STEM OPT: Websites</vt:lpstr>
      <vt:lpstr>STEM OPT: I-20</vt:lpstr>
      <vt:lpstr>While you are waiting</vt:lpstr>
      <vt:lpstr>Jobs closely related to major</vt:lpstr>
      <vt:lpstr>Do not move  </vt:lpstr>
      <vt:lpstr>30 days </vt:lpstr>
      <vt:lpstr>Stay put/don’t travel outside U.S.</vt:lpstr>
      <vt:lpstr>My petition, my responsibility </vt:lpstr>
      <vt:lpstr>What to do when you receive the card</vt:lpstr>
      <vt:lpstr>Statement of how job is related to major:</vt:lpstr>
      <vt:lpstr>Statement of how job is related to major: Examples </vt:lpstr>
      <vt:lpstr>90 days of unemployment</vt:lpstr>
      <vt:lpstr>Travel and employment</vt:lpstr>
      <vt:lpstr>Transferring to another school </vt:lpstr>
      <vt:lpstr>Health Insurance </vt:lpstr>
      <vt:lpstr>60-day grace period</vt:lpstr>
      <vt:lpstr>Message from Department of Homeland Security</vt:lpstr>
      <vt:lpstr>STEM OPT: Reporting </vt:lpstr>
      <vt:lpstr>Assignments</vt:lpstr>
      <vt:lpstr>STEM OPT Assignment</vt:lpstr>
      <vt:lpstr>Additional Resources</vt:lpstr>
      <vt:lpstr>OPT Websites</vt:lpstr>
      <vt:lpstr>OPT FAQs</vt:lpstr>
      <vt:lpstr>OPT FAQs, cont.</vt:lpstr>
      <vt:lpstr>STEM OPT Eligible Majors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Elanor Perry</dc:creator>
  <cp:lastModifiedBy>Elanor Perry</cp:lastModifiedBy>
  <cp:revision>4</cp:revision>
  <dcterms:created xsi:type="dcterms:W3CDTF">2023-03-03T17:03:24Z</dcterms:created>
  <dcterms:modified xsi:type="dcterms:W3CDTF">2023-05-11T16:13:55Z</dcterms:modified>
</cp:coreProperties>
</file>