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webextensions/webextension1.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6"/>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9" r:id="rId53"/>
    <p:sldId id="308" r:id="rId54"/>
    <p:sldId id="310" r:id="rId55"/>
  </p:sldIdLst>
  <p:sldSz cx="12192000" cy="6858000"/>
  <p:notesSz cx="6858000" cy="91440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C5C5C5"/>
    <a:srgbClr val="066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68AC6-62DB-4B56-9FEA-8B41D2B943F6}" v="206" dt="2023-03-06T17:15:40.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414" autoAdjust="0"/>
  </p:normalViewPr>
  <p:slideViewPr>
    <p:cSldViewPr snapToGrid="0">
      <p:cViewPr varScale="1">
        <p:scale>
          <a:sx n="94" d="100"/>
          <a:sy n="94" d="100"/>
        </p:scale>
        <p:origin x="432" y="90"/>
      </p:cViewPr>
      <p:guideLst/>
    </p:cSldViewPr>
  </p:slideViewPr>
  <p:outlineViewPr>
    <p:cViewPr>
      <p:scale>
        <a:sx n="33" d="100"/>
        <a:sy n="33" d="100"/>
      </p:scale>
      <p:origin x="0" y="-18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D5121-FBF4-47A3-B5C8-693CE4C9932A}"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D6F35-3235-47D4-83F3-AB1346DBD41A}" type="slidenum">
              <a:rPr lang="en-US" smtClean="0"/>
              <a:t>‹#›</a:t>
            </a:fld>
            <a:endParaRPr lang="en-US"/>
          </a:p>
        </p:txBody>
      </p:sp>
    </p:spTree>
    <p:extLst>
      <p:ext uri="{BB962C8B-B14F-4D97-AF65-F5344CB8AC3E}">
        <p14:creationId xmlns:p14="http://schemas.microsoft.com/office/powerpoint/2010/main" val="268330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963084" y="2879725"/>
            <a:ext cx="10363200" cy="1362075"/>
          </a:xfrm>
        </p:spPr>
        <p:txBody>
          <a:bodyPr anchor="t"/>
          <a:lstStyle>
            <a:lvl1pPr algn="l">
              <a:defRPr sz="5333" b="1" cap="all">
                <a:effectLst>
                  <a:outerShdw blurRad="50800" dist="38100" dir="2700000" algn="tl" rotWithShape="0">
                    <a:srgbClr val="000000">
                      <a:alpha val="43000"/>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963084" y="1379537"/>
            <a:ext cx="10363200" cy="1500187"/>
          </a:xfrm>
        </p:spPr>
        <p:txBody>
          <a:bodyPr anchor="b"/>
          <a:lstStyle>
            <a:lvl1pPr marL="0" indent="0">
              <a:buNone/>
              <a:defRPr sz="2667">
                <a:effectLst>
                  <a:outerShdw blurRad="50800" dist="38100" dir="2700000" algn="tl" rotWithShape="0">
                    <a:srgbClr val="000000">
                      <a:alpha val="43000"/>
                    </a:srgbClr>
                  </a:outerShdw>
                </a:effectLs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218920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12875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74373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7301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5692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493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Tree>
    <p:extLst>
      <p:ext uri="{BB962C8B-B14F-4D97-AF65-F5344CB8AC3E}">
        <p14:creationId xmlns:p14="http://schemas.microsoft.com/office/powerpoint/2010/main" val="172800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2879725"/>
            <a:ext cx="10363200" cy="1362075"/>
          </a:xfrm>
        </p:spPr>
        <p:txBody>
          <a:bodyPr anchor="t"/>
          <a:lstStyle>
            <a:lvl1pPr algn="l">
              <a:defRPr sz="5333" b="1" cap="all">
                <a:effectLst>
                  <a:outerShdw blurRad="50800" dist="38100" dir="2700000" algn="tl" rotWithShape="0">
                    <a:srgbClr val="000000">
                      <a:alpha val="43000"/>
                    </a:srgbClr>
                  </a:outerShdw>
                </a:effectLst>
              </a:defRPr>
            </a:lvl1pPr>
          </a:lstStyle>
          <a:p>
            <a:r>
              <a:rPr lang="en-US"/>
              <a:t>Click to edit Master title style</a:t>
            </a:r>
            <a:endParaRPr lang="en-US" dirty="0"/>
          </a:p>
        </p:txBody>
      </p:sp>
      <p:sp>
        <p:nvSpPr>
          <p:cNvPr id="5" name="Text Placeholder 2"/>
          <p:cNvSpPr>
            <a:spLocks noGrp="1"/>
          </p:cNvSpPr>
          <p:nvPr>
            <p:ph type="body" idx="1"/>
          </p:nvPr>
        </p:nvSpPr>
        <p:spPr>
          <a:xfrm>
            <a:off x="963084" y="1379537"/>
            <a:ext cx="10363200" cy="1500187"/>
          </a:xfrm>
        </p:spPr>
        <p:txBody>
          <a:bodyPr anchor="b"/>
          <a:lstStyle>
            <a:lvl1pPr marL="0" indent="0">
              <a:buNone/>
              <a:defRPr sz="2667">
                <a:effectLst>
                  <a:outerShdw blurRad="50800" dist="38100" dir="2700000" algn="tl" rotWithShape="0">
                    <a:srgbClr val="000000">
                      <a:alpha val="43000"/>
                    </a:srgbClr>
                  </a:outerShdw>
                </a:effectLst>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8499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16_867-Generic_PowerPoint-16to9_Layout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08" y="-20563"/>
            <a:ext cx="12256965" cy="6900672"/>
          </a:xfrm>
          <a:prstGeom prst="rect">
            <a:avLst/>
          </a:prstGeom>
        </p:spPr>
      </p:pic>
      <p:sp>
        <p:nvSpPr>
          <p:cNvPr id="2" name="Title 1"/>
          <p:cNvSpPr>
            <a:spLocks noGrp="1"/>
          </p:cNvSpPr>
          <p:nvPr>
            <p:ph type="title"/>
          </p:nvPr>
        </p:nvSpPr>
        <p:spPr>
          <a:xfrm>
            <a:off x="859728" y="584200"/>
            <a:ext cx="6705600" cy="1143000"/>
          </a:xfrm>
        </p:spPr>
        <p:txBody>
          <a:bodyPr/>
          <a:lstStyle/>
          <a:p>
            <a:r>
              <a:rPr lang="en-US"/>
              <a:t>Click to edit Master title style</a:t>
            </a:r>
            <a:endParaRPr lang="en-US" dirty="0"/>
          </a:p>
        </p:txBody>
      </p:sp>
      <p:sp>
        <p:nvSpPr>
          <p:cNvPr id="18" name="Text Placeholder 17"/>
          <p:cNvSpPr>
            <a:spLocks noGrp="1"/>
          </p:cNvSpPr>
          <p:nvPr>
            <p:ph type="body" sz="quarter" idx="10"/>
          </p:nvPr>
        </p:nvSpPr>
        <p:spPr>
          <a:xfrm>
            <a:off x="859728" y="1905000"/>
            <a:ext cx="6705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idx="11"/>
          </p:nvPr>
        </p:nvSpPr>
        <p:spPr>
          <a:xfrm rot="21345362">
            <a:off x="8594704" y="2247167"/>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9" name="Picture Placeholder 2"/>
          <p:cNvSpPr>
            <a:spLocks noGrp="1"/>
          </p:cNvSpPr>
          <p:nvPr>
            <p:ph type="pic" idx="12"/>
          </p:nvPr>
        </p:nvSpPr>
        <p:spPr>
          <a:xfrm rot="297885">
            <a:off x="8525894" y="4199899"/>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Picture Placeholder 2"/>
          <p:cNvSpPr>
            <a:spLocks noGrp="1"/>
          </p:cNvSpPr>
          <p:nvPr>
            <p:ph type="pic" idx="1"/>
          </p:nvPr>
        </p:nvSpPr>
        <p:spPr>
          <a:xfrm rot="207395">
            <a:off x="8413899" y="364777"/>
            <a:ext cx="2904533" cy="173736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Tree>
    <p:extLst>
      <p:ext uri="{BB962C8B-B14F-4D97-AF65-F5344CB8AC3E}">
        <p14:creationId xmlns:p14="http://schemas.microsoft.com/office/powerpoint/2010/main" val="66100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3" descr="16_867-Generic_PowerPoint-16to9_Layout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83" y="-21336"/>
            <a:ext cx="12256965" cy="6900672"/>
          </a:xfrm>
          <a:prstGeom prst="rect">
            <a:avLst/>
          </a:prstGeom>
        </p:spPr>
      </p:pic>
      <p:sp>
        <p:nvSpPr>
          <p:cNvPr id="20" name="Picture Placeholder 2"/>
          <p:cNvSpPr>
            <a:spLocks noGrp="1"/>
          </p:cNvSpPr>
          <p:nvPr>
            <p:ph type="pic" idx="11"/>
          </p:nvPr>
        </p:nvSpPr>
        <p:spPr>
          <a:xfrm rot="21345362">
            <a:off x="8594704" y="2247167"/>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21" name="Picture Placeholder 2"/>
          <p:cNvSpPr>
            <a:spLocks noGrp="1"/>
          </p:cNvSpPr>
          <p:nvPr>
            <p:ph type="pic" idx="12"/>
          </p:nvPr>
        </p:nvSpPr>
        <p:spPr>
          <a:xfrm rot="297885">
            <a:off x="8525894" y="4199899"/>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9" name="Picture Placeholder 2"/>
          <p:cNvSpPr>
            <a:spLocks noGrp="1"/>
          </p:cNvSpPr>
          <p:nvPr>
            <p:ph type="pic" idx="1"/>
          </p:nvPr>
        </p:nvSpPr>
        <p:spPr>
          <a:xfrm rot="207395">
            <a:off x="8413899" y="364777"/>
            <a:ext cx="2904533" cy="173736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1" name="Title 1"/>
          <p:cNvSpPr>
            <a:spLocks noGrp="1"/>
          </p:cNvSpPr>
          <p:nvPr>
            <p:ph type="title"/>
          </p:nvPr>
        </p:nvSpPr>
        <p:spPr>
          <a:xfrm>
            <a:off x="875695" y="584200"/>
            <a:ext cx="6705600" cy="1143000"/>
          </a:xfrm>
        </p:spPr>
        <p:txBody>
          <a:bodyPr/>
          <a:lstStyle>
            <a:lvl1pPr>
              <a:defRPr>
                <a:solidFill>
                  <a:schemeClr val="bg1"/>
                </a:solidFill>
              </a:defRPr>
            </a:lvl1pPr>
          </a:lstStyle>
          <a:p>
            <a:r>
              <a:rPr lang="en-US"/>
              <a:t>Click to edit Master title style</a:t>
            </a:r>
            <a:endParaRPr lang="en-US" dirty="0"/>
          </a:p>
        </p:txBody>
      </p:sp>
      <p:sp>
        <p:nvSpPr>
          <p:cNvPr id="12" name="Text Placeholder 17"/>
          <p:cNvSpPr>
            <a:spLocks noGrp="1"/>
          </p:cNvSpPr>
          <p:nvPr>
            <p:ph type="body" sz="quarter" idx="10"/>
          </p:nvPr>
        </p:nvSpPr>
        <p:spPr>
          <a:xfrm>
            <a:off x="859041" y="1905000"/>
            <a:ext cx="6705600" cy="3962400"/>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807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51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2"/>
            <a:ext cx="5080000" cy="21002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6402"/>
            <a:ext cx="5080000" cy="21002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6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17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856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3048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914400" y="1676402"/>
            <a:ext cx="103632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16_867-Generic_PowerPoint-16to9_BLUEfooter.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83" y="5870448"/>
            <a:ext cx="12192000" cy="987552"/>
          </a:xfrm>
          <a:prstGeom prst="rect">
            <a:avLst/>
          </a:prstGeom>
        </p:spPr>
      </p:pic>
    </p:spTree>
    <p:extLst>
      <p:ext uri="{BB962C8B-B14F-4D97-AF65-F5344CB8AC3E}">
        <p14:creationId xmlns:p14="http://schemas.microsoft.com/office/powerpoint/2010/main" val="7787713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rtl="0" eaLnBrk="1" fontAlgn="base" hangingPunct="1">
        <a:spcBef>
          <a:spcPct val="0"/>
        </a:spcBef>
        <a:spcAft>
          <a:spcPct val="0"/>
        </a:spcAft>
        <a:defRPr sz="4267" b="1">
          <a:solidFill>
            <a:schemeClr val="tx1"/>
          </a:solidFill>
          <a:latin typeface="+mj-lt"/>
          <a:ea typeface="+mj-ea"/>
          <a:cs typeface="+mj-cs"/>
        </a:defRPr>
      </a:lvl1pPr>
      <a:lvl2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2pPr>
      <a:lvl3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3pPr>
      <a:lvl4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4pPr>
      <a:lvl5pPr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5pPr>
      <a:lvl6pPr marL="609585"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6pPr>
      <a:lvl7pPr marL="1219170"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7pPr>
      <a:lvl8pPr marL="1828754"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8pPr>
      <a:lvl9pPr marL="2438339" algn="ctr" rtl="0" eaLnBrk="1" fontAlgn="base" hangingPunct="1">
        <a:spcBef>
          <a:spcPct val="0"/>
        </a:spcBef>
        <a:spcAft>
          <a:spcPct val="0"/>
        </a:spcAft>
        <a:defRPr sz="4267" b="1">
          <a:solidFill>
            <a:srgbClr val="000000"/>
          </a:solidFill>
          <a:latin typeface="Arial" charset="0"/>
          <a:ea typeface="ＭＳ Ｐゴシック" charset="-128"/>
          <a:cs typeface="ＭＳ Ｐゴシック" charset="-128"/>
        </a:defRPr>
      </a:lvl9pPr>
    </p:titleStyle>
    <p:bodyStyle>
      <a:lvl1pPr marL="457189" indent="-457189" algn="l" rtl="0" eaLnBrk="1" fontAlgn="base" hangingPunct="1">
        <a:lnSpc>
          <a:spcPct val="140000"/>
        </a:lnSpc>
        <a:spcBef>
          <a:spcPct val="20000"/>
        </a:spcBef>
        <a:spcAft>
          <a:spcPct val="0"/>
        </a:spcAft>
        <a:buClr>
          <a:schemeClr val="accent1"/>
        </a:buClr>
        <a:buSzPct val="90000"/>
        <a:buFont typeface="Webdings" charset="2"/>
        <a:buChar char="&lt;"/>
        <a:defRPr sz="3200">
          <a:solidFill>
            <a:schemeClr val="tx1"/>
          </a:solidFill>
          <a:latin typeface="+mn-lt"/>
          <a:ea typeface="+mn-ea"/>
          <a:cs typeface="+mn-cs"/>
        </a:defRPr>
      </a:lvl1pPr>
      <a:lvl2pPr marL="990575" indent="-380990" algn="l" rtl="0" eaLnBrk="1" fontAlgn="base" hangingPunct="1">
        <a:lnSpc>
          <a:spcPct val="120000"/>
        </a:lnSpc>
        <a:spcBef>
          <a:spcPct val="20000"/>
        </a:spcBef>
        <a:spcAft>
          <a:spcPct val="0"/>
        </a:spcAft>
        <a:buChar char="–"/>
        <a:defRPr sz="2667">
          <a:solidFill>
            <a:schemeClr val="tx1"/>
          </a:solidFill>
          <a:latin typeface="+mn-lt"/>
          <a:ea typeface="+mn-ea"/>
        </a:defRPr>
      </a:lvl2pPr>
      <a:lvl3pPr marL="1523962" indent="-304792" algn="l" rtl="0" eaLnBrk="1" fontAlgn="base" hangingPunct="1">
        <a:lnSpc>
          <a:spcPct val="120000"/>
        </a:lnSpc>
        <a:spcBef>
          <a:spcPct val="20000"/>
        </a:spcBef>
        <a:spcAft>
          <a:spcPct val="0"/>
        </a:spcAft>
        <a:buChar char="•"/>
        <a:defRPr>
          <a:solidFill>
            <a:schemeClr val="tx1"/>
          </a:solidFill>
          <a:latin typeface="+mn-lt"/>
          <a:ea typeface="+mn-ea"/>
        </a:defRPr>
      </a:lvl3pPr>
      <a:lvl4pPr marL="2133547" indent="-304792" algn="l" rtl="0" eaLnBrk="1" fontAlgn="base" hangingPunct="1">
        <a:lnSpc>
          <a:spcPct val="120000"/>
        </a:lnSpc>
        <a:spcBef>
          <a:spcPct val="20000"/>
        </a:spcBef>
        <a:spcAft>
          <a:spcPct val="0"/>
        </a:spcAft>
        <a:buChar char="–"/>
        <a:defRPr sz="2133">
          <a:solidFill>
            <a:schemeClr val="tx1"/>
          </a:solidFill>
          <a:latin typeface="+mn-lt"/>
          <a:ea typeface="+mn-ea"/>
        </a:defRPr>
      </a:lvl4pPr>
      <a:lvl5pPr marL="2743131" indent="-304792" algn="l" rtl="0" eaLnBrk="1" fontAlgn="base" hangingPunct="1">
        <a:lnSpc>
          <a:spcPct val="120000"/>
        </a:lnSpc>
        <a:spcBef>
          <a:spcPct val="20000"/>
        </a:spcBef>
        <a:spcAft>
          <a:spcPct val="0"/>
        </a:spcAft>
        <a:buChar char="»"/>
        <a:defRPr sz="2133">
          <a:solidFill>
            <a:schemeClr val="tx1"/>
          </a:solidFill>
          <a:latin typeface="+mn-lt"/>
          <a:ea typeface="+mn-ea"/>
        </a:defRPr>
      </a:lvl5pPr>
      <a:lvl6pPr marL="3352716" indent="-304792" algn="l" rtl="0" eaLnBrk="1" fontAlgn="base" hangingPunct="1">
        <a:lnSpc>
          <a:spcPct val="120000"/>
        </a:lnSpc>
        <a:spcBef>
          <a:spcPct val="20000"/>
        </a:spcBef>
        <a:spcAft>
          <a:spcPct val="0"/>
        </a:spcAft>
        <a:buChar char="»"/>
        <a:defRPr sz="2133">
          <a:solidFill>
            <a:schemeClr val="tx1"/>
          </a:solidFill>
          <a:latin typeface="+mn-lt"/>
          <a:ea typeface="+mn-ea"/>
        </a:defRPr>
      </a:lvl6pPr>
      <a:lvl7pPr marL="3962301" indent="-304792" algn="l" rtl="0" eaLnBrk="1" fontAlgn="base" hangingPunct="1">
        <a:lnSpc>
          <a:spcPct val="120000"/>
        </a:lnSpc>
        <a:spcBef>
          <a:spcPct val="20000"/>
        </a:spcBef>
        <a:spcAft>
          <a:spcPct val="0"/>
        </a:spcAft>
        <a:buChar char="»"/>
        <a:defRPr sz="2133">
          <a:solidFill>
            <a:schemeClr val="tx1"/>
          </a:solidFill>
          <a:latin typeface="+mn-lt"/>
          <a:ea typeface="+mn-ea"/>
        </a:defRPr>
      </a:lvl7pPr>
      <a:lvl8pPr marL="4571886" indent="-304792" algn="l" rtl="0" eaLnBrk="1" fontAlgn="base" hangingPunct="1">
        <a:lnSpc>
          <a:spcPct val="120000"/>
        </a:lnSpc>
        <a:spcBef>
          <a:spcPct val="20000"/>
        </a:spcBef>
        <a:spcAft>
          <a:spcPct val="0"/>
        </a:spcAft>
        <a:buChar char="»"/>
        <a:defRPr sz="2133">
          <a:solidFill>
            <a:schemeClr val="tx1"/>
          </a:solidFill>
          <a:latin typeface="+mn-lt"/>
          <a:ea typeface="+mn-ea"/>
        </a:defRPr>
      </a:lvl8pPr>
      <a:lvl9pPr marL="5181470" indent="-304792" algn="l" rtl="0" eaLnBrk="1" fontAlgn="base" hangingPunct="1">
        <a:lnSpc>
          <a:spcPct val="120000"/>
        </a:lnSpc>
        <a:spcBef>
          <a:spcPct val="20000"/>
        </a:spcBef>
        <a:spcAft>
          <a:spcPct val="0"/>
        </a:spcAft>
        <a:buChar char="»"/>
        <a:defRPr sz="2133">
          <a:solidFill>
            <a:schemeClr val="tx1"/>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xml"/><Relationship Id="rId7" Type="http://schemas.openxmlformats.org/officeDocument/2006/relationships/slide" Target="slide24.xml"/><Relationship Id="rId12"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51.xml"/><Relationship Id="rId5" Type="http://schemas.openxmlformats.org/officeDocument/2006/relationships/slide" Target="slide5.xml"/><Relationship Id="rId10" Type="http://schemas.openxmlformats.org/officeDocument/2006/relationships/image" Target="../media/image5.jpg"/><Relationship Id="rId4" Type="http://schemas.openxmlformats.org/officeDocument/2006/relationships/slide" Target="slide4.xml"/><Relationship Id="rId9" Type="http://schemas.openxmlformats.org/officeDocument/2006/relationships/slide" Target="slide52.xml"/></Relationships>
</file>

<file path=ppt/slides/_rels/slide10.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12" Type="http://schemas.openxmlformats.org/officeDocument/2006/relationships/image" Target="../media/image8.svg"/><Relationship Id="rId2" Type="http://schemas.openxmlformats.org/officeDocument/2006/relationships/hyperlink" Target="https://www.csusb.edu/registrar/evaluations/graduation-requirement-check" TargetMode="Externa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7.png"/><Relationship Id="rId5" Type="http://schemas.openxmlformats.org/officeDocument/2006/relationships/slide" Target="slide14.xml"/><Relationship Id="rId10" Type="http://schemas.openxmlformats.org/officeDocument/2006/relationships/image" Target="../media/image14.jpg"/><Relationship Id="rId4" Type="http://schemas.openxmlformats.org/officeDocument/2006/relationships/slide" Target="slide5.xml"/><Relationship Id="rId9" Type="http://schemas.openxmlformats.org/officeDocument/2006/relationships/slide" Target="slide50.xml"/></Relationships>
</file>

<file path=ppt/slides/_rels/slide1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hyperlink" Target="https://www.ice.gov/doclib/sevis/pdf/i983.pdf" TargetMode="External"/><Relationship Id="rId7" Type="http://schemas.openxmlformats.org/officeDocument/2006/relationships/slide" Target="slide24.xml"/><Relationship Id="rId12" Type="http://schemas.openxmlformats.org/officeDocument/2006/relationships/image" Target="../media/image8.svg"/><Relationship Id="rId2" Type="http://schemas.openxmlformats.org/officeDocument/2006/relationships/hyperlink" Target="https://www.csusb.edu/international-education/student-services/current-students/service-requests" TargetMode="Externa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image" Target="../media/image7.png"/><Relationship Id="rId5" Type="http://schemas.openxmlformats.org/officeDocument/2006/relationships/slide" Target="slide5.xml"/><Relationship Id="rId10" Type="http://schemas.openxmlformats.org/officeDocument/2006/relationships/slide" Target="slide50.xml"/><Relationship Id="rId4" Type="http://schemas.openxmlformats.org/officeDocument/2006/relationships/slide" Target="slide4.xml"/><Relationship Id="rId9" Type="http://schemas.openxmlformats.org/officeDocument/2006/relationships/slide" Target="slide47.xml"/></Relationships>
</file>

<file path=ppt/slides/_rels/slide16.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hyperlink" Target="https://www.uscis.gov/file-online/how-to-create-a-uscis-online-account" TargetMode="Externa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8.svg"/><Relationship Id="rId5" Type="http://schemas.openxmlformats.org/officeDocument/2006/relationships/slide" Target="slide14.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50.xml"/></Relationships>
</file>

<file path=ppt/slides/_rels/slide17.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18.jpg"/><Relationship Id="rId7" Type="http://schemas.openxmlformats.org/officeDocument/2006/relationships/slide" Target="slide24.xml"/><Relationship Id="rId12" Type="http://schemas.openxmlformats.org/officeDocument/2006/relationships/image" Target="../media/image8.svg"/><Relationship Id="rId2" Type="http://schemas.openxmlformats.org/officeDocument/2006/relationships/hyperlink" Target="https://travel.state.gov/content/travel/en/us-visas/visa-information-resources/photos.html" TargetMode="Externa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image" Target="../media/image7.png"/><Relationship Id="rId5" Type="http://schemas.openxmlformats.org/officeDocument/2006/relationships/slide" Target="slide5.xml"/><Relationship Id="rId10" Type="http://schemas.openxmlformats.org/officeDocument/2006/relationships/slide" Target="slide50.xml"/><Relationship Id="rId4" Type="http://schemas.openxmlformats.org/officeDocument/2006/relationships/slide" Target="slide4.xml"/><Relationship Id="rId9" Type="http://schemas.openxmlformats.org/officeDocument/2006/relationships/slide" Target="slide47.xml"/></Relationships>
</file>

<file path=ppt/slides/_rels/slide1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19.jpg"/></Relationships>
</file>

<file path=ppt/slides/_rels/slide19.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12" Type="http://schemas.openxmlformats.org/officeDocument/2006/relationships/image" Target="../media/image8.svg"/><Relationship Id="rId2" Type="http://schemas.openxmlformats.org/officeDocument/2006/relationships/hyperlink" Target="https://www.uscis.gov/i-765" TargetMode="Externa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7.png"/><Relationship Id="rId5" Type="http://schemas.openxmlformats.org/officeDocument/2006/relationships/slide" Target="slide14.xml"/><Relationship Id="rId10" Type="http://schemas.openxmlformats.org/officeDocument/2006/relationships/image" Target="../media/image20.jpg"/><Relationship Id="rId4" Type="http://schemas.openxmlformats.org/officeDocument/2006/relationships/slide" Target="slide5.xml"/><Relationship Id="rId9" Type="http://schemas.openxmlformats.org/officeDocument/2006/relationships/slide" Target="slide50.xml"/></Relationships>
</file>

<file path=ppt/slides/_rels/slide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hyperlink" Target="https://www.uscis.gov/i-765" TargetMode="Externa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8.svg"/><Relationship Id="rId5" Type="http://schemas.openxmlformats.org/officeDocument/2006/relationships/slide" Target="slide14.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50.xml"/></Relationships>
</file>

<file path=ppt/slides/_rels/slide2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21.jpg"/></Relationships>
</file>

<file path=ppt/slides/_rels/slide2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hyperlink" Target="https://studyinthestates.dhs.gov/stem-opt-hub" TargetMode="Externa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8.svg"/><Relationship Id="rId5" Type="http://schemas.openxmlformats.org/officeDocument/2006/relationships/slide" Target="slide14.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50.xml"/></Relationships>
</file>

<file path=ppt/slides/_rels/slide2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hyperlink" Target="https://www.ice.gov/doclib/sevis/pdf/i983.pdf" TargetMode="Externa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8.svg"/><Relationship Id="rId5" Type="http://schemas.openxmlformats.org/officeDocument/2006/relationships/slide" Target="slide14.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50.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8.svg"/><Relationship Id="rId5" Type="http://schemas.openxmlformats.org/officeDocument/2006/relationships/slide" Target="slide14.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50.xml"/></Relationships>
</file>

<file path=ppt/slides/_rels/slide2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3.jpg"/><Relationship Id="rId7" Type="http://schemas.openxmlformats.org/officeDocument/2006/relationships/slide" Target="slide24.xml"/><Relationship Id="rId12" Type="http://schemas.openxmlformats.org/officeDocument/2006/relationships/image" Target="../media/image8.svg"/><Relationship Id="rId2" Type="http://schemas.openxmlformats.org/officeDocument/2006/relationships/hyperlink" Target="https://www.csusb.edu/career-center/career-resources/goinglobal" TargetMode="Externa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image" Target="../media/image7.png"/><Relationship Id="rId5" Type="http://schemas.openxmlformats.org/officeDocument/2006/relationships/slide" Target="slide5.xml"/><Relationship Id="rId10" Type="http://schemas.openxmlformats.org/officeDocument/2006/relationships/slide" Target="slide50.xml"/><Relationship Id="rId4" Type="http://schemas.openxmlformats.org/officeDocument/2006/relationships/slide" Target="slide4.xml"/><Relationship Id="rId9" Type="http://schemas.openxmlformats.org/officeDocument/2006/relationships/slide" Target="slide47.xml"/></Relationships>
</file>

<file path=ppt/slides/_rels/slide27.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24.jpg"/></Relationships>
</file>

<file path=ppt/slides/_rels/slide2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26.jpg"/></Relationships>
</file>

<file path=ppt/slides/_rels/slide3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8.svg"/><Relationship Id="rId5" Type="http://schemas.openxmlformats.org/officeDocument/2006/relationships/slide" Target="slide14.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50.xml"/></Relationships>
</file>

<file path=ppt/slides/_rels/slide36.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9.jpg"/><Relationship Id="rId7" Type="http://schemas.openxmlformats.org/officeDocument/2006/relationships/slide" Target="slide24.xml"/><Relationship Id="rId12" Type="http://schemas.openxmlformats.org/officeDocument/2006/relationships/image" Target="../media/image8.svg"/><Relationship Id="rId2" Type="http://schemas.openxmlformats.org/officeDocument/2006/relationships/hyperlink" Target="https://www.csusb.edu/international-education/student-services/current-students/service-requests" TargetMode="Externa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image" Target="../media/image7.png"/><Relationship Id="rId5" Type="http://schemas.openxmlformats.org/officeDocument/2006/relationships/slide" Target="slide5.xml"/><Relationship Id="rId10" Type="http://schemas.openxmlformats.org/officeDocument/2006/relationships/slide" Target="slide50.xml"/><Relationship Id="rId4" Type="http://schemas.openxmlformats.org/officeDocument/2006/relationships/slide" Target="slide4.xml"/><Relationship Id="rId9" Type="http://schemas.openxmlformats.org/officeDocument/2006/relationships/slide" Target="slide47.xml"/></Relationships>
</file>

<file path=ppt/slides/_rels/slide4.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12" Type="http://schemas.openxmlformats.org/officeDocument/2006/relationships/image" Target="../media/image8.svg"/><Relationship Id="rId2" Type="http://schemas.openxmlformats.org/officeDocument/2006/relationships/hyperlink" Target="https://egov.uscis.gov/processing-times/" TargetMode="Externa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7.png"/><Relationship Id="rId5" Type="http://schemas.openxmlformats.org/officeDocument/2006/relationships/slide" Target="slide14.xml"/><Relationship Id="rId10" Type="http://schemas.openxmlformats.org/officeDocument/2006/relationships/image" Target="../media/image11.png"/><Relationship Id="rId4" Type="http://schemas.openxmlformats.org/officeDocument/2006/relationships/slide" Target="slide5.xml"/><Relationship Id="rId9" Type="http://schemas.openxmlformats.org/officeDocument/2006/relationships/slide" Target="slide50.xml"/></Relationships>
</file>

<file path=ppt/slides/_rels/slide40.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28.jpg"/></Relationships>
</file>

<file path=ppt/slides/_rels/slide4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4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12" Type="http://schemas.openxmlformats.org/officeDocument/2006/relationships/image" Target="../media/image8.svg"/><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7.png"/><Relationship Id="rId5" Type="http://schemas.openxmlformats.org/officeDocument/2006/relationships/slide" Target="slide24.xml"/><Relationship Id="rId10" Type="http://schemas.openxmlformats.org/officeDocument/2006/relationships/image" Target="../media/image29.png"/><Relationship Id="rId4" Type="http://schemas.openxmlformats.org/officeDocument/2006/relationships/slide" Target="slide14.xml"/><Relationship Id="rId9" Type="http://schemas.microsoft.com/office/2011/relationships/webextension" Target="../webextensions/webextension1.xml"/></Relationships>
</file>

<file path=ppt/slides/_rels/slide49.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30.jpg"/><Relationship Id="rId7" Type="http://schemas.openxmlformats.org/officeDocument/2006/relationships/slide" Target="slide24.xml"/><Relationship Id="rId12" Type="http://schemas.openxmlformats.org/officeDocument/2006/relationships/image" Target="../media/image8.svg"/><Relationship Id="rId2" Type="http://schemas.openxmlformats.org/officeDocument/2006/relationships/hyperlink" Target="https://www.csusb.edu/international-education/student-services/current-students/service-requests" TargetMode="External"/><Relationship Id="rId1" Type="http://schemas.openxmlformats.org/officeDocument/2006/relationships/slideLayout" Target="../slideLayouts/slideLayout6.xml"/><Relationship Id="rId6" Type="http://schemas.openxmlformats.org/officeDocument/2006/relationships/slide" Target="slide14.xml"/><Relationship Id="rId11" Type="http://schemas.openxmlformats.org/officeDocument/2006/relationships/image" Target="../media/image7.png"/><Relationship Id="rId5" Type="http://schemas.openxmlformats.org/officeDocument/2006/relationships/slide" Target="slide5.xml"/><Relationship Id="rId10" Type="http://schemas.openxmlformats.org/officeDocument/2006/relationships/slide" Target="slide50.xml"/><Relationship Id="rId4" Type="http://schemas.openxmlformats.org/officeDocument/2006/relationships/slide" Target="slide4.xml"/><Relationship Id="rId9" Type="http://schemas.openxmlformats.org/officeDocument/2006/relationships/slide" Target="slide4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8" Type="http://schemas.openxmlformats.org/officeDocument/2006/relationships/hyperlink" Target="https://www.ice.gov/doclib/sevis/pdf/i983.pdf" TargetMode="External"/><Relationship Id="rId13" Type="http://schemas.openxmlformats.org/officeDocument/2006/relationships/slide" Target="slide14.xml"/><Relationship Id="rId18" Type="http://schemas.openxmlformats.org/officeDocument/2006/relationships/image" Target="../media/image7.png"/><Relationship Id="rId3" Type="http://schemas.openxmlformats.org/officeDocument/2006/relationships/hyperlink" Target="https://www.csusb.edu/career-center" TargetMode="External"/><Relationship Id="rId7" Type="http://schemas.openxmlformats.org/officeDocument/2006/relationships/hyperlink" Target="https://studyinthestates.dhs.gov/stem-opt-hub" TargetMode="External"/><Relationship Id="rId12" Type="http://schemas.openxmlformats.org/officeDocument/2006/relationships/slide" Target="slide5.xml"/><Relationship Id="rId17" Type="http://schemas.openxmlformats.org/officeDocument/2006/relationships/slide" Target="slide50.xml"/><Relationship Id="rId2" Type="http://schemas.openxmlformats.org/officeDocument/2006/relationships/hyperlink" Target="https://www.csusb.edu/international-education" TargetMode="External"/><Relationship Id="rId16" Type="http://schemas.openxmlformats.org/officeDocument/2006/relationships/slide" Target="slide47.xml"/><Relationship Id="rId1" Type="http://schemas.openxmlformats.org/officeDocument/2006/relationships/slideLayout" Target="../slideLayouts/slideLayout6.xml"/><Relationship Id="rId6" Type="http://schemas.openxmlformats.org/officeDocument/2006/relationships/hyperlink" Target="https://www.uscis.gov/i-765" TargetMode="External"/><Relationship Id="rId11" Type="http://schemas.openxmlformats.org/officeDocument/2006/relationships/slide" Target="slide4.xml"/><Relationship Id="rId5" Type="http://schemas.openxmlformats.org/officeDocument/2006/relationships/hyperlink" Target="https://www.uscis.gov/file-online/how-to-create-a-uscis-online-account" TargetMode="External"/><Relationship Id="rId15" Type="http://schemas.openxmlformats.org/officeDocument/2006/relationships/slide" Target="slide39.xml"/><Relationship Id="rId10" Type="http://schemas.openxmlformats.org/officeDocument/2006/relationships/hyperlink" Target="https://studyinthestates.dhs.gov/assets/SEVP%20Portal%20Student%20User%20Guide.pdf" TargetMode="External"/><Relationship Id="rId19" Type="http://schemas.openxmlformats.org/officeDocument/2006/relationships/image" Target="../media/image8.svg"/><Relationship Id="rId4" Type="http://schemas.openxmlformats.org/officeDocument/2006/relationships/hyperlink" Target="https://www.uscis.gov/" TargetMode="External"/><Relationship Id="rId9" Type="http://schemas.openxmlformats.org/officeDocument/2006/relationships/hyperlink" Target="https://www.ice.gov/doclib/sevis/pdf/stemList2022.pdf" TargetMode="External"/><Relationship Id="rId14" Type="http://schemas.openxmlformats.org/officeDocument/2006/relationships/slide" Target="slide24.xml"/></Relationships>
</file>

<file path=ppt/slides/_rels/slide5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8.svg"/><Relationship Id="rId3" Type="http://schemas.openxmlformats.org/officeDocument/2006/relationships/hyperlink" Target="https://sevp.ice.gov/opt/#/login" TargetMode="External"/><Relationship Id="rId7" Type="http://schemas.openxmlformats.org/officeDocument/2006/relationships/slide" Target="slide14.xml"/><Relationship Id="rId12" Type="http://schemas.openxmlformats.org/officeDocument/2006/relationships/image" Target="../media/image7.png"/><Relationship Id="rId2" Type="http://schemas.openxmlformats.org/officeDocument/2006/relationships/hyperlink" Target="https://www.csusb.edu/international-education/student-services/current-students/service-requests" TargetMode="External"/><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slide" Target="slide50.xml"/><Relationship Id="rId5" Type="http://schemas.openxmlformats.org/officeDocument/2006/relationships/slide" Target="slide4.xml"/><Relationship Id="rId10" Type="http://schemas.openxmlformats.org/officeDocument/2006/relationships/slide" Target="slide47.xml"/><Relationship Id="rId4" Type="http://schemas.openxmlformats.org/officeDocument/2006/relationships/hyperlink" Target="https://studyinthestates.dhs.gov/assets/SEVP%20Portal%20Student%20User%20Guide.pdf" TargetMode="External"/><Relationship Id="rId9" Type="http://schemas.openxmlformats.org/officeDocument/2006/relationships/slide" Target="slide39.xml"/></Relationships>
</file>

<file path=ppt/slides/_rels/slide5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hyperlink" Target="https://www.ice.gov/doclib/sevis/pdf/stemList2022.pdf" TargetMode="External"/><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8.svg"/><Relationship Id="rId5" Type="http://schemas.openxmlformats.org/officeDocument/2006/relationships/slide" Target="slide14.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50.xml"/></Relationships>
</file>

<file path=ppt/slides/_rels/slide54.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9.xm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slide" Target="slide24.xml"/><Relationship Id="rId11" Type="http://schemas.openxmlformats.org/officeDocument/2006/relationships/image" Target="../media/image8.svg"/><Relationship Id="rId5" Type="http://schemas.openxmlformats.org/officeDocument/2006/relationships/slide" Target="slide14.xml"/><Relationship Id="rId10" Type="http://schemas.openxmlformats.org/officeDocument/2006/relationships/image" Target="../media/image7.png"/><Relationship Id="rId4" Type="http://schemas.openxmlformats.org/officeDocument/2006/relationships/slide" Target="slide5.xml"/><Relationship Id="rId9" Type="http://schemas.openxmlformats.org/officeDocument/2006/relationships/slide" Target="slide50.xml"/></Relationships>
</file>

<file path=ppt/slides/_rels/slide7.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11" Type="http://schemas.openxmlformats.org/officeDocument/2006/relationships/image" Target="../media/image8.svg"/><Relationship Id="rId5" Type="http://schemas.openxmlformats.org/officeDocument/2006/relationships/slide" Target="slide24.xml"/><Relationship Id="rId10" Type="http://schemas.openxmlformats.org/officeDocument/2006/relationships/image" Target="../media/image7.png"/><Relationship Id="rId4" Type="http://schemas.openxmlformats.org/officeDocument/2006/relationships/slide" Target="slide14.xml"/><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slide" Target="slide5.xml"/><Relationship Id="rId7" Type="http://schemas.openxmlformats.org/officeDocument/2006/relationships/slide" Target="slide47.xml"/><Relationship Id="rId2"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slide" Target="slide39.xml"/><Relationship Id="rId5" Type="http://schemas.openxmlformats.org/officeDocument/2006/relationships/slide" Target="slide24.xml"/><Relationship Id="rId10" Type="http://schemas.openxmlformats.org/officeDocument/2006/relationships/image" Target="../media/image8.svg"/><Relationship Id="rId4" Type="http://schemas.openxmlformats.org/officeDocument/2006/relationships/slide" Target="slide14.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DA7CF-5F00-EECF-FEFB-2B0663281E5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4366" b="11286"/>
          <a:stretch/>
        </p:blipFill>
        <p:spPr>
          <a:xfrm>
            <a:off x="0" y="9318"/>
            <a:ext cx="12192000" cy="2883172"/>
          </a:xfrm>
          <a:prstGeom prst="rect">
            <a:avLst/>
          </a:prstGeom>
        </p:spPr>
      </p:pic>
      <p:sp>
        <p:nvSpPr>
          <p:cNvPr id="9" name="Title 8">
            <a:extLst>
              <a:ext uri="{FF2B5EF4-FFF2-40B4-BE49-F238E27FC236}">
                <a16:creationId xmlns:a16="http://schemas.microsoft.com/office/drawing/2014/main" id="{5C0E63DA-0557-848E-AE57-F9911E7BDFAD}"/>
              </a:ext>
            </a:extLst>
          </p:cNvPr>
          <p:cNvSpPr txBox="1">
            <a:spLocks noGrp="1"/>
          </p:cNvSpPr>
          <p:nvPr>
            <p:ph type="title" idx="4294967295"/>
          </p:nvPr>
        </p:nvSpPr>
        <p:spPr>
          <a:xfrm>
            <a:off x="2652660" y="176331"/>
            <a:ext cx="688063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2"/>
                </a:solidFill>
                <a:effectLst/>
                <a:uLnTx/>
                <a:uFillTx/>
                <a:latin typeface="Lato Extended"/>
                <a:ea typeface="ＭＳ Ｐゴシック" charset="-128"/>
                <a:cs typeface="ＭＳ Ｐゴシック" charset="-128"/>
              </a:rPr>
              <a:t>OPT Info Session</a:t>
            </a:r>
          </a:p>
        </p:txBody>
      </p:sp>
      <p:sp>
        <p:nvSpPr>
          <p:cNvPr id="11" name="TextBox 10">
            <a:extLst>
              <a:ext uri="{FF2B5EF4-FFF2-40B4-BE49-F238E27FC236}">
                <a16:creationId xmlns:a16="http://schemas.microsoft.com/office/drawing/2014/main" id="{00040811-AE5D-4818-9C5B-5147CBAA227B}"/>
              </a:ext>
            </a:extLst>
          </p:cNvPr>
          <p:cNvSpPr txBox="1"/>
          <p:nvPr/>
        </p:nvSpPr>
        <p:spPr>
          <a:xfrm>
            <a:off x="334978" y="3179997"/>
            <a:ext cx="6097508" cy="369332"/>
          </a:xfrm>
          <a:prstGeom prst="rect">
            <a:avLst/>
          </a:prstGeom>
          <a:noFill/>
        </p:spPr>
        <p:txBody>
          <a:bodyPr wrap="square">
            <a:spAutoFit/>
          </a:bodyPr>
          <a:lstStyle/>
          <a:p>
            <a:pPr algn="l"/>
            <a:r>
              <a:rPr lang="en-US" b="0" i="0" dirty="0">
                <a:solidFill>
                  <a:srgbClr val="2D3B45"/>
                </a:solidFill>
                <a:effectLst/>
                <a:latin typeface="Lato Extended"/>
              </a:rPr>
              <a:t>Introduction</a:t>
            </a:r>
          </a:p>
        </p:txBody>
      </p:sp>
      <p:sp>
        <p:nvSpPr>
          <p:cNvPr id="13" name="TextBox 12">
            <a:extLst>
              <a:ext uri="{FF2B5EF4-FFF2-40B4-BE49-F238E27FC236}">
                <a16:creationId xmlns:a16="http://schemas.microsoft.com/office/drawing/2014/main" id="{8B6036CF-CD32-E5F2-E9A1-34C948B188AC}"/>
              </a:ext>
            </a:extLst>
          </p:cNvPr>
          <p:cNvSpPr txBox="1"/>
          <p:nvPr/>
        </p:nvSpPr>
        <p:spPr>
          <a:xfrm>
            <a:off x="330446" y="3562196"/>
            <a:ext cx="6097508" cy="338554"/>
          </a:xfrm>
          <a:prstGeom prst="rect">
            <a:avLst/>
          </a:prstGeom>
          <a:noFill/>
        </p:spPr>
        <p:txBody>
          <a:bodyPr wrap="square">
            <a:spAutoFit/>
          </a:bodyPr>
          <a:lstStyle/>
          <a:p>
            <a:pPr algn="l"/>
            <a:r>
              <a:rPr lang="en-US" sz="1600" b="0" i="0" dirty="0">
                <a:solidFill>
                  <a:srgbClr val="2D3B45"/>
                </a:solidFill>
                <a:effectLst/>
                <a:latin typeface="Lato Extended"/>
              </a:rPr>
              <a:t>The Story of </a:t>
            </a:r>
            <a:r>
              <a:rPr lang="en-US" sz="1600" b="0" i="0" dirty="0">
                <a:solidFill>
                  <a:srgbClr val="2D3B45"/>
                </a:solidFill>
                <a:effectLst/>
                <a:latin typeface="arial" panose="020B0604020202020204" pitchFamily="34" charset="0"/>
              </a:rPr>
              <a:t>Cody</a:t>
            </a:r>
            <a:r>
              <a:rPr lang="en-US" sz="1600" b="0" i="0" dirty="0">
                <a:solidFill>
                  <a:srgbClr val="2D3B45"/>
                </a:solidFill>
                <a:effectLst/>
                <a:latin typeface="Lato Extended"/>
              </a:rPr>
              <a:t> Coyote</a:t>
            </a:r>
          </a:p>
        </p:txBody>
      </p:sp>
      <p:sp>
        <p:nvSpPr>
          <p:cNvPr id="15" name="TextBox 14">
            <a:extLst>
              <a:ext uri="{FF2B5EF4-FFF2-40B4-BE49-F238E27FC236}">
                <a16:creationId xmlns:a16="http://schemas.microsoft.com/office/drawing/2014/main" id="{3000DBEA-ECF4-81EB-EEB8-07F52D0E4262}"/>
              </a:ext>
            </a:extLst>
          </p:cNvPr>
          <p:cNvSpPr txBox="1"/>
          <p:nvPr/>
        </p:nvSpPr>
        <p:spPr>
          <a:xfrm>
            <a:off x="330446" y="4009148"/>
            <a:ext cx="5316653" cy="430887"/>
          </a:xfrm>
          <a:prstGeom prst="rect">
            <a:avLst/>
          </a:prstGeom>
          <a:noFill/>
        </p:spPr>
        <p:txBody>
          <a:bodyPr wrap="square">
            <a:spAutoFit/>
          </a:bodyPr>
          <a:lstStyle/>
          <a:p>
            <a:pPr algn="l"/>
            <a:r>
              <a:rPr lang="en-US" sz="1100" b="0" i="0" dirty="0">
                <a:solidFill>
                  <a:srgbClr val="2D3B45"/>
                </a:solidFill>
                <a:effectLst/>
                <a:latin typeface="arial" panose="020B0604020202020204" pitchFamily="34" charset="0"/>
              </a:rPr>
              <a:t>Cody the coyote is about to graduate from CSUSB and wants to apply for OPT. Come on this journey with Cody the Coyote as he learns: </a:t>
            </a:r>
            <a:endParaRPr lang="en-US" sz="1100" dirty="0"/>
          </a:p>
        </p:txBody>
      </p:sp>
      <p:sp>
        <p:nvSpPr>
          <p:cNvPr id="17" name="TextBox 16">
            <a:extLst>
              <a:ext uri="{FF2B5EF4-FFF2-40B4-BE49-F238E27FC236}">
                <a16:creationId xmlns:a16="http://schemas.microsoft.com/office/drawing/2014/main" id="{03F5D314-ECC9-E78E-29BB-04E5BE685845}"/>
              </a:ext>
            </a:extLst>
          </p:cNvPr>
          <p:cNvSpPr txBox="1"/>
          <p:nvPr/>
        </p:nvSpPr>
        <p:spPr>
          <a:xfrm>
            <a:off x="327423" y="4441050"/>
            <a:ext cx="5765554" cy="1107996"/>
          </a:xfrm>
          <a:prstGeom prst="rect">
            <a:avLst/>
          </a:prstGeom>
          <a:noFill/>
        </p:spPr>
        <p:txBody>
          <a:bodyPr wrap="square">
            <a:spAutoFit/>
          </a:bodyPr>
          <a:lstStyle/>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3" action="ppaction://hlinksldjump"/>
              </a:rPr>
              <a:t>What is OPT</a:t>
            </a:r>
            <a:r>
              <a:rPr lang="en-US" sz="1100" b="0" i="0" dirty="0">
                <a:solidFill>
                  <a:srgbClr val="2D3B45"/>
                </a:solidFill>
                <a:effectLst/>
                <a:latin typeface="arial" panose="020B0604020202020204" pitchFamily="34" charset="0"/>
                <a:hlinkClick r:id="rId3" action="ppaction://hlinksldjump"/>
              </a:rPr>
              <a:t> </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4" action="ppaction://hlinksldjump"/>
              </a:rPr>
              <a:t>OPT Timeline</a:t>
            </a:r>
            <a:r>
              <a:rPr lang="en-US" sz="1100" b="0" i="0" dirty="0">
                <a:solidFill>
                  <a:srgbClr val="2D3B45"/>
                </a:solidFill>
                <a:effectLst/>
                <a:latin typeface="arial" panose="020B0604020202020204" pitchFamily="34" charset="0"/>
                <a:hlinkClick r:id="rId4" action="ppaction://hlinksldjump"/>
              </a:rPr>
              <a:t> </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5" action="ppaction://hlinksldjump"/>
              </a:rPr>
              <a:t>Do I qualify OPT</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6" action="ppaction://hlinksldjump"/>
              </a:rPr>
              <a:t>How to apply</a:t>
            </a:r>
            <a:r>
              <a:rPr lang="en-US" sz="1100" b="0" i="0" dirty="0">
                <a:solidFill>
                  <a:srgbClr val="2D3B45"/>
                </a:solidFill>
                <a:effectLst/>
                <a:latin typeface="arial" panose="020B0604020202020204" pitchFamily="34" charset="0"/>
                <a:hlinkClick r:id="rId6" action="ppaction://hlinksldjump"/>
              </a:rPr>
              <a:t> </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7" action="ppaction://hlinksldjump"/>
              </a:rPr>
              <a:t>While you are waiting</a:t>
            </a:r>
            <a:r>
              <a:rPr lang="en-US" sz="1100" b="0" i="0" dirty="0">
                <a:solidFill>
                  <a:srgbClr val="2D3B45"/>
                </a:solidFill>
                <a:effectLst/>
                <a:latin typeface="arial" panose="020B0604020202020204" pitchFamily="34" charset="0"/>
                <a:hlinkClick r:id="rId7" action="ppaction://hlinksldjump"/>
              </a:rPr>
              <a:t> </a:t>
            </a:r>
            <a:endParaRPr lang="en-US" sz="1100" b="0" i="0" dirty="0">
              <a:solidFill>
                <a:srgbClr val="2D3B45"/>
              </a:solidFill>
              <a:effectLst/>
              <a:latin typeface="Lato Extended"/>
            </a:endParaRPr>
          </a:p>
          <a:p>
            <a:pPr algn="l">
              <a:buFont typeface="Arial" panose="020B0604020202020204" pitchFamily="34" charset="0"/>
              <a:buChar char="•"/>
            </a:pPr>
            <a:r>
              <a:rPr lang="en-US" sz="1100" b="0" i="0" u="sng" dirty="0">
                <a:solidFill>
                  <a:srgbClr val="2D3B45"/>
                </a:solidFill>
                <a:effectLst/>
                <a:latin typeface="arial" panose="020B0604020202020204" pitchFamily="34" charset="0"/>
                <a:hlinkClick r:id="rId8" action="ppaction://hlinksldjump"/>
              </a:rPr>
              <a:t>What to do when you receive your card</a:t>
            </a:r>
            <a:r>
              <a:rPr lang="en-US" sz="1100" b="0" i="0" dirty="0">
                <a:solidFill>
                  <a:srgbClr val="2D3B45"/>
                </a:solidFill>
                <a:effectLst/>
                <a:latin typeface="arial" panose="020B0604020202020204" pitchFamily="34" charset="0"/>
                <a:hlinkClick r:id="rId8" action="ppaction://hlinksldjump"/>
              </a:rPr>
              <a:t> </a:t>
            </a:r>
            <a:endParaRPr lang="en-US" sz="1100" b="0" i="0" dirty="0">
              <a:solidFill>
                <a:srgbClr val="2D3B45"/>
              </a:solidFill>
              <a:effectLst/>
              <a:latin typeface="Lato Extended"/>
            </a:endParaRPr>
          </a:p>
        </p:txBody>
      </p:sp>
      <p:sp>
        <p:nvSpPr>
          <p:cNvPr id="19" name="TextBox 18">
            <a:extLst>
              <a:ext uri="{FF2B5EF4-FFF2-40B4-BE49-F238E27FC236}">
                <a16:creationId xmlns:a16="http://schemas.microsoft.com/office/drawing/2014/main" id="{1466F764-80D7-9391-4C46-D964B6FBF765}"/>
              </a:ext>
            </a:extLst>
          </p:cNvPr>
          <p:cNvSpPr txBox="1"/>
          <p:nvPr/>
        </p:nvSpPr>
        <p:spPr>
          <a:xfrm>
            <a:off x="6427954" y="3513670"/>
            <a:ext cx="3331508" cy="461665"/>
          </a:xfrm>
          <a:prstGeom prst="rect">
            <a:avLst/>
          </a:prstGeom>
          <a:noFill/>
        </p:spPr>
        <p:txBody>
          <a:bodyPr wrap="square">
            <a:spAutoFit/>
          </a:bodyPr>
          <a:lstStyle/>
          <a:p>
            <a:r>
              <a:rPr lang="en-US" sz="1200" b="0" i="0" dirty="0">
                <a:solidFill>
                  <a:srgbClr val="2D3B45"/>
                </a:solidFill>
                <a:effectLst/>
                <a:latin typeface="arial" panose="020B0604020202020204" pitchFamily="34" charset="0"/>
              </a:rPr>
              <a:t>For quick answers to common questions concerning OPT, please follow the below links.</a:t>
            </a:r>
            <a:endParaRPr lang="en-US" sz="1200" dirty="0"/>
          </a:p>
        </p:txBody>
      </p:sp>
      <p:pic>
        <p:nvPicPr>
          <p:cNvPr id="21" name="Picture 20" descr="OPT FAQs">
            <a:hlinkClick r:id="rId9" action="ppaction://hlinksldjump"/>
            <a:extLst>
              <a:ext uri="{FF2B5EF4-FFF2-40B4-BE49-F238E27FC236}">
                <a16:creationId xmlns:a16="http://schemas.microsoft.com/office/drawing/2014/main" id="{F0269D04-09F0-08A6-098C-FE1AAA6287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44903" y="4144101"/>
            <a:ext cx="1990725" cy="409575"/>
          </a:xfrm>
          <a:prstGeom prst="rect">
            <a:avLst/>
          </a:prstGeom>
        </p:spPr>
      </p:pic>
      <p:pic>
        <p:nvPicPr>
          <p:cNvPr id="25" name="Picture 24" descr="OPT Websites">
            <a:hlinkClick r:id="rId11" action="ppaction://hlinksldjump"/>
            <a:extLst>
              <a:ext uri="{FF2B5EF4-FFF2-40B4-BE49-F238E27FC236}">
                <a16:creationId xmlns:a16="http://schemas.microsoft.com/office/drawing/2014/main" id="{4AB2C438-BE7A-8691-857E-376AFDD55F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44902" y="4649821"/>
            <a:ext cx="1990725" cy="409575"/>
          </a:xfrm>
          <a:prstGeom prst="rect">
            <a:avLst/>
          </a:prstGeom>
        </p:spPr>
      </p:pic>
      <p:sp>
        <p:nvSpPr>
          <p:cNvPr id="27" name="TextBox 26">
            <a:extLst>
              <a:ext uri="{FF2B5EF4-FFF2-40B4-BE49-F238E27FC236}">
                <a16:creationId xmlns:a16="http://schemas.microsoft.com/office/drawing/2014/main" id="{91C53AF5-219F-61B1-6C0B-DC39E9A0B0F9}"/>
              </a:ext>
            </a:extLst>
          </p:cNvPr>
          <p:cNvSpPr txBox="1"/>
          <p:nvPr/>
        </p:nvSpPr>
        <p:spPr>
          <a:xfrm>
            <a:off x="0" y="5912480"/>
            <a:ext cx="12192000" cy="938719"/>
          </a:xfrm>
          <a:prstGeom prst="rect">
            <a:avLst/>
          </a:prstGeom>
          <a:solidFill>
            <a:schemeClr val="bg1"/>
          </a:solidFill>
        </p:spPr>
        <p:txBody>
          <a:bodyPr wrap="square">
            <a:spAutoFit/>
          </a:bodyPr>
          <a:lstStyle/>
          <a:p>
            <a:pPr algn="l"/>
            <a:endParaRPr lang="en-US" sz="1100" b="1" i="0" dirty="0">
              <a:solidFill>
                <a:srgbClr val="2D3B45"/>
              </a:solidFill>
              <a:effectLst/>
              <a:latin typeface="Lato Extended"/>
            </a:endParaRPr>
          </a:p>
          <a:p>
            <a:pPr algn="l"/>
            <a:r>
              <a:rPr lang="en-US" sz="1100" b="1" i="0" dirty="0">
                <a:solidFill>
                  <a:srgbClr val="2D3B45"/>
                </a:solidFill>
                <a:effectLst/>
                <a:latin typeface="Lato Extended"/>
              </a:rPr>
              <a:t>Disclaimer</a:t>
            </a:r>
            <a:r>
              <a:rPr lang="en-US" sz="1100" b="0" i="0" dirty="0">
                <a:solidFill>
                  <a:srgbClr val="2D3B45"/>
                </a:solidFill>
                <a:effectLst/>
                <a:latin typeface="Lato Extended"/>
              </a:rPr>
              <a:t>: </a:t>
            </a:r>
            <a:r>
              <a:rPr lang="en-US" sz="1100" b="0" i="1" dirty="0">
                <a:solidFill>
                  <a:srgbClr val="2D3B45"/>
                </a:solidFill>
                <a:effectLst/>
                <a:latin typeface="Lato Extended"/>
              </a:rPr>
              <a:t>The information contained herein is provided as a service to the students, faculty, staff, employees and administrators of CSU San Bernardino (CSUSB), and is not intended to constitute legal advice. The Center for International Studies and Programs (CISP) endeavors to provide useful information, but makes no claims, promises or guarantees about the accuracy, completeness or adequacy of the information contained in or linked via this email. Nothing provided herein should be considered legal advice nor a substitute for the advice of competent legal counsel and neither CSUSB nor CISP has any responsibility for the results obtained from the use of this information.</a:t>
            </a:r>
            <a:endParaRPr lang="en-US" sz="1100" dirty="0"/>
          </a:p>
        </p:txBody>
      </p:sp>
    </p:spTree>
    <p:extLst>
      <p:ext uri="{BB962C8B-B14F-4D97-AF65-F5344CB8AC3E}">
        <p14:creationId xmlns:p14="http://schemas.microsoft.com/office/powerpoint/2010/main" val="136550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Filing a grad check</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Since you will be applying for Post-Completion OPT, you need to be ready to graduate. Therefore, you need to have a </a:t>
            </a:r>
            <a:r>
              <a:rPr lang="en-US" sz="2000" b="0" i="0" dirty="0">
                <a:solidFill>
                  <a:schemeClr val="tx1"/>
                </a:solidFill>
                <a:effectLst/>
                <a:latin typeface="Arial" panose="020B0604020202020204" pitchFamily="34" charset="0"/>
                <a:ea typeface="+mn-ea"/>
                <a:cs typeface="Arial" panose="020B0604020202020204" pitchFamily="34" charset="0"/>
                <a:hlinkClick r:id="rId2"/>
              </a:rPr>
              <a:t>graduation check</a:t>
            </a:r>
            <a:r>
              <a:rPr lang="en-US" sz="2000" b="0" i="0" dirty="0">
                <a:solidFill>
                  <a:schemeClr val="tx1"/>
                </a:solidFill>
                <a:effectLst/>
                <a:latin typeface="Arial" panose="020B0604020202020204" pitchFamily="34" charset="0"/>
                <a:ea typeface="+mn-ea"/>
                <a:cs typeface="Arial" panose="020B0604020202020204" pitchFamily="34" charset="0"/>
              </a:rPr>
              <a:t>. filed the semester in which you file for OPT. </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D5248108-192B-18E2-B8B3-456821EF1856}"/>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3" name="Picture 2">
            <a:extLst>
              <a:ext uri="{FF2B5EF4-FFF2-40B4-BE49-F238E27FC236}">
                <a16:creationId xmlns:a16="http://schemas.microsoft.com/office/drawing/2014/main" id="{C3B182C9-20AF-9A5A-F72F-7D7DC901D73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552480" y="1588256"/>
            <a:ext cx="3078060" cy="2111839"/>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B14EF5BF-1991-9B0C-28C6-8117192617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22261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6"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O</a:t>
            </a:r>
            <a:r>
              <a:rPr kumimoji="0" lang="en-US" sz="4267" b="0" i="0" u="none" strike="noStrike" kern="1200" cap="none" spc="0" normalizeH="0" baseline="0" noProof="0" dirty="0" err="1">
                <a:ln>
                  <a:noFill/>
                </a:ln>
                <a:solidFill>
                  <a:schemeClr val="tx1"/>
                </a:solidFill>
                <a:effectLst/>
                <a:uLnTx/>
                <a:uFillTx/>
                <a:latin typeface="Lato Extended"/>
                <a:ea typeface="+mj-ea"/>
                <a:cs typeface="+mj-cs"/>
              </a:rPr>
              <a:t>nly</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 one OPT may be used at each degree level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are allowed one opportunity of OPT at each degree level. Once at the Associate’s, Bachelor’s, Master’s, and Doctorate. If you don’t apply for OPT by the end of your grace period, then you lose the opportunity. </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CE68A908-E5AE-8C43-34B4-5F20922B9B95}"/>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6AD9D3D1-91A3-4E32-2AC5-2F4983583D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50601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6"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One year of full-time CPT will cancel your permission to have OPT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can have more than 1 year of part-time CPT, or less than 1 year of full-time CPT, and still qualify for OPT. </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C70BE813-0D7F-0A26-C3D5-E15F3D8CBA32}"/>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Picture 2">
            <a:extLst>
              <a:ext uri="{FF2B5EF4-FFF2-40B4-BE49-F238E27FC236}">
                <a16:creationId xmlns:a16="http://schemas.microsoft.com/office/drawing/2014/main" id="{130DAE61-2EFD-661A-01AB-B55692DC017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10454" y="1589590"/>
            <a:ext cx="3162112" cy="2109171"/>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E2D3777D-4F2A-3AC4-6D25-2460A9FA57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71983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Must attend the OPT Info Session</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will not be allowed to participate in OPT unless you have completed the full OPT Info Session before you graduate.</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48BB3975-208F-01A1-B112-E05D63CB4EB7}"/>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Picture 2">
            <a:extLst>
              <a:ext uri="{FF2B5EF4-FFF2-40B4-BE49-F238E27FC236}">
                <a16:creationId xmlns:a16="http://schemas.microsoft.com/office/drawing/2014/main" id="{5841629C-5210-86AD-5E74-E0376DCAF1A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29595" y="1588256"/>
            <a:ext cx="3123829" cy="2111839"/>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C6DFF52D-FC86-9C89-7DEA-8026D8ED98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40910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Apply for OPT (Or how to get a supporting I-20?)</a:t>
            </a:r>
            <a:endParaRPr lang="en-US" sz="3200" dirty="0">
              <a:solidFill>
                <a:srgbClr val="0065BD"/>
              </a:solidFill>
            </a:endParaRP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1676400"/>
            <a:ext cx="10363200" cy="3810000"/>
          </a:xfrm>
          <a:prstGeom prst="rect">
            <a:avLst/>
          </a:prstGeom>
          <a:noFill/>
        </p:spPr>
      </p:pic>
      <p:pic>
        <p:nvPicPr>
          <p:cNvPr id="3" name="Graphic 2" descr="Return to Home">
            <a:hlinkClick r:id="" action="ppaction://hlinkshowjump?jump=firstslide"/>
            <a:extLst>
              <a:ext uri="{FF2B5EF4-FFF2-40B4-BE49-F238E27FC236}">
                <a16:creationId xmlns:a16="http://schemas.microsoft.com/office/drawing/2014/main" id="{00D0302E-D5C9-29B5-EA84-EAFFE36F93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417102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To get a Supporting OPT I-20</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For Post Completion OPT I-20 you will  submit through </a:t>
            </a:r>
            <a:r>
              <a:rPr lang="en-US" sz="2000" b="0" i="0" dirty="0">
                <a:solidFill>
                  <a:schemeClr val="tx1"/>
                </a:solidFill>
                <a:effectLst/>
                <a:latin typeface="Arial" panose="020B0604020202020204" pitchFamily="34" charset="0"/>
                <a:ea typeface="+mn-ea"/>
                <a:cs typeface="Arial" panose="020B0604020202020204" pitchFamily="34" charset="0"/>
                <a:hlinkClick r:id="rId2"/>
              </a:rPr>
              <a:t>the CISP Services Requests. </a:t>
            </a:r>
            <a:r>
              <a:rPr lang="en-US" sz="2000" b="0" i="0" dirty="0">
                <a:solidFill>
                  <a:schemeClr val="tx1"/>
                </a:solidFill>
                <a:effectLst/>
                <a:latin typeface="Arial" panose="020B0604020202020204" pitchFamily="34" charset="0"/>
                <a:ea typeface="+mn-ea"/>
                <a:cs typeface="Arial" panose="020B0604020202020204" pitchFamily="34" charset="0"/>
              </a:rPr>
              <a:t> The OPT Application Guide will be sent to you through Adobe Workflow.  You will complete the form and press submit. </a:t>
            </a:r>
          </a:p>
          <a:p>
            <a:pPr algn="l" eaLnBrk="1" hangingPunct="1">
              <a:lnSpc>
                <a:spcPct val="90000"/>
              </a:lnSpc>
              <a:spcBef>
                <a:spcPct val="20000"/>
              </a:spcBef>
            </a:pPr>
            <a:endParaRPr lang="en-US" sz="2000" b="0" i="0" dirty="0">
              <a:solidFill>
                <a:schemeClr val="tx1"/>
              </a:solidFill>
              <a:effectLst/>
              <a:latin typeface="Arial" panose="020B0604020202020204" pitchFamily="34" charset="0"/>
              <a:ea typeface="+mn-ea"/>
              <a:cs typeface="Arial" panose="020B0604020202020204" pitchFamily="34" charset="0"/>
            </a:endParaRPr>
          </a:p>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For STEM OPT I-20 you will submit the </a:t>
            </a:r>
            <a:r>
              <a:rPr lang="en-US" sz="2000" b="0" i="0" dirty="0">
                <a:solidFill>
                  <a:schemeClr val="tx1"/>
                </a:solidFill>
                <a:effectLst/>
                <a:latin typeface="Arial" panose="020B0604020202020204" pitchFamily="34" charset="0"/>
                <a:ea typeface="+mn-ea"/>
                <a:cs typeface="Arial" panose="020B0604020202020204" pitchFamily="34" charset="0"/>
                <a:hlinkClick r:id="rId3"/>
              </a:rPr>
              <a:t>I-983 form</a:t>
            </a:r>
            <a:r>
              <a:rPr lang="en-US" sz="2000" b="0" i="0" dirty="0">
                <a:solidFill>
                  <a:schemeClr val="tx1"/>
                </a:solidFill>
                <a:effectLst/>
                <a:latin typeface="Arial" panose="020B0604020202020204" pitchFamily="34" charset="0"/>
                <a:ea typeface="+mn-ea"/>
                <a:cs typeface="Arial" panose="020B0604020202020204" pitchFamily="34" charset="0"/>
              </a:rPr>
              <a:t>, completed, and fully signed, to iss@csusb.edu.</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C5AC0550-52E4-CCC1-C70D-187103F4FE95}"/>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3–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4–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5– WHAT TO DO WHEN YOU RECEIVE THE CARD</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3A741669-D70C-AF9D-1FAA-2F3FB6BCED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52811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Create an account with USCIS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will create an account with USCIS. Once you have created an account you will be able to file the I-765 OPT form online and upload your documents. You can also contact USCIS and print your receipt through your online account, and much more. </a:t>
            </a:r>
          </a:p>
          <a:p>
            <a:pPr algn="l" eaLnBrk="1" hangingPunct="1">
              <a:lnSpc>
                <a:spcPct val="90000"/>
              </a:lnSpc>
              <a:spcBef>
                <a:spcPct val="20000"/>
              </a:spcBef>
            </a:pPr>
            <a:endParaRPr lang="en-US" sz="2000" b="0" i="0" dirty="0">
              <a:solidFill>
                <a:schemeClr val="tx1"/>
              </a:solidFill>
              <a:effectLst/>
              <a:latin typeface="Arial" panose="020B0604020202020204" pitchFamily="34" charset="0"/>
              <a:ea typeface="+mn-ea"/>
              <a:cs typeface="Arial" panose="020B0604020202020204" pitchFamily="34" charset="0"/>
            </a:endParaRPr>
          </a:p>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hlinkClick r:id="rId2"/>
              </a:rPr>
              <a:t>How to Create a USCIS Online Account</a:t>
            </a:r>
            <a:r>
              <a:rPr lang="en-US" sz="2000" b="0" i="0" dirty="0">
                <a:solidFill>
                  <a:schemeClr val="tx1"/>
                </a:solidFill>
                <a:effectLst/>
                <a:latin typeface="Arial" panose="020B0604020202020204" pitchFamily="34" charset="0"/>
                <a:ea typeface="+mn-ea"/>
                <a:cs typeface="Arial" panose="020B0604020202020204" pitchFamily="34" charset="0"/>
              </a:rPr>
              <a:t>.</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D4C76125-FFBC-02AF-11A2-6538E468AE24}"/>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3C495E3F-A94A-9BD7-DD3B-AB5417E621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60079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O</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ne U.S. passport style photos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4162424"/>
            <a:ext cx="9316915" cy="1502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lgn="l"/>
            <a:r>
              <a:rPr lang="en-US" sz="3200" b="0" i="0" dirty="0">
                <a:solidFill>
                  <a:srgbClr val="2D3B45"/>
                </a:solidFill>
                <a:effectLst/>
                <a:latin typeface="arial" panose="020B0604020202020204" pitchFamily="34" charset="0"/>
              </a:rPr>
              <a:t>You will need one </a:t>
            </a:r>
            <a:r>
              <a:rPr lang="en-US" sz="3200" b="0" i="0" dirty="0">
                <a:solidFill>
                  <a:srgbClr val="2D3B45"/>
                </a:solidFill>
                <a:effectLst/>
                <a:latin typeface="arial" panose="020B0604020202020204" pitchFamily="34" charset="0"/>
                <a:hlinkClick r:id="rId2"/>
              </a:rPr>
              <a:t>U.S. style passport picture</a:t>
            </a:r>
            <a:r>
              <a:rPr lang="en-US" sz="3200" b="0" i="0" dirty="0">
                <a:solidFill>
                  <a:srgbClr val="2D3B45"/>
                </a:solidFill>
                <a:effectLst/>
                <a:latin typeface="arial" panose="020B0604020202020204" pitchFamily="34" charset="0"/>
              </a:rPr>
              <a:t>.  It cannot have been used for your passport or visa.  It must be straight and of a high resolution when you upload it to the I-765 application.</a:t>
            </a:r>
            <a:endParaRPr lang="en-US" sz="3200" b="0" i="0" dirty="0">
              <a:solidFill>
                <a:srgbClr val="2D3B45"/>
              </a:solidFill>
              <a:effectLst/>
              <a:latin typeface="Lato Extended"/>
            </a:endParaRPr>
          </a:p>
        </p:txBody>
      </p:sp>
      <p:pic>
        <p:nvPicPr>
          <p:cNvPr id="5" name="Picture 4" descr="two inch by two inch passport style photo.">
            <a:extLst>
              <a:ext uri="{FF2B5EF4-FFF2-40B4-BE49-F238E27FC236}">
                <a16:creationId xmlns:a16="http://schemas.microsoft.com/office/drawing/2014/main" id="{1AC7E33D-81AB-F48B-04AB-FBBA8F9B3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587" y="1263528"/>
            <a:ext cx="2790825" cy="2695575"/>
          </a:xfrm>
          <a:prstGeom prst="rect">
            <a:avLst/>
          </a:prstGeom>
        </p:spPr>
      </p:pic>
      <p:sp>
        <p:nvSpPr>
          <p:cNvPr id="7" name="Rectangle: Rounded Corners 6">
            <a:extLst>
              <a:ext uri="{FF2B5EF4-FFF2-40B4-BE49-F238E27FC236}">
                <a16:creationId xmlns:a16="http://schemas.microsoft.com/office/drawing/2014/main" id="{3C1BD67D-5CC8-EA6D-B056-9D122CD9B270}"/>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3–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4–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5– WHAT TO DO WHEN YOU RECEIVE THE CARD</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pic>
        <p:nvPicPr>
          <p:cNvPr id="2" name="Graphic 1" descr="Return to Home">
            <a:hlinkClick r:id="" action="ppaction://hlinkshowjump?jump=firstslide"/>
            <a:extLst>
              <a:ext uri="{FF2B5EF4-FFF2-40B4-BE49-F238E27FC236}">
                <a16:creationId xmlns:a16="http://schemas.microsoft.com/office/drawing/2014/main" id="{8088583B-F189-3AE7-D052-877565FD44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790036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Immigration paperwork</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will upload copies made of your passport, visa, and I-94. You will also upload your OPT I-20 when you receive it. </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45641D90-00E5-B091-7EA6-CDA3548E6550}"/>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Picture 2">
            <a:extLst>
              <a:ext uri="{FF2B5EF4-FFF2-40B4-BE49-F238E27FC236}">
                <a16:creationId xmlns:a16="http://schemas.microsoft.com/office/drawing/2014/main" id="{F875D186-EA12-2FDE-1248-9889051140D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10454" y="2061477"/>
            <a:ext cx="3162112" cy="1833515"/>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606B5829-285C-85A0-AE2F-5CE0906BFB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9062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Complete I-765 online</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Once you have created your USCIS account and have all your documents ready, you will fill out </a:t>
            </a:r>
            <a:r>
              <a:rPr lang="en-US" sz="2000" b="0" i="0" dirty="0">
                <a:solidFill>
                  <a:schemeClr val="tx1"/>
                </a:solidFill>
                <a:effectLst/>
                <a:latin typeface="Arial" panose="020B0604020202020204" pitchFamily="34" charset="0"/>
                <a:ea typeface="+mn-ea"/>
                <a:cs typeface="Arial" panose="020B0604020202020204" pitchFamily="34" charset="0"/>
                <a:hlinkClick r:id="rId2"/>
              </a:rPr>
              <a:t>the I-765. form online</a:t>
            </a:r>
            <a:r>
              <a:rPr lang="en-US" sz="2000" b="0" i="0" dirty="0">
                <a:solidFill>
                  <a:schemeClr val="tx1"/>
                </a:solidFill>
                <a:effectLst/>
                <a:latin typeface="Arial" panose="020B0604020202020204" pitchFamily="34" charset="0"/>
                <a:ea typeface="+mn-ea"/>
                <a:cs typeface="Arial" panose="020B0604020202020204" pitchFamily="34" charset="0"/>
              </a:rPr>
              <a:t>. At the end of the form, there is a section to add any additional information. Use this in cases add information to your document, for instance, when you need to renew your passport. </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3AE4E1F1-AE8C-E709-6E78-FA9885FCA59F}"/>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3" name="Picture 2">
            <a:extLst>
              <a:ext uri="{FF2B5EF4-FFF2-40B4-BE49-F238E27FC236}">
                <a16:creationId xmlns:a16="http://schemas.microsoft.com/office/drawing/2014/main" id="{7BF82235-2022-1D32-3C8C-79A5265F53C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510454" y="1589757"/>
            <a:ext cx="3162112" cy="2108836"/>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E179D8DD-33BE-6ACD-6D65-CFCF2E51DE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93281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What is OPT?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9479" y="2404649"/>
            <a:ext cx="9316915" cy="2835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Optional Practical Training is designed to provide you with an opportunity to gain actual employment experience in your chosen profession for a maximum of one year (12 months), or 36 months with the STEM extension. Its purpose is to "round off" or complement your academic work. If you have completed any optional practical training prior to completion of studies, this time will be deducted from the maximum of 12 months allowed. Less than 12 months of full-time curricular practical training does not deduct OPT time. Please discuss this topic with an International Advisor if the difference is not clear to you.</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29C6C454-DD54-0D59-0037-F53DAF24218C}"/>
              </a:ext>
              <a:ext uri="{C183D7F6-B498-43B3-948B-1728B52AA6E4}">
                <adec:decorative xmlns:adec="http://schemas.microsoft.com/office/drawing/2017/decorative" val="1"/>
              </a:ext>
            </a:extLst>
          </p:cNvPr>
          <p:cNvSpPr/>
          <p:nvPr/>
        </p:nvSpPr>
        <p:spPr bwMode="auto">
          <a:xfrm>
            <a:off x="2224454" y="404446"/>
            <a:ext cx="914400" cy="4044462"/>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ＭＳ Ｐゴシック" charset="-128"/>
              <a:cs typeface="ＭＳ Ｐゴシック" charset="-128"/>
            </a:endParaRPr>
          </a:p>
        </p:txBody>
      </p:sp>
      <p:sp>
        <p:nvSpPr>
          <p:cNvPr id="5" name="Rectangle: Rounded Corners 4">
            <a:extLst>
              <a:ext uri="{FF2B5EF4-FFF2-40B4-BE49-F238E27FC236}">
                <a16:creationId xmlns:a16="http://schemas.microsoft.com/office/drawing/2014/main" id="{4CA10870-72DC-1851-EC7D-CA989AF06C3A}"/>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2" name="Graphic 1" descr="Return to Home">
            <a:hlinkClick r:id="" action="ppaction://hlinkshowjump?jump=firstslide"/>
            <a:extLst>
              <a:ext uri="{FF2B5EF4-FFF2-40B4-BE49-F238E27FC236}">
                <a16:creationId xmlns:a16="http://schemas.microsoft.com/office/drawing/2014/main" id="{C0621B2C-548A-8AF4-E3D5-01EC111538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01538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USCIS petition fee</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You can check the current fees through the USCIS website. Payment options are credit cards, debit cards, and online checks. You will not be able to submit your application without paying. </a:t>
            </a:r>
          </a:p>
          <a:p>
            <a:pPr algn="l"/>
            <a:endParaRPr lang="en-US" sz="2000" b="0" i="0" dirty="0">
              <a:solidFill>
                <a:srgbClr val="2D3B45"/>
              </a:solidFill>
              <a:effectLst/>
              <a:latin typeface="+mn-lt"/>
            </a:endParaRPr>
          </a:p>
          <a:p>
            <a:pPr algn="l"/>
            <a:r>
              <a:rPr lang="en-US" sz="2000" b="0" i="0" u="sng" dirty="0">
                <a:solidFill>
                  <a:srgbClr val="2D3B45"/>
                </a:solidFill>
                <a:effectLst/>
                <a:latin typeface="+mn-lt"/>
                <a:hlinkClick r:id="rId2"/>
              </a:rPr>
              <a:t>I-765 form and instructions</a:t>
            </a:r>
            <a:r>
              <a:rPr lang="en-US" sz="2000" b="0" i="0" dirty="0">
                <a:solidFill>
                  <a:srgbClr val="2D3B45"/>
                </a:solidFill>
                <a:effectLst/>
                <a:latin typeface="+mn-lt"/>
              </a:rPr>
              <a:t>, including fee. </a:t>
            </a:r>
          </a:p>
        </p:txBody>
      </p:sp>
      <p:sp>
        <p:nvSpPr>
          <p:cNvPr id="2" name="Rectangle: Rounded Corners 1">
            <a:extLst>
              <a:ext uri="{FF2B5EF4-FFF2-40B4-BE49-F238E27FC236}">
                <a16:creationId xmlns:a16="http://schemas.microsoft.com/office/drawing/2014/main" id="{A015A102-2F64-D4EF-D526-70BCE0726728}"/>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B231A467-E3F2-0040-FA54-369CF63CEB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392599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Social Security Card</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418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NOTE: If you need a Social Security Number, make sure to state that on your I-765 form.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You will need a social security card to work. If you don’t have one, request one. </a:t>
            </a:r>
          </a:p>
        </p:txBody>
      </p:sp>
      <p:sp>
        <p:nvSpPr>
          <p:cNvPr id="2" name="Rectangle: Rounded Corners 1">
            <a:extLst>
              <a:ext uri="{FF2B5EF4-FFF2-40B4-BE49-F238E27FC236}">
                <a16:creationId xmlns:a16="http://schemas.microsoft.com/office/drawing/2014/main" id="{BB630719-AB85-E926-97CF-074F8D7AB766}"/>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Picture 2" descr="Blank white paper card on wall">
            <a:extLst>
              <a:ext uri="{FF2B5EF4-FFF2-40B4-BE49-F238E27FC236}">
                <a16:creationId xmlns:a16="http://schemas.microsoft.com/office/drawing/2014/main" id="{B660762B-5CAC-52F0-4303-A9D92A2F455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83617" y="1588256"/>
            <a:ext cx="2815785" cy="2111839"/>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80A1DED1-5143-6A79-A892-45277BAEC92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49463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Websites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You can get more information from the CISP website on STEM OPT. You can also go to Study in the States website. There is a section you can show your supervisor that explains the needs and requirements of STEM OPT. You can also download the I-983 for there.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Study in the States </a:t>
            </a:r>
            <a:r>
              <a:rPr lang="en-US" sz="2000" b="0" i="0" dirty="0">
                <a:solidFill>
                  <a:srgbClr val="2D3B45"/>
                </a:solidFill>
                <a:effectLst/>
                <a:latin typeface="+mn-lt"/>
                <a:hlinkClick r:id="rId2"/>
              </a:rPr>
              <a:t>STEM OPT Hub</a:t>
            </a:r>
            <a:r>
              <a:rPr lang="en-US" sz="2000" b="0" i="0" dirty="0">
                <a:solidFill>
                  <a:srgbClr val="2D3B45"/>
                </a:solidFill>
                <a:effectLst/>
                <a:latin typeface="+mn-lt"/>
              </a:rPr>
              <a:t>.</a:t>
            </a:r>
          </a:p>
        </p:txBody>
      </p:sp>
      <p:sp>
        <p:nvSpPr>
          <p:cNvPr id="2" name="Rectangle: Rounded Corners 1">
            <a:extLst>
              <a:ext uri="{FF2B5EF4-FFF2-40B4-BE49-F238E27FC236}">
                <a16:creationId xmlns:a16="http://schemas.microsoft.com/office/drawing/2014/main" id="{ADED45FC-B788-0563-D7DE-2B73D2C6380B}"/>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034C949C-8177-5E9F-D95D-EDA7DBFDD5E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91597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I-20</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Remember for a STEM OPT I-20, you will need to submit the completed and fully signed I-983 form to the CISP online services page. </a:t>
            </a:r>
          </a:p>
          <a:p>
            <a:pPr algn="l"/>
            <a:endParaRPr lang="en-US" sz="2000" b="0" i="0" dirty="0">
              <a:solidFill>
                <a:srgbClr val="2D3B45"/>
              </a:solidFill>
              <a:effectLst/>
              <a:latin typeface="+mn-lt"/>
            </a:endParaRPr>
          </a:p>
          <a:p>
            <a:pPr algn="l"/>
            <a:r>
              <a:rPr lang="en-US" sz="2000" b="0" i="0" dirty="0">
                <a:solidFill>
                  <a:srgbClr val="2D3B45"/>
                </a:solidFill>
                <a:effectLst/>
                <a:latin typeface="+mn-lt"/>
                <a:hlinkClick r:id="rId2"/>
              </a:rPr>
              <a:t>I-983 Form</a:t>
            </a:r>
            <a:r>
              <a:rPr lang="en-US" sz="2000" b="0" i="0" dirty="0">
                <a:solidFill>
                  <a:srgbClr val="2D3B45"/>
                </a:solidFill>
                <a:effectLst/>
                <a:latin typeface="+mn-lt"/>
              </a:rPr>
              <a:t>. </a:t>
            </a:r>
          </a:p>
        </p:txBody>
      </p:sp>
      <p:sp>
        <p:nvSpPr>
          <p:cNvPr id="2" name="Rectangle: Rounded Corners 1">
            <a:extLst>
              <a:ext uri="{FF2B5EF4-FFF2-40B4-BE49-F238E27FC236}">
                <a16:creationId xmlns:a16="http://schemas.microsoft.com/office/drawing/2014/main" id="{69C1BA4C-B095-DF8A-48C8-D9DBD0AED62C}"/>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94568ED2-472D-4278-05C9-EFD0301DF4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290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While you are waiting</a:t>
            </a:r>
            <a:endParaRPr lang="en-US" sz="3200" dirty="0">
              <a:solidFill>
                <a:srgbClr val="0065BD"/>
              </a:solidFill>
            </a:endParaRP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1676400"/>
            <a:ext cx="10363200" cy="3810000"/>
          </a:xfrm>
          <a:prstGeom prst="rect">
            <a:avLst/>
          </a:prstGeom>
          <a:noFill/>
        </p:spPr>
      </p:pic>
      <p:pic>
        <p:nvPicPr>
          <p:cNvPr id="3" name="Graphic 2" descr="Return to Home">
            <a:hlinkClick r:id="" action="ppaction://hlinkshowjump?jump=firstslide"/>
            <a:extLst>
              <a:ext uri="{FF2B5EF4-FFF2-40B4-BE49-F238E27FC236}">
                <a16:creationId xmlns:a16="http://schemas.microsoft.com/office/drawing/2014/main" id="{75C92C42-12AB-F5D7-8B05-D13BEB9BCD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480481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D0E0-578B-2285-E6E6-C9C58BA960FD}"/>
              </a:ext>
            </a:extLst>
          </p:cNvPr>
          <p:cNvSpPr>
            <a:spLocks noGrp="1"/>
          </p:cNvSpPr>
          <p:nvPr>
            <p:ph type="title"/>
          </p:nvPr>
        </p:nvSpPr>
        <p:spPr/>
        <p:txBody>
          <a:bodyPr/>
          <a:lstStyle/>
          <a:p>
            <a:r>
              <a:rPr lang="pt-BR" b="0" i="0" dirty="0">
                <a:solidFill>
                  <a:srgbClr val="666666"/>
                </a:solidFill>
                <a:effectLst/>
                <a:latin typeface="Lato Extended"/>
              </a:rPr>
              <a:t>How to apply</a:t>
            </a:r>
          </a:p>
        </p:txBody>
      </p:sp>
      <p:sp>
        <p:nvSpPr>
          <p:cNvPr id="3" name="Content Placeholder 2">
            <a:extLst>
              <a:ext uri="{FF2B5EF4-FFF2-40B4-BE49-F238E27FC236}">
                <a16:creationId xmlns:a16="http://schemas.microsoft.com/office/drawing/2014/main" id="{D2DDF240-478C-D1BB-EF83-698E4DE22054}"/>
              </a:ext>
            </a:extLst>
          </p:cNvPr>
          <p:cNvSpPr>
            <a:spLocks noGrp="1"/>
          </p:cNvSpPr>
          <p:nvPr>
            <p:ph idx="1"/>
          </p:nvPr>
        </p:nvSpPr>
        <p:spPr>
          <a:xfrm>
            <a:off x="1960684" y="2717551"/>
            <a:ext cx="9316915" cy="2540249"/>
          </a:xfrm>
        </p:spPr>
        <p:txBody>
          <a:bodyPr anchor="b"/>
          <a:lstStyle/>
          <a:p>
            <a:pPr marL="0" indent="0" algn="l">
              <a:buNone/>
            </a:pPr>
            <a:r>
              <a:rPr lang="en-US" sz="2000" b="0" i="0" dirty="0">
                <a:solidFill>
                  <a:srgbClr val="2D3B45"/>
                </a:solidFill>
                <a:effectLst/>
                <a:latin typeface="arial" panose="020B0604020202020204" pitchFamily="34" charset="0"/>
              </a:rPr>
              <a:t>Cody has turned in the OPT request page and the signature pages, to the CISP office. While he is waiting for his new I-20 he gathers his passport pictures, copies of his passport, visa, I-94 and all his I-20s. He then fills out I-765 online, adding the attachments when prompted. Once he receives the OPT I-20 and submits it in the USCIS application, he pays the application fee and presses submit. </a:t>
            </a:r>
            <a:endParaRPr lang="en-US" dirty="0"/>
          </a:p>
        </p:txBody>
      </p:sp>
      <p:pic>
        <p:nvPicPr>
          <p:cNvPr id="4" name="Picture 3" descr="Cody Coyote">
            <a:extLst>
              <a:ext uri="{FF2B5EF4-FFF2-40B4-BE49-F238E27FC236}">
                <a16:creationId xmlns:a16="http://schemas.microsoft.com/office/drawing/2014/main" id="{9644A6E3-899F-82B6-FD36-BD8A2F5C3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75" y="1371598"/>
            <a:ext cx="1009650" cy="1143000"/>
          </a:xfrm>
          <a:prstGeom prst="rect">
            <a:avLst/>
          </a:prstGeom>
        </p:spPr>
      </p:pic>
      <p:sp>
        <p:nvSpPr>
          <p:cNvPr id="5" name="Rectangle: Rounded Corners 4">
            <a:extLst>
              <a:ext uri="{FF2B5EF4-FFF2-40B4-BE49-F238E27FC236}">
                <a16:creationId xmlns:a16="http://schemas.microsoft.com/office/drawing/2014/main" id="{F78455DB-BE72-F0BD-6F26-AC84C1773F52}"/>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6" name="Graphic 5" descr="Return to Home">
            <a:hlinkClick r:id="" action="ppaction://hlinkshowjump?jump=firstslide"/>
            <a:extLst>
              <a:ext uri="{FF2B5EF4-FFF2-40B4-BE49-F238E27FC236}">
                <a16:creationId xmlns:a16="http://schemas.microsoft.com/office/drawing/2014/main" id="{4E8A2A79-828F-0F73-4CF9-E4C9BFE30D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712559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Look for Work</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77500" lnSpcReduction="20000"/>
          </a:bodyPr>
          <a:lstStyle/>
          <a:p>
            <a:pPr algn="l"/>
            <a:r>
              <a:rPr lang="en-US" sz="2000" b="0" i="0" dirty="0">
                <a:solidFill>
                  <a:srgbClr val="2D3B45"/>
                </a:solidFill>
                <a:effectLst/>
                <a:latin typeface="+mn-lt"/>
              </a:rPr>
              <a:t>While you are waiting for the OPT application to be approved, you should start looking for work. You can’t start working until you get your EAD card and the OPT time has started. Many times, the employer will wait for you if you explain that you are waiting for your EAD card to be able to work.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The Career Center is a great place to visit if you are new to looking for work in the U.S. They can help you to revise your resume, practice interview, and much more. They even host a job search engine that is designed for International students, called </a:t>
            </a:r>
            <a:r>
              <a:rPr lang="en-US" sz="2000" b="0" i="0" dirty="0" err="1">
                <a:solidFill>
                  <a:srgbClr val="2D3B45"/>
                </a:solidFill>
                <a:effectLst/>
                <a:latin typeface="+mn-lt"/>
              </a:rPr>
              <a:t>GoinGlobal</a:t>
            </a:r>
            <a:r>
              <a:rPr lang="en-US" sz="2000" b="0" i="0" dirty="0">
                <a:solidFill>
                  <a:srgbClr val="2D3B45"/>
                </a:solidFill>
                <a:effectLst/>
                <a:latin typeface="+mn-lt"/>
              </a:rPr>
              <a:t>. </a:t>
            </a:r>
          </a:p>
          <a:p>
            <a:pPr algn="l"/>
            <a:endParaRPr lang="en-US" sz="2000" b="0" i="0" dirty="0">
              <a:solidFill>
                <a:srgbClr val="2D3B45"/>
              </a:solidFill>
              <a:effectLst/>
              <a:latin typeface="+mn-lt"/>
            </a:endParaRPr>
          </a:p>
          <a:p>
            <a:pPr algn="l"/>
            <a:endParaRPr lang="en-US" sz="2000" dirty="0">
              <a:solidFill>
                <a:srgbClr val="2D3B45"/>
              </a:solidFill>
              <a:latin typeface="+mn-lt"/>
            </a:endParaRPr>
          </a:p>
          <a:p>
            <a:pPr algn="l"/>
            <a:endParaRPr lang="en-US" sz="2000" b="0" i="0" dirty="0">
              <a:solidFill>
                <a:srgbClr val="2D3B45"/>
              </a:solidFill>
              <a:effectLst/>
              <a:latin typeface="+mn-lt"/>
            </a:endParaRPr>
          </a:p>
          <a:p>
            <a:pPr algn="l"/>
            <a:endParaRPr lang="en-US" sz="2000" b="0" i="0" dirty="0">
              <a:solidFill>
                <a:srgbClr val="2D3B45"/>
              </a:solidFill>
              <a:effectLst/>
              <a:latin typeface="+mn-lt"/>
            </a:endParaRPr>
          </a:p>
          <a:p>
            <a:pPr algn="l"/>
            <a:r>
              <a:rPr lang="en-US" sz="2000" b="0" i="0" dirty="0">
                <a:solidFill>
                  <a:srgbClr val="2D3B45"/>
                </a:solidFill>
                <a:effectLst/>
                <a:latin typeface="+mn-lt"/>
              </a:rPr>
              <a:t>I will not work until I receive my EAD card and it is valid (Post-Completion OPT only).</a:t>
            </a:r>
          </a:p>
        </p:txBody>
      </p:sp>
      <p:pic>
        <p:nvPicPr>
          <p:cNvPr id="3" name="Picture 2" descr="Career Center">
            <a:hlinkClick r:id="rId2"/>
            <a:extLst>
              <a:ext uri="{FF2B5EF4-FFF2-40B4-BE49-F238E27FC236}">
                <a16:creationId xmlns:a16="http://schemas.microsoft.com/office/drawing/2014/main" id="{FC6043C5-DB33-3F8A-D2A1-63C025512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023" y="4349627"/>
            <a:ext cx="1990725" cy="409575"/>
          </a:xfrm>
          <a:prstGeom prst="rect">
            <a:avLst/>
          </a:prstGeom>
        </p:spPr>
      </p:pic>
      <p:sp>
        <p:nvSpPr>
          <p:cNvPr id="5" name="Rectangle: Rounded Corners 4">
            <a:extLst>
              <a:ext uri="{FF2B5EF4-FFF2-40B4-BE49-F238E27FC236}">
                <a16:creationId xmlns:a16="http://schemas.microsoft.com/office/drawing/2014/main" id="{84BE4795-A2DF-9FEF-60AC-CD07906718A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3–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4–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5– WHAT TO DO WHEN YOU RECEIVE THE CARD</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pic>
        <p:nvPicPr>
          <p:cNvPr id="2" name="Graphic 1" descr="Return to Home">
            <a:hlinkClick r:id="" action="ppaction://hlinkshowjump?jump=firstslide"/>
            <a:extLst>
              <a:ext uri="{FF2B5EF4-FFF2-40B4-BE49-F238E27FC236}">
                <a16:creationId xmlns:a16="http://schemas.microsoft.com/office/drawing/2014/main" id="{40B4D03C-863E-7B6C-98DB-7F8EF6BB2B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28228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Jobs closely related to major</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Your work must be related to you major. You must be able to demonstrate that the work you will be doing is connected to the subject matter you learned in school. It must also be at the appropriate level. You cannot be a McDonald’s Cashier, but you can be a store manager. </a:t>
            </a:r>
          </a:p>
        </p:txBody>
      </p:sp>
      <p:sp>
        <p:nvSpPr>
          <p:cNvPr id="2" name="Rectangle: Rounded Corners 1">
            <a:extLst>
              <a:ext uri="{FF2B5EF4-FFF2-40B4-BE49-F238E27FC236}">
                <a16:creationId xmlns:a16="http://schemas.microsoft.com/office/drawing/2014/main" id="{4CA10E7D-B0D4-6379-5379-C76350B73D4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9789513A-B849-C535-4CFA-5244D02DD1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54938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Volunteer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418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The minimum requirements are 20 hours a week in a job closely related to your major. Sometimes it’s easier to find a volunteer job than a paid job. This will give you more time to find a paid job and something to put on your resume. </a:t>
            </a:r>
          </a:p>
        </p:txBody>
      </p:sp>
      <p:sp>
        <p:nvSpPr>
          <p:cNvPr id="2" name="Rectangle: Rounded Corners 1">
            <a:extLst>
              <a:ext uri="{FF2B5EF4-FFF2-40B4-BE49-F238E27FC236}">
                <a16:creationId xmlns:a16="http://schemas.microsoft.com/office/drawing/2014/main" id="{D3AE3B6E-87A7-DA86-695E-1A8911BC33CD}"/>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Picture 2">
            <a:extLst>
              <a:ext uri="{FF2B5EF4-FFF2-40B4-BE49-F238E27FC236}">
                <a16:creationId xmlns:a16="http://schemas.microsoft.com/office/drawing/2014/main" id="{29880391-842C-F4E3-1775-ED8FAAFEC2D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09051" y="1846385"/>
            <a:ext cx="3573898" cy="1943100"/>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05FE8B68-55F6-5154-C77C-F3654C5C814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4012968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Do not move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If you live in the dorms or will not have a stable home address, please use a trusted friend or family’s address. The application lets you send your card to someone. You must always put a current physical address even if it’s temporary.</a:t>
            </a:r>
          </a:p>
        </p:txBody>
      </p:sp>
      <p:sp>
        <p:nvSpPr>
          <p:cNvPr id="2" name="Rectangle: Rounded Corners 1">
            <a:extLst>
              <a:ext uri="{FF2B5EF4-FFF2-40B4-BE49-F238E27FC236}">
                <a16:creationId xmlns:a16="http://schemas.microsoft.com/office/drawing/2014/main" id="{89C88974-1014-FC6D-5080-3DAA9B2E3D59}"/>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Picture 2" descr="Stacked cardboard boxes and houseplant">
            <a:extLst>
              <a:ext uri="{FF2B5EF4-FFF2-40B4-BE49-F238E27FC236}">
                <a16:creationId xmlns:a16="http://schemas.microsoft.com/office/drawing/2014/main" id="{BE3DF3DB-8C0C-1978-10BF-23E6CF4D0CC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10454" y="1590550"/>
            <a:ext cx="3162112" cy="2107251"/>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1E7B7E1F-3DF7-9650-132F-699D490D03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417899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D0E0-578B-2285-E6E6-C9C58BA960FD}"/>
              </a:ext>
            </a:extLst>
          </p:cNvPr>
          <p:cNvSpPr>
            <a:spLocks noGrp="1"/>
          </p:cNvSpPr>
          <p:nvPr>
            <p:ph type="title"/>
          </p:nvPr>
        </p:nvSpPr>
        <p:spPr/>
        <p:txBody>
          <a:bodyPr/>
          <a:lstStyle/>
          <a:p>
            <a:r>
              <a:rPr lang="en-US" b="0" i="0" dirty="0">
                <a:solidFill>
                  <a:srgbClr val="666666"/>
                </a:solidFill>
                <a:effectLst/>
                <a:latin typeface="Lato Extended"/>
              </a:rPr>
              <a:t>What is OPT coyote</a:t>
            </a:r>
            <a:endParaRPr lang="en-US" dirty="0"/>
          </a:p>
        </p:txBody>
      </p:sp>
      <p:sp>
        <p:nvSpPr>
          <p:cNvPr id="3" name="Content Placeholder 2">
            <a:extLst>
              <a:ext uri="{FF2B5EF4-FFF2-40B4-BE49-F238E27FC236}">
                <a16:creationId xmlns:a16="http://schemas.microsoft.com/office/drawing/2014/main" id="{D2DDF240-478C-D1BB-EF83-698E4DE22054}"/>
              </a:ext>
            </a:extLst>
          </p:cNvPr>
          <p:cNvSpPr>
            <a:spLocks noGrp="1"/>
          </p:cNvSpPr>
          <p:nvPr>
            <p:ph idx="1"/>
          </p:nvPr>
        </p:nvSpPr>
        <p:spPr>
          <a:xfrm>
            <a:off x="1871666" y="2717551"/>
            <a:ext cx="9405934" cy="2549041"/>
          </a:xfrm>
        </p:spPr>
        <p:txBody>
          <a:bodyPr anchor="b"/>
          <a:lstStyle/>
          <a:p>
            <a:pPr marL="0" indent="0" algn="l">
              <a:buNone/>
            </a:pPr>
            <a:r>
              <a:rPr lang="en-US" sz="2000" b="0" i="0" dirty="0">
                <a:solidFill>
                  <a:srgbClr val="2D3B45"/>
                </a:solidFill>
                <a:effectLst/>
                <a:latin typeface="arial" panose="020B0604020202020204" pitchFamily="34" charset="0"/>
              </a:rPr>
              <a:t>Cody the Coyote is graduating this quarter and he wants to apply to OPT. He knows </a:t>
            </a:r>
            <a:r>
              <a:rPr lang="en-US" sz="1800" b="0" i="0" dirty="0">
                <a:solidFill>
                  <a:srgbClr val="2D3B45"/>
                </a:solidFill>
                <a:effectLst/>
                <a:latin typeface="arial" panose="020B0604020202020204" pitchFamily="34" charset="0"/>
              </a:rPr>
              <a:t>that</a:t>
            </a:r>
            <a:r>
              <a:rPr lang="en-US" sz="2000" b="0" i="0" dirty="0">
                <a:solidFill>
                  <a:srgbClr val="2D3B45"/>
                </a:solidFill>
                <a:effectLst/>
                <a:latin typeface="arial" panose="020B0604020202020204" pitchFamily="34" charset="0"/>
              </a:rPr>
              <a:t> his program end date is the last day of finals but he’s not sure what to do from there. So, he goes to the OPT info session to learn more. At the info session he is told that he should apply 100 days before he wants to work (10 days to prepare and 90 days for USCIS to approve his application). He is also told that he can start anytime during his grace period.</a:t>
            </a:r>
            <a:endParaRPr lang="en-US" dirty="0"/>
          </a:p>
        </p:txBody>
      </p:sp>
      <p:pic>
        <p:nvPicPr>
          <p:cNvPr id="4" name="Picture 3" descr="Return to home">
            <a:extLst>
              <a:ext uri="{FF2B5EF4-FFF2-40B4-BE49-F238E27FC236}">
                <a16:creationId xmlns:a16="http://schemas.microsoft.com/office/drawing/2014/main" id="{9644A6E3-899F-82B6-FD36-BD8A2F5C3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75" y="1371598"/>
            <a:ext cx="1009650" cy="1143000"/>
          </a:xfrm>
          <a:prstGeom prst="rect">
            <a:avLst/>
          </a:prstGeom>
        </p:spPr>
      </p:pic>
      <p:pic>
        <p:nvPicPr>
          <p:cNvPr id="14" name="Picture 13">
            <a:extLst>
              <a:ext uri="{FF2B5EF4-FFF2-40B4-BE49-F238E27FC236}">
                <a16:creationId xmlns:a16="http://schemas.microsoft.com/office/drawing/2014/main" id="{07664FB5-883F-6401-5DDC-EE5C7B8353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673" y="80282"/>
            <a:ext cx="1767993" cy="5870957"/>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12E9B912-CBDA-FA47-A542-50F97DB93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869436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30 days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The application must be received by USCIS within 30 days the OPT I-20 issuance. Once you requested an OPT I-20, please complete the application right away. If you find that the OPT I-20 is older than 30 days, and you haven’t applied for OPT, please contact Iss@csusb.edu to request a new one. </a:t>
            </a:r>
          </a:p>
        </p:txBody>
      </p:sp>
      <p:sp>
        <p:nvSpPr>
          <p:cNvPr id="2" name="Rectangle: Rounded Corners 1">
            <a:extLst>
              <a:ext uri="{FF2B5EF4-FFF2-40B4-BE49-F238E27FC236}">
                <a16:creationId xmlns:a16="http://schemas.microsoft.com/office/drawing/2014/main" id="{AC5AFE54-DDEF-B2F6-4256-CAABF4F073F9}"/>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A9C6B5B5-DB9B-C51B-1DF2-58D5705B8A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060936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S</a:t>
            </a:r>
            <a:r>
              <a:rPr kumimoji="0" lang="en-US" sz="4267" b="0" i="0" u="none" strike="noStrike" kern="1200" cap="none" spc="0" normalizeH="0" baseline="0" noProof="0" dirty="0" err="1">
                <a:ln>
                  <a:noFill/>
                </a:ln>
                <a:solidFill>
                  <a:schemeClr val="tx1"/>
                </a:solidFill>
                <a:effectLst/>
                <a:uLnTx/>
                <a:uFillTx/>
                <a:latin typeface="Lato Extended"/>
                <a:ea typeface="+mj-ea"/>
                <a:cs typeface="+mj-cs"/>
              </a:rPr>
              <a:t>tay</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 put/don’t travel outside U.S.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835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USCIS will cancel pending applications If you leave the U.S. They see it as abandoning your petition. </a:t>
            </a:r>
          </a:p>
        </p:txBody>
      </p:sp>
      <p:sp>
        <p:nvSpPr>
          <p:cNvPr id="5" name="Rectangle: Rounded Corners 4">
            <a:extLst>
              <a:ext uri="{FF2B5EF4-FFF2-40B4-BE49-F238E27FC236}">
                <a16:creationId xmlns:a16="http://schemas.microsoft.com/office/drawing/2014/main" id="{7DB6FE66-B38D-0F11-2E27-5B34A2D22892}"/>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2" name="Picture 1">
            <a:extLst>
              <a:ext uri="{FF2B5EF4-FFF2-40B4-BE49-F238E27FC236}">
                <a16:creationId xmlns:a16="http://schemas.microsoft.com/office/drawing/2014/main" id="{38849C95-20B5-CF7E-69BA-C6E71EF6737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10454" y="1590138"/>
            <a:ext cx="3162112" cy="2108074"/>
          </a:xfrm>
          <a:prstGeom prst="rect">
            <a:avLst/>
          </a:prstGeom>
        </p:spPr>
      </p:pic>
      <p:pic>
        <p:nvPicPr>
          <p:cNvPr id="3" name="Graphic 2" descr="Return to Home">
            <a:hlinkClick r:id="" action="ppaction://hlinkshowjump?jump=firstslide"/>
            <a:extLst>
              <a:ext uri="{FF2B5EF4-FFF2-40B4-BE49-F238E27FC236}">
                <a16:creationId xmlns:a16="http://schemas.microsoft.com/office/drawing/2014/main" id="{A2220242-2D5F-1F90-8D3A-AC6698EDE4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974972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Have not graduated, yet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835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USCIS will cancel pending applications If you leave the U.S. They see it as abandoning your petition. Please contact CISP if you have applied for OPT and found that you haven’t graduated yet. There are actions you must take depending on where you are in the application and where you are in graduation. Actions may include having to cancel your OPT application through continuing OPT and do nothing. </a:t>
            </a:r>
          </a:p>
        </p:txBody>
      </p:sp>
      <p:sp>
        <p:nvSpPr>
          <p:cNvPr id="2" name="Rectangle: Rounded Corners 1">
            <a:extLst>
              <a:ext uri="{FF2B5EF4-FFF2-40B4-BE49-F238E27FC236}">
                <a16:creationId xmlns:a16="http://schemas.microsoft.com/office/drawing/2014/main" id="{94C0CF0B-9CDE-5E72-5C3E-CF7705A8C9E1}"/>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EFC5EB00-EF3C-8824-0091-69BBF9BB6B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889671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My petition, my responsibility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835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b="0" i="0" dirty="0">
                <a:solidFill>
                  <a:srgbClr val="2D3B45"/>
                </a:solidFill>
                <a:effectLst/>
                <a:latin typeface="+mn-lt"/>
              </a:rPr>
              <a:t>The OPT application is between you and the U.S. government. If you see a problem or your application is taking too long, you will need to contact USCIS about solutions. CISP can advise but they can’t do anything on your behalf. </a:t>
            </a:r>
          </a:p>
        </p:txBody>
      </p:sp>
      <p:sp>
        <p:nvSpPr>
          <p:cNvPr id="2" name="Rectangle: Rounded Corners 1">
            <a:extLst>
              <a:ext uri="{FF2B5EF4-FFF2-40B4-BE49-F238E27FC236}">
                <a16:creationId xmlns:a16="http://schemas.microsoft.com/office/drawing/2014/main" id="{8411F4B4-5E67-F1D7-B62F-01BE26E45082}"/>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Picture 2" descr="Woman in headscarf with raised bicep">
            <a:extLst>
              <a:ext uri="{FF2B5EF4-FFF2-40B4-BE49-F238E27FC236}">
                <a16:creationId xmlns:a16="http://schemas.microsoft.com/office/drawing/2014/main" id="{0A514C40-CF89-971A-4121-19BA7E3EE1A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10454" y="1590138"/>
            <a:ext cx="3162112" cy="2108074"/>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35FC19C0-6122-FD11-6FBC-739E7355B1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391099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What to do when you receive the card</a:t>
            </a: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4400" y="1676400"/>
            <a:ext cx="10363200" cy="3810000"/>
          </a:xfrm>
          <a:prstGeom prst="rect">
            <a:avLst/>
          </a:prstGeom>
          <a:noFill/>
        </p:spPr>
      </p:pic>
      <p:pic>
        <p:nvPicPr>
          <p:cNvPr id="3" name="Graphic 2" descr="Return to Home">
            <a:hlinkClick r:id="" action="ppaction://hlinkshowjump?jump=firstslide"/>
            <a:extLst>
              <a:ext uri="{FF2B5EF4-FFF2-40B4-BE49-F238E27FC236}">
                <a16:creationId xmlns:a16="http://schemas.microsoft.com/office/drawing/2014/main" id="{2F68E449-6F9C-8A7C-8D61-063DB14E2D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898919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D0E0-578B-2285-E6E6-C9C58BA960FD}"/>
              </a:ext>
            </a:extLst>
          </p:cNvPr>
          <p:cNvSpPr>
            <a:spLocks noGrp="1"/>
          </p:cNvSpPr>
          <p:nvPr>
            <p:ph type="title"/>
          </p:nvPr>
        </p:nvSpPr>
        <p:spPr/>
        <p:txBody>
          <a:bodyPr/>
          <a:lstStyle/>
          <a:p>
            <a:r>
              <a:rPr lang="pt-BR" b="0" i="0" dirty="0">
                <a:solidFill>
                  <a:srgbClr val="666666"/>
                </a:solidFill>
                <a:effectLst/>
                <a:latin typeface="Lato Extended"/>
              </a:rPr>
              <a:t>While you are waiting </a:t>
            </a:r>
          </a:p>
        </p:txBody>
      </p:sp>
      <p:sp>
        <p:nvSpPr>
          <p:cNvPr id="3" name="Content Placeholder 2">
            <a:extLst>
              <a:ext uri="{FF2B5EF4-FFF2-40B4-BE49-F238E27FC236}">
                <a16:creationId xmlns:a16="http://schemas.microsoft.com/office/drawing/2014/main" id="{D2DDF240-478C-D1BB-EF83-698E4DE22054}"/>
              </a:ext>
            </a:extLst>
          </p:cNvPr>
          <p:cNvSpPr>
            <a:spLocks noGrp="1"/>
          </p:cNvSpPr>
          <p:nvPr>
            <p:ph idx="1"/>
          </p:nvPr>
        </p:nvSpPr>
        <p:spPr>
          <a:xfrm>
            <a:off x="1960684" y="2717551"/>
            <a:ext cx="9316915" cy="2549041"/>
          </a:xfrm>
        </p:spPr>
        <p:txBody>
          <a:bodyPr anchor="b"/>
          <a:lstStyle/>
          <a:p>
            <a:pPr marL="0" indent="0" algn="l">
              <a:buNone/>
            </a:pPr>
            <a:r>
              <a:rPr lang="en-US" sz="2000" b="0" i="0" dirty="0">
                <a:solidFill>
                  <a:srgbClr val="2D3B45"/>
                </a:solidFill>
                <a:effectLst/>
                <a:latin typeface="arial" panose="020B0604020202020204" pitchFamily="34" charset="0"/>
              </a:rPr>
              <a:t>Cody spends his time, while waiting for his EAD card, looking for work in his field. He has talks with the Career Development Center and goes to job fairs. He successfully finds a job in his field but hasn’t received his EAD card yet. He checks online account on the USCIS website for updates. Cody is uncertain about part of his application and emails the adjudicator through his online account page. </a:t>
            </a:r>
          </a:p>
        </p:txBody>
      </p:sp>
      <p:pic>
        <p:nvPicPr>
          <p:cNvPr id="4" name="Picture 3" descr="Cody Coyote">
            <a:extLst>
              <a:ext uri="{FF2B5EF4-FFF2-40B4-BE49-F238E27FC236}">
                <a16:creationId xmlns:a16="http://schemas.microsoft.com/office/drawing/2014/main" id="{9644A6E3-899F-82B6-FD36-BD8A2F5C3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75" y="1371598"/>
            <a:ext cx="1009650" cy="1143000"/>
          </a:xfrm>
          <a:prstGeom prst="rect">
            <a:avLst/>
          </a:prstGeom>
        </p:spPr>
      </p:pic>
      <p:sp>
        <p:nvSpPr>
          <p:cNvPr id="6" name="Rectangle: Rounded Corners 5">
            <a:extLst>
              <a:ext uri="{FF2B5EF4-FFF2-40B4-BE49-F238E27FC236}">
                <a16:creationId xmlns:a16="http://schemas.microsoft.com/office/drawing/2014/main" id="{005E966C-044E-2910-B21C-7A0F452180B6}"/>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5" name="Graphic 4" descr="Return to Home">
            <a:hlinkClick r:id="" action="ppaction://hlinkshowjump?jump=firstslide"/>
            <a:extLst>
              <a:ext uri="{FF2B5EF4-FFF2-40B4-BE49-F238E27FC236}">
                <a16:creationId xmlns:a16="http://schemas.microsoft.com/office/drawing/2014/main" id="{A382F3CD-9E2E-7FFD-6F7B-2C95D06229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335506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Report OPT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1265204"/>
            <a:ext cx="9316915" cy="2835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lgn="l"/>
            <a:r>
              <a:rPr lang="en-US" sz="2000" b="0" i="0" dirty="0">
                <a:solidFill>
                  <a:srgbClr val="2D3B45"/>
                </a:solidFill>
                <a:effectLst/>
                <a:latin typeface="+mn-lt"/>
              </a:rPr>
              <a:t>You will report your contact information and employment information once you receive the OPT Card and have a job. You can do this by SEVP portal. If you can't access the SEVP Portal, please report through Iss@csusb.edu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On the day your OPT starts, you will receive an email for SEVP.DHS.GOV . This will allow you to set up a SEVP Portal account. The benefits are that you can report employment and update your contact information directly. You can also see that you are in status through your employment dates listed.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If you cannot access the SEVP Portal, please send the information below in an email to iss@csusb.edu. </a:t>
            </a:r>
          </a:p>
        </p:txBody>
      </p:sp>
      <p:sp>
        <p:nvSpPr>
          <p:cNvPr id="7" name="TextBox 6">
            <a:extLst>
              <a:ext uri="{FF2B5EF4-FFF2-40B4-BE49-F238E27FC236}">
                <a16:creationId xmlns:a16="http://schemas.microsoft.com/office/drawing/2014/main" id="{8009E342-89BE-227E-CF17-9D0898F45D78}"/>
              </a:ext>
            </a:extLst>
          </p:cNvPr>
          <p:cNvSpPr txBox="1"/>
          <p:nvPr/>
        </p:nvSpPr>
        <p:spPr>
          <a:xfrm>
            <a:off x="1960682" y="3965887"/>
            <a:ext cx="8546125" cy="2308324"/>
          </a:xfrm>
          <a:prstGeom prst="rect">
            <a:avLst/>
          </a:prstGeom>
          <a:noFill/>
        </p:spPr>
        <p:txBody>
          <a:bodyPr wrap="square" numCol="2">
            <a:spAutoFit/>
          </a:bodyPr>
          <a:lstStyle/>
          <a:p>
            <a:pPr algn="l"/>
            <a:r>
              <a:rPr lang="en-US" dirty="0">
                <a:solidFill>
                  <a:schemeClr val="tx1"/>
                </a:solidFill>
              </a:rPr>
              <a:t>Subject: OPT Employment Report </a:t>
            </a:r>
          </a:p>
          <a:p>
            <a:pPr algn="l"/>
            <a:r>
              <a:rPr lang="en-US" dirty="0">
                <a:solidFill>
                  <a:schemeClr val="tx1"/>
                </a:solidFill>
              </a:rPr>
              <a:t>1.legal name (as it appears in my passport): </a:t>
            </a:r>
          </a:p>
          <a:p>
            <a:pPr algn="l"/>
            <a:r>
              <a:rPr lang="en-US" dirty="0">
                <a:solidFill>
                  <a:schemeClr val="tx1"/>
                </a:solidFill>
              </a:rPr>
              <a:t>2.residential or mailing address, phone number and email: </a:t>
            </a:r>
          </a:p>
          <a:p>
            <a:pPr algn="l"/>
            <a:r>
              <a:rPr lang="en-US" dirty="0">
                <a:solidFill>
                  <a:schemeClr val="tx1"/>
                </a:solidFill>
              </a:rPr>
              <a:t>3.Statement of how job is related to major: </a:t>
            </a:r>
          </a:p>
          <a:p>
            <a:pPr algn="l"/>
            <a:r>
              <a:rPr lang="en-US" dirty="0">
                <a:solidFill>
                  <a:schemeClr val="tx1"/>
                </a:solidFill>
              </a:rPr>
              <a:t>4.Self-Employment or Company/Employer Name:6.the employer’s Employer Identification Number (EIN): </a:t>
            </a:r>
          </a:p>
          <a:p>
            <a:pPr algn="l"/>
            <a:r>
              <a:rPr lang="en-US" dirty="0">
                <a:solidFill>
                  <a:schemeClr val="tx1"/>
                </a:solidFill>
              </a:rPr>
              <a:t>5.Job Title [Student]: </a:t>
            </a:r>
          </a:p>
          <a:p>
            <a:pPr algn="l"/>
            <a:r>
              <a:rPr lang="en-US" dirty="0">
                <a:solidFill>
                  <a:schemeClr val="tx1"/>
                </a:solidFill>
              </a:rPr>
              <a:t>6.Start Date [Employment]: </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7.End Date [Employment]: </a:t>
            </a:r>
          </a:p>
          <a:p>
            <a:pPr algn="l"/>
            <a:r>
              <a:rPr lang="en-US" dirty="0">
                <a:solidFill>
                  <a:schemeClr val="tx1"/>
                </a:solidFill>
              </a:rPr>
              <a:t>8.Full-time/Part-time: </a:t>
            </a:r>
          </a:p>
          <a:p>
            <a:pPr algn="l"/>
            <a:r>
              <a:rPr lang="en-US" dirty="0">
                <a:solidFill>
                  <a:schemeClr val="tx1"/>
                </a:solidFill>
              </a:rPr>
              <a:t>9.Employer Address: </a:t>
            </a:r>
          </a:p>
          <a:p>
            <a:pPr algn="l"/>
            <a:r>
              <a:rPr lang="en-US" dirty="0">
                <a:solidFill>
                  <a:schemeClr val="tx1"/>
                </a:solidFill>
              </a:rPr>
              <a:t>10.Supervisor (Last Name, First Name, Telephone Number, email Address): </a:t>
            </a:r>
          </a:p>
          <a:p>
            <a:pPr algn="l"/>
            <a:r>
              <a:rPr lang="en-US" dirty="0">
                <a:solidFill>
                  <a:schemeClr val="tx1"/>
                </a:solidFill>
              </a:rPr>
              <a:t>11.Any Remarks: </a:t>
            </a:r>
          </a:p>
        </p:txBody>
      </p:sp>
      <p:sp>
        <p:nvSpPr>
          <p:cNvPr id="8" name="Rectangle: Rounded Corners 7">
            <a:extLst>
              <a:ext uri="{FF2B5EF4-FFF2-40B4-BE49-F238E27FC236}">
                <a16:creationId xmlns:a16="http://schemas.microsoft.com/office/drawing/2014/main" id="{4E7B7AF0-2E53-D1A2-A333-08C551C96A7C}"/>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2" name="Graphic 1" descr="Return to Home">
            <a:hlinkClick r:id="" action="ppaction://hlinkshowjump?jump=firstslide"/>
            <a:extLst>
              <a:ext uri="{FF2B5EF4-FFF2-40B4-BE49-F238E27FC236}">
                <a16:creationId xmlns:a16="http://schemas.microsoft.com/office/drawing/2014/main" id="{AABAD72D-2EEB-3A11-3C10-C9B9363696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838129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5"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Statement of how job is related to major:</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6"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85000" lnSpcReduction="10000"/>
          </a:bodyPr>
          <a:lstStyle/>
          <a:p>
            <a:pPr algn="l"/>
            <a:r>
              <a:rPr lang="en-US" sz="2000" b="0" i="0" dirty="0">
                <a:solidFill>
                  <a:srgbClr val="2D3B45"/>
                </a:solidFill>
                <a:effectLst/>
                <a:latin typeface="+mn-lt"/>
              </a:rPr>
              <a:t>job title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employer name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major area of study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whether full time or the average hours worked per week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a brief explanation of how the job is directly related to your studies. The regular duties should be explained and the connection between those duties and the degree described. </a:t>
            </a:r>
          </a:p>
        </p:txBody>
      </p:sp>
      <p:sp>
        <p:nvSpPr>
          <p:cNvPr id="2" name="Rectangle: Rounded Corners 1">
            <a:extLst>
              <a:ext uri="{FF2B5EF4-FFF2-40B4-BE49-F238E27FC236}">
                <a16:creationId xmlns:a16="http://schemas.microsoft.com/office/drawing/2014/main" id="{953B264F-8352-E206-45C1-467FE67BF2D5}"/>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07A5D635-73E3-4803-8F17-D23C2A4CF2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516902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5"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Statement of how job is related to major: Examples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6"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70000" lnSpcReduction="20000"/>
          </a:bodyPr>
          <a:lstStyle/>
          <a:p>
            <a:pPr algn="l"/>
            <a:r>
              <a:rPr lang="en-US" sz="2000" b="1" i="0" dirty="0">
                <a:solidFill>
                  <a:srgbClr val="2D3B45"/>
                </a:solidFill>
                <a:effectLst/>
                <a:latin typeface="+mn-lt"/>
              </a:rPr>
              <a:t>Bachelor's degree in Business: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I work full time as a Loan Officer at a mortgage company, Happy Homes, where I meet with clients and evaluate, authorize and recommend approval of loan applications. On a daily basis, I use the knowledge I gained in my credit analysis, sales and marketing classes that I took as part of my major program of study.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 </a:t>
            </a:r>
          </a:p>
          <a:p>
            <a:pPr algn="l"/>
            <a:endParaRPr lang="en-US" sz="2000" b="0" i="0" dirty="0">
              <a:solidFill>
                <a:srgbClr val="2D3B45"/>
              </a:solidFill>
              <a:effectLst/>
              <a:latin typeface="+mn-lt"/>
            </a:endParaRPr>
          </a:p>
          <a:p>
            <a:pPr algn="l"/>
            <a:r>
              <a:rPr lang="en-US" sz="2000" b="1" i="0" dirty="0">
                <a:solidFill>
                  <a:srgbClr val="2D3B45"/>
                </a:solidFill>
                <a:effectLst/>
                <a:latin typeface="+mn-lt"/>
              </a:rPr>
              <a:t>PhD in Computer Science: </a:t>
            </a:r>
          </a:p>
          <a:p>
            <a:pPr algn="l"/>
            <a:endParaRPr lang="en-US" sz="2000" b="0" i="0" dirty="0">
              <a:solidFill>
                <a:srgbClr val="2D3B45"/>
              </a:solidFill>
              <a:effectLst/>
              <a:latin typeface="+mn-lt"/>
            </a:endParaRPr>
          </a:p>
          <a:p>
            <a:pPr algn="l"/>
            <a:r>
              <a:rPr lang="en-US" sz="2000" b="0" i="0" dirty="0">
                <a:solidFill>
                  <a:srgbClr val="2D3B45"/>
                </a:solidFill>
                <a:effectLst/>
                <a:latin typeface="+mn-lt"/>
              </a:rPr>
              <a:t>I am employed as a Computer and Information Research Scientist at ABC Research Institute. I work as part of a team of scientists and engineers that designs experiments to test the operation of various software systems. My work builds on research in complex algorithms and machine learning, which I studied as part of my dissertation. </a:t>
            </a:r>
          </a:p>
        </p:txBody>
      </p:sp>
      <p:sp>
        <p:nvSpPr>
          <p:cNvPr id="3" name="Rectangle: Rounded Corners 2">
            <a:extLst>
              <a:ext uri="{FF2B5EF4-FFF2-40B4-BE49-F238E27FC236}">
                <a16:creationId xmlns:a16="http://schemas.microsoft.com/office/drawing/2014/main" id="{8209FC1A-16BD-35D0-564F-2C7201E0362F}"/>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2" name="Graphic 1" descr="Return to Home">
            <a:hlinkClick r:id="" action="ppaction://hlinkshowjump?jump=firstslide"/>
            <a:extLst>
              <a:ext uri="{FF2B5EF4-FFF2-40B4-BE49-F238E27FC236}">
                <a16:creationId xmlns:a16="http://schemas.microsoft.com/office/drawing/2014/main" id="{31ED7984-470D-76F3-619E-F2C24EEDE2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996686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D0E0-578B-2285-E6E6-C9C58BA960FD}"/>
              </a:ext>
            </a:extLst>
          </p:cNvPr>
          <p:cNvSpPr>
            <a:spLocks noGrp="1"/>
          </p:cNvSpPr>
          <p:nvPr>
            <p:ph type="title"/>
          </p:nvPr>
        </p:nvSpPr>
        <p:spPr>
          <a:xfrm>
            <a:off x="1960684" y="304800"/>
            <a:ext cx="9316915" cy="1143000"/>
          </a:xfrm>
        </p:spPr>
        <p:txBody>
          <a:bodyPr/>
          <a:lstStyle/>
          <a:p>
            <a:r>
              <a:rPr lang="en-US" b="0" i="0" dirty="0">
                <a:solidFill>
                  <a:srgbClr val="666666"/>
                </a:solidFill>
                <a:effectLst/>
                <a:latin typeface="Lato Extended"/>
              </a:rPr>
              <a:t>What to do when you receive your card </a:t>
            </a:r>
            <a:endParaRPr lang="pt-BR" b="0" i="0" dirty="0">
              <a:solidFill>
                <a:srgbClr val="666666"/>
              </a:solidFill>
              <a:effectLst/>
              <a:latin typeface="Lato Extended"/>
            </a:endParaRPr>
          </a:p>
        </p:txBody>
      </p:sp>
      <p:sp>
        <p:nvSpPr>
          <p:cNvPr id="3" name="Content Placeholder 2">
            <a:extLst>
              <a:ext uri="{FF2B5EF4-FFF2-40B4-BE49-F238E27FC236}">
                <a16:creationId xmlns:a16="http://schemas.microsoft.com/office/drawing/2014/main" id="{D2DDF240-478C-D1BB-EF83-698E4DE22054}"/>
              </a:ext>
            </a:extLst>
          </p:cNvPr>
          <p:cNvSpPr>
            <a:spLocks noGrp="1"/>
          </p:cNvSpPr>
          <p:nvPr>
            <p:ph idx="1"/>
          </p:nvPr>
        </p:nvSpPr>
        <p:spPr>
          <a:xfrm>
            <a:off x="1960684" y="2717551"/>
            <a:ext cx="9316916" cy="2549041"/>
          </a:xfrm>
        </p:spPr>
        <p:txBody>
          <a:bodyPr anchor="b"/>
          <a:lstStyle/>
          <a:p>
            <a:pPr marL="0" indent="0" algn="l">
              <a:buNone/>
            </a:pPr>
            <a:r>
              <a:rPr lang="en-US" sz="2000" b="0" i="0" dirty="0">
                <a:solidFill>
                  <a:srgbClr val="2D3B45"/>
                </a:solidFill>
                <a:effectLst/>
                <a:latin typeface="arial" panose="020B0604020202020204" pitchFamily="34" charset="0"/>
              </a:rPr>
              <a:t>Cody receives his EAD card and starts his job the first day of his OPT approved date. Afterwards, Cody creates an OPT Folder for officer inspection. In it he puts his job offer letter, a statement of purpose for working that job and he will place all his pay stubs in the future. He logs into the SEVP portal to update his employment. He also sends a request for a new I-20 to </a:t>
            </a:r>
            <a:r>
              <a:rPr lang="en-US" sz="2000" b="0" i="0" dirty="0">
                <a:solidFill>
                  <a:srgbClr val="2D3B45"/>
                </a:solidFill>
                <a:effectLst/>
                <a:latin typeface="arial" panose="020B0604020202020204" pitchFamily="34" charset="0"/>
                <a:hlinkClick r:id="rId2"/>
              </a:rPr>
              <a:t>CISP Service Requests page</a:t>
            </a:r>
            <a:r>
              <a:rPr lang="en-US" sz="2000" b="0" i="0" dirty="0">
                <a:solidFill>
                  <a:srgbClr val="2D3B45"/>
                </a:solidFill>
                <a:effectLst/>
                <a:latin typeface="arial" panose="020B0604020202020204" pitchFamily="34" charset="0"/>
              </a:rPr>
              <a:t>, so he can have an I-20 with the employer's information on the back. </a:t>
            </a:r>
          </a:p>
        </p:txBody>
      </p:sp>
      <p:pic>
        <p:nvPicPr>
          <p:cNvPr id="4" name="Picture 3" descr="Cody Coyote">
            <a:extLst>
              <a:ext uri="{FF2B5EF4-FFF2-40B4-BE49-F238E27FC236}">
                <a16:creationId xmlns:a16="http://schemas.microsoft.com/office/drawing/2014/main" id="{9644A6E3-899F-82B6-FD36-BD8A2F5C3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175" y="1441934"/>
            <a:ext cx="1009650" cy="1143000"/>
          </a:xfrm>
          <a:prstGeom prst="rect">
            <a:avLst/>
          </a:prstGeom>
        </p:spPr>
      </p:pic>
      <p:sp>
        <p:nvSpPr>
          <p:cNvPr id="6" name="Rectangle: Rounded Corners 5">
            <a:extLst>
              <a:ext uri="{FF2B5EF4-FFF2-40B4-BE49-F238E27FC236}">
                <a16:creationId xmlns:a16="http://schemas.microsoft.com/office/drawing/2014/main" id="{E52B6317-7F41-A58A-55FA-FC567DA67569}"/>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3–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4–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5– WHAT TO DO WHEN YOU RECEIVE THE CARD</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pic>
        <p:nvPicPr>
          <p:cNvPr id="5" name="Graphic 4" descr="Return to Home">
            <a:hlinkClick r:id="" action="ppaction://hlinkshowjump?jump=firstslide"/>
            <a:extLst>
              <a:ext uri="{FF2B5EF4-FFF2-40B4-BE49-F238E27FC236}">
                <a16:creationId xmlns:a16="http://schemas.microsoft.com/office/drawing/2014/main" id="{68077C1F-A600-E537-A4FD-12D4BA4BDD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17107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OPT Timeline</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4162424"/>
            <a:ext cx="9316915" cy="15026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40000" lnSpcReduction="20000"/>
          </a:bodyPr>
          <a:lstStyle/>
          <a:p>
            <a:pPr algn="l"/>
            <a:r>
              <a:rPr lang="en-US" sz="3200" b="0" i="0" dirty="0">
                <a:solidFill>
                  <a:srgbClr val="2D3B45"/>
                </a:solidFill>
                <a:effectLst/>
                <a:latin typeface="arial" panose="020B0604020202020204" pitchFamily="34" charset="0"/>
              </a:rPr>
              <a:t>Ex. Cody Coyote started his degree 08/20/2020. He graduates on 05/20/2023. He wants to start OPT on 06/15/2023, so he turns in his OPT Application to the CISP office on 03/07/2023. When you apply for OPT you must choose the date to start, then turn in your paperwork 70 days before you want to start (5 days to process with CSIP + 5 days to finish the application + 60 days to process with USCIS). In general students who want to start early already have a job lined up. Students who start late are doubtful of finding a job quickly. Once you have decided on a date, you can’t change it. The CISP office cannot process your OPT, until you choose a date. The last day to request an OPT I-20 is your last day of classes. </a:t>
            </a:r>
            <a:endParaRPr lang="en-US" sz="3200" b="0" i="0" dirty="0">
              <a:solidFill>
                <a:srgbClr val="2D3B45"/>
              </a:solidFill>
              <a:effectLst/>
              <a:latin typeface="Lato Extended"/>
            </a:endParaRPr>
          </a:p>
          <a:p>
            <a:pPr algn="l"/>
            <a:r>
              <a:rPr lang="en-US" sz="3200" b="0" i="0" dirty="0">
                <a:solidFill>
                  <a:srgbClr val="2D3B45"/>
                </a:solidFill>
                <a:effectLst/>
                <a:latin typeface="arial" panose="020B0604020202020204" pitchFamily="34" charset="0"/>
              </a:rPr>
              <a:t>USCIS has streamlined the application process.  Check the </a:t>
            </a:r>
            <a:r>
              <a:rPr lang="en-US" sz="3200" b="0" i="0" u="sng" dirty="0">
                <a:solidFill>
                  <a:srgbClr val="2D3B45"/>
                </a:solidFill>
                <a:effectLst/>
                <a:latin typeface="arial" panose="020B0604020202020204" pitchFamily="34" charset="0"/>
                <a:hlinkClick r:id="rId2"/>
              </a:rPr>
              <a:t>USCIS processing times</a:t>
            </a:r>
            <a:r>
              <a:rPr lang="en-US" sz="3200" b="0" i="0" dirty="0">
                <a:solidFill>
                  <a:srgbClr val="2D3B45"/>
                </a:solidFill>
                <a:effectLst/>
                <a:latin typeface="arial" panose="020B0604020202020204" pitchFamily="34" charset="0"/>
              </a:rPr>
              <a:t> for current timeline.</a:t>
            </a:r>
            <a:endParaRPr lang="en-US" sz="3200" b="0" i="0" dirty="0">
              <a:solidFill>
                <a:srgbClr val="2D3B45"/>
              </a:solidFill>
              <a:effectLst/>
              <a:latin typeface="Lato Extended"/>
            </a:endParaRPr>
          </a:p>
        </p:txBody>
      </p:sp>
      <p:sp>
        <p:nvSpPr>
          <p:cNvPr id="2" name="Rectangle: Rounded Corners 1">
            <a:extLst>
              <a:ext uri="{FF2B5EF4-FFF2-40B4-BE49-F238E27FC236}">
                <a16:creationId xmlns:a16="http://schemas.microsoft.com/office/drawing/2014/main" id="{32CF0FC1-D5EF-1E4C-416A-2D271481AEF8}"/>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7" name="Picture 6">
            <a:extLst>
              <a:ext uri="{FF2B5EF4-FFF2-40B4-BE49-F238E27FC236}">
                <a16:creationId xmlns:a16="http://schemas.microsoft.com/office/drawing/2014/main" id="{FDF0CED6-3527-E26C-4AAE-E17E8206ECE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152650" y="1261695"/>
            <a:ext cx="7886700" cy="2628900"/>
          </a:xfrm>
          <a:prstGeom prst="rect">
            <a:avLst/>
          </a:prstGeom>
        </p:spPr>
      </p:pic>
      <p:pic>
        <p:nvPicPr>
          <p:cNvPr id="3" name="Graphic 2" descr="Return to Home">
            <a:hlinkClick r:id="" action="ppaction://hlinkshowjump?jump=firstslide"/>
            <a:extLst>
              <a:ext uri="{FF2B5EF4-FFF2-40B4-BE49-F238E27FC236}">
                <a16:creationId xmlns:a16="http://schemas.microsoft.com/office/drawing/2014/main" id="{80EC9267-F4F3-26A6-D2A8-CF91215EFC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577363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90 days of unemployment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You have 90 days of unemployment for Post Completion OPT. STEM OPT increases by 60 for a potential of 150 days of unemployment time. Try not to quit one job without securing another. </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54A721E3-64C1-1046-DF9C-6EEAA39A0932}"/>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Picture 2" descr="Fashion designers working together in their studio">
            <a:extLst>
              <a:ext uri="{FF2B5EF4-FFF2-40B4-BE49-F238E27FC236}">
                <a16:creationId xmlns:a16="http://schemas.microsoft.com/office/drawing/2014/main" id="{A80BC50A-0194-261B-3CAD-B0693B04519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10454" y="1590395"/>
            <a:ext cx="3162112" cy="2107560"/>
          </a:xfrm>
          <a:prstGeom prst="rect">
            <a:avLst/>
          </a:prstGeom>
        </p:spPr>
      </p:pic>
      <p:pic>
        <p:nvPicPr>
          <p:cNvPr id="5" name="Graphic 4" descr="Return to Home">
            <a:hlinkClick r:id="" action="ppaction://hlinkshowjump?jump=firstslide"/>
            <a:extLst>
              <a:ext uri="{FF2B5EF4-FFF2-40B4-BE49-F238E27FC236}">
                <a16:creationId xmlns:a16="http://schemas.microsoft.com/office/drawing/2014/main" id="{21B8D4F9-B054-79FE-C617-7048B70993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14551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T</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ravel and employment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418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Once you receive the EAD card, you can travel outside the U.S. You will need a valid visa, a valid passport, your OPT I-20 and your EAD card to return. The EAD card is a purpose for being in the U.S. not a visa. You should also have proof of a job or explain that you are returning to look for work. </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977BCA0D-6899-5F11-791C-00DB7B711A26}"/>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B2A61EE3-5499-D8E8-3C8D-B7166BB7AA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075419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lang="en-US" b="0" kern="1200" dirty="0">
                <a:latin typeface="Lato Extended"/>
              </a:rPr>
              <a:t>T</a:t>
            </a:r>
            <a:r>
              <a:rPr kumimoji="0" lang="en-US" sz="4267" b="0" i="0" u="none" strike="noStrike" kern="1200" cap="none" spc="0" normalizeH="0" baseline="0" noProof="0" dirty="0" err="1">
                <a:ln>
                  <a:noFill/>
                </a:ln>
                <a:solidFill>
                  <a:schemeClr val="tx1"/>
                </a:solidFill>
                <a:effectLst/>
                <a:uLnTx/>
                <a:uFillTx/>
                <a:latin typeface="Lato Extended"/>
                <a:ea typeface="+mj-ea"/>
                <a:cs typeface="+mj-cs"/>
              </a:rPr>
              <a:t>ransferring</a:t>
            </a:r>
            <a:r>
              <a:rPr kumimoji="0" lang="en-US" sz="4267" b="0" i="0" u="none" strike="noStrike" kern="1200" cap="none" spc="0" normalizeH="0" baseline="0" noProof="0" dirty="0">
                <a:ln>
                  <a:noFill/>
                </a:ln>
                <a:solidFill>
                  <a:schemeClr val="tx1"/>
                </a:solidFill>
                <a:effectLst/>
                <a:uLnTx/>
                <a:uFillTx/>
                <a:latin typeface="Lato Extended"/>
                <a:ea typeface="+mj-ea"/>
                <a:cs typeface="+mj-cs"/>
              </a:rPr>
              <a:t> to another school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You can transfer to another school in the middle of your OPT. Please tell your International Adviser that you are currently on OPT. You last day to transfer your SEVIS record to your new program is the start of classes. You cannot work once you have transferred your SEVIS record. </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EEFC0494-D3DB-75B6-4D7A-F172161DB1BB}"/>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FE6484A3-B8D8-7EDE-8871-ED3CD1B499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903508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Health Insurance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You must purchase health insurance through CISP as required by CSU, San Bernardino. The only exception is if you get health insurance provided through your work. Then you need to purchase medical evacuation and reputation supplement. </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3DD3D555-A315-7EA7-583F-EA93EF8DF03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8BE893D8-5BFF-6EBA-908C-A1054067AD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4262459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60-day grace period</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418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After you have completed your OPT, you will have another 60-day grace-period. You can use this time to start a new program, transfer to a new eligible visa status or leave the U.S. Once you have left the U.S. you will not be able to return under the current I-20. </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2C8C5593-9295-6C8F-CDF3-B2EC6CCA870E}"/>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AA364F17-197A-C456-C6D3-769BD81ACE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738081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6"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Message from Department of Homeland Security</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2500" lnSpcReduction="10000"/>
          </a:bodyPr>
          <a:lstStyle/>
          <a:p>
            <a:pPr algn="l"/>
            <a:r>
              <a:rPr lang="en-US" sz="2000" i="0" dirty="0">
                <a:solidFill>
                  <a:srgbClr val="2D3B45"/>
                </a:solidFill>
                <a:effectLst/>
                <a:latin typeface="+mn-lt"/>
              </a:rPr>
              <a:t>International students participating in OPT must understand and abide by OPT regulations to maintain their nonimmigrant status.  </a:t>
            </a:r>
          </a:p>
          <a:p>
            <a:pPr algn="l"/>
            <a:endParaRPr lang="en-US" sz="2000" i="0" dirty="0">
              <a:solidFill>
                <a:srgbClr val="2D3B45"/>
              </a:solidFill>
              <a:effectLst/>
              <a:latin typeface="+mn-lt"/>
            </a:endParaRPr>
          </a:p>
          <a:p>
            <a:pPr marL="342900" indent="-342900" algn="l">
              <a:buFont typeface="Arial" panose="020B0604020202020204" pitchFamily="34" charset="0"/>
              <a:buChar char="•"/>
            </a:pPr>
            <a:r>
              <a:rPr lang="en-US" sz="2000" i="0" dirty="0">
                <a:solidFill>
                  <a:srgbClr val="2D3B45"/>
                </a:solidFill>
                <a:effectLst/>
                <a:latin typeface="+mn-lt"/>
              </a:rPr>
              <a:t>International students who rely on recruitment agencies to obtain OPT placements should ensure those agencies are trustworthy and reputable. Reputable recruiters will not modify a student’s resume or academic background to secure OPT placement. </a:t>
            </a:r>
          </a:p>
          <a:p>
            <a:pPr marL="342900" indent="-342900" algn="l">
              <a:buFont typeface="Arial" panose="020B0604020202020204" pitchFamily="34" charset="0"/>
              <a:buChar char="•"/>
            </a:pPr>
            <a:r>
              <a:rPr lang="en-US" sz="2000" i="0" dirty="0">
                <a:solidFill>
                  <a:srgbClr val="2D3B45"/>
                </a:solidFill>
                <a:effectLst/>
                <a:latin typeface="+mn-lt"/>
              </a:rPr>
              <a:t>International students who encounter fraudulent activity tied to OPT should contact the HSI tip line immediately and make a report. </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12E48E6F-472D-DA06-D1D2-5D03AA678C77}"/>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83F31F9E-217B-5BAF-4CB0-602FC5F253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958029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Reporting </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3307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Students on STEM OPT must report their full legal name and contact information and confirm their employment information accurately, every 6 months. Every year, students must also submit the I-983 self-evaluation or final evaluation. Students must submit the final evaluation when they quit their job, even before the year is completed. </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F400920E-DE1A-E192-E016-AA9B4162854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8E9CA211-71E9-A484-74E7-1FB173D3D1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319106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Assignments</a:t>
            </a: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7100" y="1676400"/>
            <a:ext cx="10337800" cy="3810000"/>
          </a:xfrm>
          <a:prstGeom prst="rect">
            <a:avLst/>
          </a:prstGeom>
          <a:noFill/>
        </p:spPr>
      </p:pic>
      <p:pic>
        <p:nvPicPr>
          <p:cNvPr id="3" name="Graphic 2" descr="Return to Home">
            <a:hlinkClick r:id="" action="ppaction://hlinkshowjump?jump=firstslide"/>
            <a:extLst>
              <a:ext uri="{FF2B5EF4-FFF2-40B4-BE49-F238E27FC236}">
                <a16:creationId xmlns:a16="http://schemas.microsoft.com/office/drawing/2014/main" id="{8B6DEC81-49BA-8E5A-89D8-184B5FA9A2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441392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4A58-32E1-970F-34A0-82C1A8CEC953}"/>
              </a:ext>
            </a:extLst>
          </p:cNvPr>
          <p:cNvSpPr>
            <a:spLocks noGrp="1"/>
          </p:cNvSpPr>
          <p:nvPr>
            <p:ph type="title"/>
          </p:nvPr>
        </p:nvSpPr>
        <p:spPr/>
        <p:txBody>
          <a:bodyPr/>
          <a:lstStyle/>
          <a:p>
            <a:r>
              <a:rPr lang="en-US" b="0" dirty="0"/>
              <a:t>OPT Assignment</a:t>
            </a:r>
          </a:p>
        </p:txBody>
      </p:sp>
      <p:sp>
        <p:nvSpPr>
          <p:cNvPr id="4" name="Rectangle: Rounded Corners 3">
            <a:extLst>
              <a:ext uri="{FF2B5EF4-FFF2-40B4-BE49-F238E27FC236}">
                <a16:creationId xmlns:a16="http://schemas.microsoft.com/office/drawing/2014/main" id="{763206E4-2467-77E3-A2E6-2D87E8E62DA8}"/>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Add-in 5" title="Forms">
                <a:extLst>
                  <a:ext uri="{FF2B5EF4-FFF2-40B4-BE49-F238E27FC236}">
                    <a16:creationId xmlns:a16="http://schemas.microsoft.com/office/drawing/2014/main" id="{38D3D947-E148-B0BC-A0EA-59A6ED4E9114}"/>
                  </a:ext>
                </a:extLst>
              </p:cNvPr>
              <p:cNvGraphicFramePr>
                <a:graphicFrameLocks noGrp="1"/>
              </p:cNvGraphicFramePr>
              <p:nvPr>
                <p:extLst>
                  <p:ext uri="{D42A27DB-BD31-4B8C-83A1-F6EECF244321}">
                    <p14:modId xmlns:p14="http://schemas.microsoft.com/office/powerpoint/2010/main" val="585184590"/>
                  </p:ext>
                </p:extLst>
              </p:nvPr>
            </p:nvGraphicFramePr>
            <p:xfrm>
              <a:off x="1980467" y="1463920"/>
              <a:ext cx="9239251" cy="3790949"/>
            </p:xfrm>
            <a:graphic>
              <a:graphicData uri="http://schemas.microsoft.com/office/webextensions/webextension/2010/11">
                <we:webextensionref xmlns:we="http://schemas.microsoft.com/office/webextensions/webextension/2010/11" xmlns:r="http://schemas.openxmlformats.org/officeDocument/2006/relationships" r:id="rId9"/>
              </a:graphicData>
            </a:graphic>
          </p:graphicFrame>
        </mc:Choice>
        <mc:Fallback>
          <p:pic>
            <p:nvPicPr>
              <p:cNvPr id="6" name="Add-in 5" title="Forms">
                <a:extLst>
                  <a:ext uri="{FF2B5EF4-FFF2-40B4-BE49-F238E27FC236}">
                    <a16:creationId xmlns:a16="http://schemas.microsoft.com/office/drawing/2014/main" id="{38D3D947-E148-B0BC-A0EA-59A6ED4E9114}"/>
                  </a:ext>
                </a:extLst>
              </p:cNvPr>
              <p:cNvPicPr>
                <a:picLocks noGrp="1" noRot="1" noChangeAspect="1" noMove="1" noResize="1" noEditPoints="1" noAdjustHandles="1" noChangeArrowheads="1" noChangeShapeType="1"/>
              </p:cNvPicPr>
              <p:nvPr/>
            </p:nvPicPr>
            <p:blipFill>
              <a:blip r:embed="rId10"/>
              <a:stretch>
                <a:fillRect/>
              </a:stretch>
            </p:blipFill>
            <p:spPr>
              <a:xfrm>
                <a:off x="1980467" y="1463920"/>
                <a:ext cx="9239251" cy="3790949"/>
              </a:xfrm>
              <a:prstGeom prst="rect">
                <a:avLst/>
              </a:prstGeom>
            </p:spPr>
          </p:pic>
        </mc:Fallback>
      </mc:AlternateContent>
      <p:pic>
        <p:nvPicPr>
          <p:cNvPr id="3" name="Graphic 2" descr="Return to Home">
            <a:hlinkClick r:id="" action="ppaction://hlinkshowjump?jump=firstslide"/>
            <a:extLst>
              <a:ext uri="{FF2B5EF4-FFF2-40B4-BE49-F238E27FC236}">
                <a16:creationId xmlns:a16="http://schemas.microsoft.com/office/drawing/2014/main" id="{F2D84AF8-2831-85E7-A70E-5BC6FF3D46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5463994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Apply for OPT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8355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a:r>
              <a:rPr lang="en-US" sz="2000" i="0" dirty="0">
                <a:solidFill>
                  <a:srgbClr val="2D3B45"/>
                </a:solidFill>
                <a:effectLst/>
                <a:latin typeface="+mn-lt"/>
              </a:rPr>
              <a:t>If you want to apply for Post-Completion OPT I-20, click here to start a services request through the online services page.</a:t>
            </a:r>
          </a:p>
          <a:p>
            <a:pPr algn="l"/>
            <a:endParaRPr lang="en-US" sz="2000" b="1" dirty="0">
              <a:solidFill>
                <a:srgbClr val="2D3B45"/>
              </a:solidFill>
              <a:latin typeface="+mn-lt"/>
            </a:endParaRPr>
          </a:p>
          <a:p>
            <a:pPr algn="l"/>
            <a:endParaRPr lang="en-US" sz="2000" b="1" i="0" dirty="0">
              <a:solidFill>
                <a:srgbClr val="2D3B45"/>
              </a:solidFill>
              <a:effectLst/>
              <a:latin typeface="+mn-lt"/>
            </a:endParaRPr>
          </a:p>
          <a:p>
            <a:pPr algn="l"/>
            <a:endParaRPr lang="en-US" sz="2000" b="1" i="0" dirty="0">
              <a:solidFill>
                <a:srgbClr val="2D3B45"/>
              </a:solidFill>
              <a:effectLst/>
              <a:latin typeface="+mn-lt"/>
            </a:endParaRPr>
          </a:p>
        </p:txBody>
      </p:sp>
      <p:pic>
        <p:nvPicPr>
          <p:cNvPr id="3" name="Picture 2" descr="Start OPT I-20">
            <a:hlinkClick r:id="rId2"/>
            <a:extLst>
              <a:ext uri="{FF2B5EF4-FFF2-40B4-BE49-F238E27FC236}">
                <a16:creationId xmlns:a16="http://schemas.microsoft.com/office/drawing/2014/main" id="{B0717917-6EF8-ED77-9693-3CABAB45D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16" y="4710474"/>
            <a:ext cx="1990725" cy="409575"/>
          </a:xfrm>
          <a:prstGeom prst="rect">
            <a:avLst/>
          </a:prstGeom>
        </p:spPr>
      </p:pic>
      <p:sp>
        <p:nvSpPr>
          <p:cNvPr id="5" name="Rectangle: Rounded Corners 4">
            <a:extLst>
              <a:ext uri="{FF2B5EF4-FFF2-40B4-BE49-F238E27FC236}">
                <a16:creationId xmlns:a16="http://schemas.microsoft.com/office/drawing/2014/main" id="{A4373D37-0FD8-6195-29CE-6AB048F18448}"/>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3– Apply for OPT (Or how to get a supporting I-20?)</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4– WHILE YOU ARE WAITING</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5– WHAT TO DO WHEN YOU RECEIVE THE CARD</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Additional Resources</a:t>
            </a:r>
            <a:endParaRPr lang="en-US" b="0" i="0" dirty="0">
              <a:solidFill>
                <a:srgbClr val="2D3B45"/>
              </a:solidFill>
              <a:effectLst/>
              <a:latin typeface="Lato Extended"/>
            </a:endParaRPr>
          </a:p>
        </p:txBody>
      </p:sp>
      <p:pic>
        <p:nvPicPr>
          <p:cNvPr id="2" name="Graphic 1" descr="Return to Home">
            <a:hlinkClick r:id="" action="ppaction://hlinkshowjump?jump=firstslide"/>
            <a:extLst>
              <a:ext uri="{FF2B5EF4-FFF2-40B4-BE49-F238E27FC236}">
                <a16:creationId xmlns:a16="http://schemas.microsoft.com/office/drawing/2014/main" id="{68089D08-6892-2874-D913-5CE1FF9E76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45341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rmAutofit/>
          </a:bodyPr>
          <a:lstStyle/>
          <a:p>
            <a:r>
              <a:rPr lang="en-US" b="1" i="0" dirty="0">
                <a:solidFill>
                  <a:srgbClr val="0065BD"/>
                </a:solidFill>
                <a:effectLst/>
              </a:rPr>
              <a:t>Do I qualify?</a:t>
            </a:r>
            <a:endParaRPr lang="en-US" dirty="0">
              <a:solidFill>
                <a:srgbClr val="0065BD"/>
              </a:solidFill>
            </a:endParaRP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40" r="-1" b="-1"/>
          <a:stretch/>
        </p:blipFill>
        <p:spPr>
          <a:xfrm>
            <a:off x="914400" y="1676400"/>
            <a:ext cx="10363200" cy="3810000"/>
          </a:xfrm>
          <a:prstGeom prst="rect">
            <a:avLst/>
          </a:prstGeom>
          <a:noFill/>
        </p:spPr>
      </p:pic>
      <p:pic>
        <p:nvPicPr>
          <p:cNvPr id="2" name="Graphic 1" descr="Return to Home">
            <a:hlinkClick r:id="" action="ppaction://hlinkshowjump?jump=firstslide"/>
            <a:extLst>
              <a:ext uri="{FF2B5EF4-FFF2-40B4-BE49-F238E27FC236}">
                <a16:creationId xmlns:a16="http://schemas.microsoft.com/office/drawing/2014/main" id="{0A524B04-3016-D54E-B559-628B5A3A4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832161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64E779A-0C42-A2CA-4EEC-BBA1DEFDCBDC}"/>
              </a:ext>
            </a:extLst>
          </p:cNvPr>
          <p:cNvSpPr>
            <a:spLocks noGrp="1"/>
          </p:cNvSpPr>
          <p:nvPr>
            <p:ph type="title"/>
          </p:nvPr>
        </p:nvSpPr>
        <p:spPr>
          <a:xfrm>
            <a:off x="914400" y="304800"/>
            <a:ext cx="10363200" cy="1143000"/>
          </a:xfrm>
        </p:spPr>
        <p:txBody>
          <a:bodyPr wrap="square" anchor="ctr">
            <a:noAutofit/>
          </a:bodyPr>
          <a:lstStyle/>
          <a:p>
            <a:r>
              <a:rPr lang="en-US" sz="3200" b="1" i="0" dirty="0">
                <a:solidFill>
                  <a:srgbClr val="0065BD"/>
                </a:solidFill>
                <a:effectLst/>
              </a:rPr>
              <a:t>Additional Resources</a:t>
            </a:r>
          </a:p>
        </p:txBody>
      </p:sp>
      <p:pic>
        <p:nvPicPr>
          <p:cNvPr id="5" name="Picture 4">
            <a:extLst>
              <a:ext uri="{FF2B5EF4-FFF2-40B4-BE49-F238E27FC236}">
                <a16:creationId xmlns:a16="http://schemas.microsoft.com/office/drawing/2014/main" id="{CE3383A3-176D-C39A-21B6-E7C0B5C800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7100" y="1676400"/>
            <a:ext cx="10337800" cy="3810000"/>
          </a:xfrm>
          <a:prstGeom prst="rect">
            <a:avLst/>
          </a:prstGeom>
          <a:noFill/>
        </p:spPr>
      </p:pic>
      <p:pic>
        <p:nvPicPr>
          <p:cNvPr id="3" name="Graphic 2" descr="Return to Home">
            <a:hlinkClick r:id="" action="ppaction://hlinkshowjump?jump=firstslide"/>
            <a:extLst>
              <a:ext uri="{FF2B5EF4-FFF2-40B4-BE49-F238E27FC236}">
                <a16:creationId xmlns:a16="http://schemas.microsoft.com/office/drawing/2014/main" id="{65EA4F1E-053A-7426-BC38-192252A70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11118156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OPT Websites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1600200"/>
            <a:ext cx="9316915" cy="36751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47500" lnSpcReduction="20000"/>
          </a:bodyPr>
          <a:lstStyle/>
          <a:p>
            <a:pPr algn="l">
              <a:lnSpc>
                <a:spcPct val="170000"/>
              </a:lnSpc>
              <a:buFont typeface="Arial" panose="020B0604020202020204" pitchFamily="34" charset="0"/>
              <a:buChar char="•"/>
            </a:pPr>
            <a:r>
              <a:rPr lang="en-US" sz="3200" b="0" i="0" u="sng" dirty="0">
                <a:solidFill>
                  <a:srgbClr val="2D3B45"/>
                </a:solidFill>
                <a:effectLst/>
                <a:latin typeface="Lato Extended"/>
                <a:hlinkClick r:id="rId2"/>
              </a:rPr>
              <a:t>Center for International Studies and Programs (CISP)</a:t>
            </a:r>
            <a:r>
              <a:rPr lang="en-US" sz="3200" b="0" i="0" u="sng" dirty="0">
                <a:solidFill>
                  <a:srgbClr val="2D3B45"/>
                </a:solidFill>
                <a:effectLst/>
                <a:latin typeface="Lato Extended"/>
              </a:rPr>
              <a:t> </a:t>
            </a: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3"/>
              </a:rPr>
              <a:t>CSUSB Career </a:t>
            </a:r>
            <a:r>
              <a:rPr lang="en-US" sz="3200" b="0" i="0" u="sng" dirty="0" err="1">
                <a:solidFill>
                  <a:srgbClr val="2D3B45"/>
                </a:solidFill>
                <a:effectLst/>
                <a:latin typeface="Lato Extended"/>
                <a:hlinkClick r:id="rId3"/>
              </a:rPr>
              <a:t>CenterLinks</a:t>
            </a:r>
            <a:r>
              <a:rPr lang="en-US" sz="3200" b="0" i="0" u="sng" dirty="0">
                <a:solidFill>
                  <a:srgbClr val="2D3B45"/>
                </a:solidFill>
                <a:effectLst/>
                <a:latin typeface="Lato Extended"/>
                <a:hlinkClick r:id="rId3"/>
              </a:rPr>
              <a:t> to an external site.</a:t>
            </a:r>
            <a:r>
              <a:rPr lang="en-US" sz="3200" b="0" i="0" dirty="0">
                <a:solidFill>
                  <a:srgbClr val="2D3B45"/>
                </a:solidFill>
                <a:effectLst/>
                <a:latin typeface="Lato Extended"/>
              </a:rPr>
              <a:t> </a:t>
            </a: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4"/>
              </a:rPr>
              <a:t>US Citizenship and Immigration Services (USCIS)</a:t>
            </a:r>
            <a:r>
              <a:rPr lang="en-US" sz="3200" b="0" i="0" u="sng" dirty="0">
                <a:solidFill>
                  <a:srgbClr val="2D3B45"/>
                </a:solidFill>
                <a:effectLst/>
                <a:latin typeface="Lato Extended"/>
              </a:rPr>
              <a:t> </a:t>
            </a: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5"/>
              </a:rPr>
              <a:t>How to Create a USCIS Online Account</a:t>
            </a:r>
            <a:endParaRPr lang="en-US" sz="3200" b="0" i="0"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6"/>
              </a:rPr>
              <a:t>I-765, Application for Employment Authorization</a:t>
            </a:r>
            <a:endParaRPr lang="en-US" sz="3200" b="0" i="0"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7"/>
              </a:rPr>
              <a:t>Study in the States STEM OPT HUB</a:t>
            </a:r>
            <a:endParaRPr lang="en-US" sz="3200" b="0" i="0"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8"/>
              </a:rPr>
              <a:t>Form I-983 Training Plan for STEM OPT </a:t>
            </a:r>
            <a:endParaRPr lang="en-US" sz="3200" b="0" i="0" u="sng"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9"/>
              </a:rPr>
              <a:t>STEM Eligible CIP Codes</a:t>
            </a:r>
            <a:endParaRPr lang="en-US" sz="3200" b="0" i="0" dirty="0">
              <a:solidFill>
                <a:srgbClr val="2D3B45"/>
              </a:solidFill>
              <a:effectLst/>
              <a:latin typeface="Lato Extended"/>
            </a:endParaRPr>
          </a:p>
          <a:p>
            <a:pPr algn="l">
              <a:lnSpc>
                <a:spcPct val="170000"/>
              </a:lnSpc>
              <a:buFont typeface="Arial" panose="020B0604020202020204" pitchFamily="34" charset="0"/>
              <a:buChar char="•"/>
            </a:pPr>
            <a:r>
              <a:rPr lang="en-US" sz="3200" b="0" i="0" u="sng" dirty="0">
                <a:solidFill>
                  <a:srgbClr val="2D3B45"/>
                </a:solidFill>
                <a:effectLst/>
                <a:latin typeface="Lato Extended"/>
                <a:hlinkClick r:id="rId10"/>
              </a:rPr>
              <a:t>SEVP Portal User Guide</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49B1704C-FE48-254F-E8F6-6849F66D95F4}"/>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1"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2"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3" action="ppaction://hlinksldjump"/>
              </a:rPr>
              <a:t>Step 3– Apply for OPT (Or how to get a supporting I-20?)</a:t>
            </a:r>
            <a:r>
              <a:rPr lang="en-US" b="0" i="0" dirty="0">
                <a:solidFill>
                  <a:srgbClr val="2D3B45"/>
                </a:solidFill>
                <a:effectLst/>
                <a:latin typeface="Lato Extended"/>
                <a:hlinkClick r:id="rId13"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4" action="ppaction://hlinksldjump"/>
              </a:rPr>
              <a:t>Step 4– WHILE YOU ARE WAITING</a:t>
            </a:r>
            <a:r>
              <a:rPr lang="en-US" b="0" i="0" dirty="0">
                <a:solidFill>
                  <a:srgbClr val="2D3B45"/>
                </a:solidFill>
                <a:effectLst/>
                <a:latin typeface="Lato Extended"/>
                <a:hlinkClick r:id="rId1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5" action="ppaction://hlinksldjump"/>
              </a:rPr>
              <a:t>Step 5– WHAT TO DO WHEN YOU RECEIVE THE CARD</a:t>
            </a:r>
            <a:r>
              <a:rPr lang="en-US" b="0" i="0" dirty="0">
                <a:solidFill>
                  <a:srgbClr val="2D3B45"/>
                </a:solidFill>
                <a:effectLst/>
                <a:latin typeface="Lato Extended"/>
                <a:hlinkClick r:id="rId1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6"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7"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D80F43CA-16A7-F104-F450-EE48B15A8C6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992213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OPT FAQs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1600201"/>
            <a:ext cx="9316915" cy="364880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32500" lnSpcReduction="20000"/>
          </a:bodyPr>
          <a:lstStyle/>
          <a:p>
            <a:pPr algn="l">
              <a:buFont typeface="Arial" panose="020B0604020202020204" pitchFamily="34" charset="0"/>
              <a:buChar char="•"/>
            </a:pPr>
            <a:r>
              <a:rPr lang="en-US" sz="4400" b="1" i="0" dirty="0">
                <a:solidFill>
                  <a:srgbClr val="2D3B45"/>
                </a:solidFill>
                <a:effectLst/>
                <a:latin typeface="Lato Extended"/>
              </a:rPr>
              <a:t>I forgot to apply for OPT before classes ended, can I still do OPT?</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No, you can only request an OPT I-20 before your classes/finals have ended at CSUSB. </a:t>
            </a:r>
          </a:p>
          <a:p>
            <a:pPr algn="l">
              <a:buFont typeface="Arial" panose="020B0604020202020204" pitchFamily="34" charset="0"/>
              <a:buChar char="•"/>
            </a:pPr>
            <a:r>
              <a:rPr lang="en-US" sz="4400" b="1" i="0" dirty="0">
                <a:solidFill>
                  <a:srgbClr val="2D3B45"/>
                </a:solidFill>
                <a:effectLst/>
                <a:latin typeface="Lato Extended"/>
              </a:rPr>
              <a:t>I have returned home after I graduated from CSUSB but now what to do OPT, can I?</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No, you can't apply for OPT after your grace period, or if you have left the U.S. upon graduation. </a:t>
            </a:r>
          </a:p>
          <a:p>
            <a:pPr algn="l">
              <a:buFont typeface="Arial" panose="020B0604020202020204" pitchFamily="34" charset="0"/>
              <a:buChar char="•"/>
            </a:pPr>
            <a:r>
              <a:rPr lang="en-US" sz="4400" b="1" i="0" dirty="0">
                <a:solidFill>
                  <a:srgbClr val="2D3B45"/>
                </a:solidFill>
                <a:effectLst/>
                <a:latin typeface="Lato Extended"/>
              </a:rPr>
              <a:t>Do I need to fully complete this course to apply for OPT?</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Yes, you will not be given an OPT I-20 until you have completed the OPT Info Session course. </a:t>
            </a:r>
          </a:p>
          <a:p>
            <a:pPr algn="l">
              <a:buFont typeface="Arial" panose="020B0604020202020204" pitchFamily="34" charset="0"/>
              <a:buChar char="•"/>
            </a:pPr>
            <a:r>
              <a:rPr lang="en-US" sz="4400" b="1" i="0" dirty="0">
                <a:solidFill>
                  <a:srgbClr val="2D3B45"/>
                </a:solidFill>
                <a:effectLst/>
                <a:latin typeface="Lato Extended"/>
              </a:rPr>
              <a:t>I have had OPT with my earlier master’s degree. I am taking another master’s degree at CSUSB. Can I have another OPT?</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No, you are only allowed to have one OPT at each degree level: Associates, Bachelors, Masters, Doctorate. STEM OPT Extension can be taken 2 times, but only after a post-completion OPT period. </a:t>
            </a:r>
          </a:p>
          <a:p>
            <a:pPr algn="l">
              <a:buFont typeface="Arial" panose="020B0604020202020204" pitchFamily="34" charset="0"/>
              <a:buChar char="•"/>
            </a:pPr>
            <a:r>
              <a:rPr lang="en-US" sz="4400" b="1" i="0" dirty="0">
                <a:solidFill>
                  <a:srgbClr val="2D3B45"/>
                </a:solidFill>
                <a:effectLst/>
                <a:latin typeface="Lato Extended"/>
              </a:rPr>
              <a:t>Do I have to have a job before I apply for OPT?</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No, you don’t have to have a job to apply for OPT. Once you have the OPT permission, you should have a job soon after. Post-Completion OPT students have 90 days of unemployment time. STEM extension OPT students have an additional 60 days of unemployment time. </a:t>
            </a:r>
          </a:p>
          <a:p>
            <a:pPr algn="l">
              <a:buFont typeface="Arial" panose="020B0604020202020204" pitchFamily="34" charset="0"/>
              <a:buChar char="•"/>
            </a:pPr>
            <a:r>
              <a:rPr lang="en-US" sz="4400" b="1" i="0" dirty="0">
                <a:solidFill>
                  <a:srgbClr val="2D3B45"/>
                </a:solidFill>
                <a:effectLst/>
                <a:latin typeface="Lato Extended"/>
              </a:rPr>
              <a:t>I'm an international student holding Post-Completion OPT now, I want to update my SEVIS record for OPT because I have changed my job. What should I do?</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You will update your SEVP Portal Account.  Then you will request an updated I-20 from the </a:t>
            </a:r>
            <a:r>
              <a:rPr lang="en-US" sz="4400" b="0" i="0" u="sng" dirty="0">
                <a:solidFill>
                  <a:srgbClr val="2D3B45"/>
                </a:solidFill>
                <a:effectLst/>
                <a:latin typeface="Lato Extended"/>
                <a:hlinkClick r:id="rId2"/>
              </a:rPr>
              <a:t>CISP Services Requests</a:t>
            </a:r>
            <a:r>
              <a:rPr lang="en-US" sz="4400" b="0" i="0" dirty="0">
                <a:solidFill>
                  <a:srgbClr val="2D3B45"/>
                </a:solidFill>
                <a:effectLst/>
                <a:latin typeface="Lato Extended"/>
              </a:rPr>
              <a:t>.  </a:t>
            </a:r>
          </a:p>
          <a:p>
            <a:pPr algn="l">
              <a:buFont typeface="Arial" panose="020B0604020202020204" pitchFamily="34" charset="0"/>
              <a:buChar char="•"/>
            </a:pPr>
            <a:r>
              <a:rPr lang="en-US" sz="4400" b="1" i="0" dirty="0">
                <a:solidFill>
                  <a:srgbClr val="2D3B45"/>
                </a:solidFill>
                <a:effectLst/>
                <a:latin typeface="Lato Extended"/>
              </a:rPr>
              <a:t>What is the link to the SEVP Portal?</a:t>
            </a:r>
            <a:r>
              <a:rPr lang="en-US" sz="4400" b="0" i="0" dirty="0">
                <a:solidFill>
                  <a:srgbClr val="2D3B45"/>
                </a:solidFill>
                <a:effectLst/>
                <a:latin typeface="Lato Extended"/>
              </a:rPr>
              <a:t> </a:t>
            </a:r>
          </a:p>
          <a:p>
            <a:pPr algn="l"/>
            <a:r>
              <a:rPr lang="en-US" sz="4400" b="0" i="0" dirty="0">
                <a:solidFill>
                  <a:srgbClr val="2D3B45"/>
                </a:solidFill>
                <a:effectLst/>
                <a:latin typeface="Lato Extended"/>
              </a:rPr>
              <a:t>Here is the access to the </a:t>
            </a:r>
            <a:r>
              <a:rPr lang="en-US" sz="4400" b="0" i="0" u="sng" dirty="0">
                <a:solidFill>
                  <a:srgbClr val="2D3B45"/>
                </a:solidFill>
                <a:effectLst/>
                <a:latin typeface="Lato Extended"/>
                <a:hlinkClick r:id="rId3"/>
              </a:rPr>
              <a:t>SEVP </a:t>
            </a:r>
            <a:r>
              <a:rPr lang="en-US" sz="4400" b="0" i="0" u="sng" dirty="0" err="1">
                <a:solidFill>
                  <a:srgbClr val="2D3B45"/>
                </a:solidFill>
                <a:effectLst/>
                <a:latin typeface="Lato Extended"/>
                <a:hlinkClick r:id="rId3"/>
              </a:rPr>
              <a:t>PortalLinks</a:t>
            </a:r>
            <a:r>
              <a:rPr lang="en-US" sz="4400" b="0" i="0" u="sng" dirty="0">
                <a:solidFill>
                  <a:srgbClr val="2D3B45"/>
                </a:solidFill>
                <a:effectLst/>
                <a:latin typeface="Lato Extended"/>
                <a:hlinkClick r:id="rId3"/>
              </a:rPr>
              <a:t> to an external site.</a:t>
            </a:r>
            <a:r>
              <a:rPr lang="en-US" sz="4400" b="0" i="0" dirty="0">
                <a:solidFill>
                  <a:srgbClr val="2D3B45"/>
                </a:solidFill>
                <a:effectLst/>
                <a:latin typeface="Lato Extended"/>
              </a:rPr>
              <a:t>.  For further questions, please look at the </a:t>
            </a:r>
            <a:r>
              <a:rPr lang="en-US" sz="4400" b="0" i="0" u="sng" dirty="0">
                <a:solidFill>
                  <a:srgbClr val="2D3B45"/>
                </a:solidFill>
                <a:effectLst/>
                <a:latin typeface="Lato Extended"/>
                <a:hlinkClick r:id="rId4"/>
              </a:rPr>
              <a:t>SEVP User Guide</a:t>
            </a:r>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576AA6CA-0D90-9FAF-E4CB-31C56F1EB8C4}"/>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3– Apply for OPT (Or how to get a supporting I-20?)</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Step 4– WHILE YOU ARE WAITING</a:t>
            </a:r>
            <a:r>
              <a:rPr lang="en-US" b="0" i="0" dirty="0">
                <a:solidFill>
                  <a:srgbClr val="2D3B45"/>
                </a:solidFill>
                <a:effectLst/>
                <a:latin typeface="Lato Extended"/>
                <a:hlinkClick r:id="rId8"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Step 5– WHAT TO DO WHEN YOU RECEIVE THE CARD</a:t>
            </a:r>
            <a:r>
              <a:rPr lang="en-US" b="0" i="0" dirty="0">
                <a:solidFill>
                  <a:srgbClr val="2D3B45"/>
                </a:solidFill>
                <a:effectLst/>
                <a:latin typeface="Lato Extended"/>
                <a:hlinkClick r:id="rId9"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0"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11"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766FD500-E7B2-B575-51DC-3C4F74EDDA5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847911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OPT FAQs, cont.</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1600201"/>
            <a:ext cx="9316915" cy="366639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40000" lnSpcReduction="20000"/>
          </a:bodyPr>
          <a:lstStyle/>
          <a:p>
            <a:pPr algn="l">
              <a:buFont typeface="Arial" panose="020B0604020202020204" pitchFamily="34" charset="0"/>
              <a:buChar char="•"/>
            </a:pPr>
            <a:r>
              <a:rPr lang="en-US" sz="3200" b="1" i="0" dirty="0">
                <a:solidFill>
                  <a:srgbClr val="2D3B45"/>
                </a:solidFill>
                <a:effectLst/>
                <a:latin typeface="Lato Extended"/>
              </a:rPr>
              <a:t>When Can I apply for OPT? </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can apply for OPT in your last semester before you graduate. Make sure you have completed the entire OPT Info Session Course before you request an OPT I-20. </a:t>
            </a:r>
          </a:p>
          <a:p>
            <a:pPr algn="l">
              <a:buFont typeface="Arial" panose="020B0604020202020204" pitchFamily="34" charset="0"/>
              <a:buChar char="•"/>
            </a:pPr>
            <a:r>
              <a:rPr lang="en-US" sz="3200" b="1" i="0" dirty="0">
                <a:solidFill>
                  <a:srgbClr val="2D3B45"/>
                </a:solidFill>
                <a:effectLst/>
                <a:latin typeface="Lato Extended"/>
              </a:rPr>
              <a:t>What should I do to apply for OPT?</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should take the entire OPT Info Session Course to learn about OPT. It will give you information about What is OPT, the timeline, do I qualify, how to apply, while you are waiting, what to do when you receive your card. </a:t>
            </a:r>
          </a:p>
          <a:p>
            <a:pPr algn="l">
              <a:buFont typeface="Arial" panose="020B0604020202020204" pitchFamily="34" charset="0"/>
              <a:buChar char="•"/>
            </a:pPr>
            <a:r>
              <a:rPr lang="en-US" sz="3200" b="1" i="0" dirty="0">
                <a:solidFill>
                  <a:srgbClr val="2D3B45"/>
                </a:solidFill>
                <a:effectLst/>
                <a:latin typeface="Lato Extended"/>
              </a:rPr>
              <a:t>Will I get an new/updated I-20?</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will receive an updated I-20 that has the OPT dates listed on page two of your I-20.  You will have the same SEVIS ID and SEVIS record. </a:t>
            </a:r>
          </a:p>
          <a:p>
            <a:pPr algn="l">
              <a:buFont typeface="Arial" panose="020B0604020202020204" pitchFamily="34" charset="0"/>
              <a:buChar char="•"/>
            </a:pPr>
            <a:r>
              <a:rPr lang="en-US" sz="3200" b="1" i="0" dirty="0">
                <a:solidFill>
                  <a:srgbClr val="2D3B45"/>
                </a:solidFill>
                <a:effectLst/>
                <a:latin typeface="Lato Extended"/>
              </a:rPr>
              <a:t>Can I work anywhere during OPT?</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OPT will allow you to work anywhere in the U.S. for one year. You can work for 2 more years if you qualify for STEM OPT Extension. </a:t>
            </a:r>
          </a:p>
          <a:p>
            <a:pPr algn="l">
              <a:buFont typeface="Arial" panose="020B0604020202020204" pitchFamily="34" charset="0"/>
              <a:buChar char="•"/>
            </a:pPr>
            <a:r>
              <a:rPr lang="en-US" sz="3200" b="1" i="0" dirty="0">
                <a:solidFill>
                  <a:srgbClr val="2D3B45"/>
                </a:solidFill>
                <a:effectLst/>
                <a:latin typeface="Lato Extended"/>
              </a:rPr>
              <a:t>Do I need a job in my major?</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Yes, you need to work in a job that is closely related to your major. </a:t>
            </a:r>
          </a:p>
          <a:p>
            <a:pPr algn="l">
              <a:buFont typeface="Arial" panose="020B0604020202020204" pitchFamily="34" charset="0"/>
              <a:buChar char="•"/>
            </a:pPr>
            <a:r>
              <a:rPr lang="en-US" sz="3200" b="1" i="0" dirty="0">
                <a:solidFill>
                  <a:srgbClr val="2D3B45"/>
                </a:solidFill>
                <a:effectLst/>
                <a:latin typeface="Lato Extended"/>
              </a:rPr>
              <a:t>Am I eligible for STEM Extension OPT?</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may be eligible for STEM Extension OPT if your major, as listed on your I-20, is on the </a:t>
            </a:r>
            <a:r>
              <a:rPr lang="en-US" sz="3200" b="0" i="0" u="sng" dirty="0">
                <a:solidFill>
                  <a:srgbClr val="2D3B45"/>
                </a:solidFill>
                <a:effectLst/>
                <a:latin typeface="Lato Extended"/>
                <a:hlinkClick r:id="rId2"/>
              </a:rPr>
              <a:t>STEM Designated Degree Program list</a:t>
            </a:r>
            <a:r>
              <a:rPr lang="en-US" sz="3200" b="0" i="0" dirty="0">
                <a:solidFill>
                  <a:srgbClr val="2D3B45"/>
                </a:solidFill>
                <a:effectLst/>
                <a:latin typeface="Lato Extended"/>
              </a:rPr>
              <a:t>.  </a:t>
            </a:r>
          </a:p>
          <a:p>
            <a:pPr algn="l">
              <a:buFont typeface="Arial" panose="020B0604020202020204" pitchFamily="34" charset="0"/>
              <a:buChar char="•"/>
            </a:pPr>
            <a:r>
              <a:rPr lang="en-US" sz="3200" b="1" i="0" dirty="0">
                <a:solidFill>
                  <a:srgbClr val="2D3B45"/>
                </a:solidFill>
                <a:effectLst/>
                <a:latin typeface="Lato Extended"/>
              </a:rPr>
              <a:t>I want to do CPT/I have done CPT in the past; can I do OPT?</a:t>
            </a:r>
            <a:r>
              <a:rPr lang="en-US" sz="3200" b="0" i="0" dirty="0">
                <a:solidFill>
                  <a:srgbClr val="2D3B45"/>
                </a:solidFill>
                <a:effectLst/>
                <a:latin typeface="Lato Extended"/>
              </a:rPr>
              <a:t> </a:t>
            </a:r>
          </a:p>
          <a:p>
            <a:pPr algn="l"/>
            <a:r>
              <a:rPr lang="en-US" sz="3200" b="0" i="0" dirty="0">
                <a:solidFill>
                  <a:srgbClr val="2D3B45"/>
                </a:solidFill>
                <a:effectLst/>
                <a:latin typeface="Lato Extended"/>
              </a:rPr>
              <a:t>You are still eligible for OPT if you have only participated in part-time CPT. Or, if you have participated in Full-time CPT for less than a year. </a:t>
            </a:r>
            <a:endParaRPr lang="en-US" sz="2000" i="0" dirty="0">
              <a:solidFill>
                <a:srgbClr val="2D3B45"/>
              </a:solidFill>
              <a:effectLst/>
              <a:latin typeface="+mn-lt"/>
            </a:endParaRPr>
          </a:p>
          <a:p>
            <a:pPr algn="l"/>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15FFE3F7-8578-4557-D583-62B5001CAB7E}"/>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7602A024-1278-3EE6-A772-C8DE87F6F4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267905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STEM OPT Eligible Majors</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835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gn="l"/>
            <a:r>
              <a:rPr lang="en-US" sz="2000" i="0" dirty="0">
                <a:solidFill>
                  <a:srgbClr val="2D3B45"/>
                </a:solidFill>
                <a:effectLst/>
                <a:latin typeface="+mn-lt"/>
              </a:rPr>
              <a:t>Place holder for a document link</a:t>
            </a:r>
          </a:p>
          <a:p>
            <a:pPr algn="l"/>
            <a:endParaRPr lang="en-US" sz="2000" i="0" dirty="0">
              <a:solidFill>
                <a:srgbClr val="2D3B45"/>
              </a:solidFill>
              <a:effectLst/>
              <a:latin typeface="+mn-lt"/>
            </a:endParaRPr>
          </a:p>
          <a:p>
            <a:pPr algn="l"/>
            <a:endParaRPr lang="en-US" sz="2000" i="0" dirty="0">
              <a:solidFill>
                <a:srgbClr val="2D3B45"/>
              </a:solidFill>
              <a:effectLst/>
              <a:latin typeface="+mn-lt"/>
            </a:endParaRPr>
          </a:p>
          <a:p>
            <a:pPr algn="l"/>
            <a:endParaRPr lang="en-US" sz="2000" b="1" i="0" dirty="0">
              <a:solidFill>
                <a:srgbClr val="2D3B45"/>
              </a:solidFill>
              <a:effectLst/>
              <a:latin typeface="+mn-lt"/>
            </a:endParaRPr>
          </a:p>
        </p:txBody>
      </p:sp>
      <p:sp>
        <p:nvSpPr>
          <p:cNvPr id="2" name="Rectangle: Rounded Corners 1">
            <a:extLst>
              <a:ext uri="{FF2B5EF4-FFF2-40B4-BE49-F238E27FC236}">
                <a16:creationId xmlns:a16="http://schemas.microsoft.com/office/drawing/2014/main" id="{5A2947DD-8634-B8C2-417D-0554AD587642}"/>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5" name="Graphic 4" descr="Return to Home">
            <a:hlinkClick r:id="" action="ppaction://hlinkshowjump?jump=firstslide"/>
            <a:extLst>
              <a:ext uri="{FF2B5EF4-FFF2-40B4-BE49-F238E27FC236}">
                <a16:creationId xmlns:a16="http://schemas.microsoft.com/office/drawing/2014/main" id="{75A4E66A-85D4-B08C-8851-1A56842A9F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309062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D0E0-578B-2285-E6E6-C9C58BA960FD}"/>
              </a:ext>
            </a:extLst>
          </p:cNvPr>
          <p:cNvSpPr>
            <a:spLocks noGrp="1"/>
          </p:cNvSpPr>
          <p:nvPr>
            <p:ph type="title"/>
          </p:nvPr>
        </p:nvSpPr>
        <p:spPr/>
        <p:txBody>
          <a:bodyPr/>
          <a:lstStyle/>
          <a:p>
            <a:r>
              <a:rPr lang="pt-BR" b="0" i="0" dirty="0">
                <a:solidFill>
                  <a:srgbClr val="666666"/>
                </a:solidFill>
                <a:effectLst/>
                <a:latin typeface="Lato Extended"/>
              </a:rPr>
              <a:t>Do I qualify for OPT?</a:t>
            </a:r>
          </a:p>
        </p:txBody>
      </p:sp>
      <p:sp>
        <p:nvSpPr>
          <p:cNvPr id="3" name="Content Placeholder 2">
            <a:extLst>
              <a:ext uri="{FF2B5EF4-FFF2-40B4-BE49-F238E27FC236}">
                <a16:creationId xmlns:a16="http://schemas.microsoft.com/office/drawing/2014/main" id="{D2DDF240-478C-D1BB-EF83-698E4DE22054}"/>
              </a:ext>
            </a:extLst>
          </p:cNvPr>
          <p:cNvSpPr>
            <a:spLocks noGrp="1"/>
          </p:cNvSpPr>
          <p:nvPr>
            <p:ph idx="1"/>
          </p:nvPr>
        </p:nvSpPr>
        <p:spPr>
          <a:xfrm>
            <a:off x="1960684" y="3157170"/>
            <a:ext cx="9316915" cy="2100263"/>
          </a:xfrm>
        </p:spPr>
        <p:txBody>
          <a:bodyPr anchor="b"/>
          <a:lstStyle/>
          <a:p>
            <a:pPr marL="0" indent="0" algn="l">
              <a:buNone/>
            </a:pPr>
            <a:r>
              <a:rPr lang="en-US" sz="2000" b="0" i="0" dirty="0">
                <a:solidFill>
                  <a:srgbClr val="2D3B45"/>
                </a:solidFill>
                <a:effectLst/>
                <a:latin typeface="arial" panose="020B0604020202020204" pitchFamily="34" charset="0"/>
              </a:rPr>
              <a:t>Cody has been in the U.S. for a while. He started out in an English Learning Program and has worked his way to an MBA in Information Technology. About two years ago he took a break and spent 6 months in his home country. He needed a new SEVIS record and I-20 to return. He has never participated in OPT before. He wonders if he qualifies.</a:t>
            </a:r>
            <a:endParaRPr lang="en-US" dirty="0"/>
          </a:p>
        </p:txBody>
      </p:sp>
      <p:pic>
        <p:nvPicPr>
          <p:cNvPr id="4" name="Picture 3" descr="Cody Coyote">
            <a:extLst>
              <a:ext uri="{FF2B5EF4-FFF2-40B4-BE49-F238E27FC236}">
                <a16:creationId xmlns:a16="http://schemas.microsoft.com/office/drawing/2014/main" id="{9644A6E3-899F-82B6-FD36-BD8A2F5C3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75" y="1371598"/>
            <a:ext cx="1009650" cy="1143000"/>
          </a:xfrm>
          <a:prstGeom prst="rect">
            <a:avLst/>
          </a:prstGeom>
        </p:spPr>
      </p:pic>
      <p:sp>
        <p:nvSpPr>
          <p:cNvPr id="5" name="Rectangle: Rounded Corners 4">
            <a:extLst>
              <a:ext uri="{FF2B5EF4-FFF2-40B4-BE49-F238E27FC236}">
                <a16:creationId xmlns:a16="http://schemas.microsoft.com/office/drawing/2014/main" id="{3E57F2DF-7CBA-E49A-4E40-FE1E73B265F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3– Apply for OPT (Or how to get a supporting I-20?)</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4– WHILE YOU ARE WAITING</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Step 5– WHAT TO DO WHEN YOU RECEIVE THE CARD</a:t>
            </a:r>
            <a:r>
              <a:rPr lang="en-US" b="0" i="0" dirty="0">
                <a:solidFill>
                  <a:srgbClr val="2D3B45"/>
                </a:solidFill>
                <a:effectLst/>
                <a:latin typeface="Lato Extended"/>
                <a:hlinkClick r:id="rId7"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9" action="ppaction://hlinksldjump"/>
              </a:rPr>
              <a:t>Additional Resources</a:t>
            </a:r>
            <a:endParaRPr lang="en-US" b="0" i="0" dirty="0">
              <a:solidFill>
                <a:srgbClr val="2D3B45"/>
              </a:solidFill>
              <a:effectLst/>
              <a:latin typeface="Lato Extended"/>
            </a:endParaRPr>
          </a:p>
        </p:txBody>
      </p:sp>
      <p:pic>
        <p:nvPicPr>
          <p:cNvPr id="6" name="Graphic 5" descr="Return to Home">
            <a:hlinkClick r:id="" action="ppaction://hlinkshowjump?jump=firstslide"/>
            <a:extLst>
              <a:ext uri="{FF2B5EF4-FFF2-40B4-BE49-F238E27FC236}">
                <a16:creationId xmlns:a16="http://schemas.microsoft.com/office/drawing/2014/main" id="{A476F6BF-0DE7-A1FA-5A27-9392C357D0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414564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914400" y="304800"/>
            <a:ext cx="10363200"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One academic year</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5" y="3905822"/>
            <a:ext cx="9316915" cy="135197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must have been in F-1 status for one academic year based on your program start date on the I-20. The only exception is for students transferring from one school to another with the same degree objective. In this case the SEVIS ID numbers must match. </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79E9A847-652C-999D-B762-BFCB8D798A7C}"/>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5" name="Picture 4">
            <a:extLst>
              <a:ext uri="{FF2B5EF4-FFF2-40B4-BE49-F238E27FC236}">
                <a16:creationId xmlns:a16="http://schemas.microsoft.com/office/drawing/2014/main" id="{3DD50CC4-FA45-FCAA-2652-BBC2EF2CA0B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0454" y="1588256"/>
            <a:ext cx="3162112" cy="2111839"/>
          </a:xfrm>
          <a:prstGeom prst="rect">
            <a:avLst/>
          </a:prstGeom>
        </p:spPr>
      </p:pic>
      <p:pic>
        <p:nvPicPr>
          <p:cNvPr id="3" name="Graphic 2" descr="Return to Home">
            <a:hlinkClick r:id="" action="ppaction://hlinkshowjump?jump=firstslide"/>
            <a:extLst>
              <a:ext uri="{FF2B5EF4-FFF2-40B4-BE49-F238E27FC236}">
                <a16:creationId xmlns:a16="http://schemas.microsoft.com/office/drawing/2014/main" id="{1345EDAC-9834-0C98-FF40-39B01696D1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26574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6"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Must be processed in your last term at CSUSB</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5" cy="2524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Must be processed in your last term at CSUSB. </a:t>
            </a:r>
          </a:p>
          <a:p>
            <a:pPr algn="l" eaLnBrk="1" hangingPunct="1">
              <a:lnSpc>
                <a:spcPct val="90000"/>
              </a:lnSpc>
              <a:spcBef>
                <a:spcPct val="20000"/>
              </a:spcBef>
            </a:pPr>
            <a:endParaRPr lang="en-US" sz="2000" b="0" i="0" dirty="0">
              <a:solidFill>
                <a:schemeClr val="tx1"/>
              </a:solidFill>
              <a:effectLst/>
              <a:latin typeface="Arial" panose="020B0604020202020204" pitchFamily="34" charset="0"/>
              <a:ea typeface="+mn-ea"/>
              <a:cs typeface="Arial" panose="020B0604020202020204" pitchFamily="34" charset="0"/>
            </a:endParaRPr>
          </a:p>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must turn in a request for an OPT I-20 </a:t>
            </a:r>
            <a:r>
              <a:rPr lang="en-US" sz="2000" dirty="0">
                <a:solidFill>
                  <a:schemeClr val="tx1"/>
                </a:solidFill>
                <a:latin typeface="Arial" panose="020B0604020202020204" pitchFamily="34" charset="0"/>
                <a:ea typeface="+mn-ea"/>
                <a:cs typeface="Arial" panose="020B0604020202020204" pitchFamily="34" charset="0"/>
              </a:rPr>
              <a:t>during your last term or </a:t>
            </a:r>
            <a:r>
              <a:rPr lang="en-US" sz="2000" b="0" i="0" dirty="0">
                <a:solidFill>
                  <a:schemeClr val="tx1"/>
                </a:solidFill>
                <a:effectLst/>
                <a:latin typeface="Arial" panose="020B0604020202020204" pitchFamily="34" charset="0"/>
                <a:ea typeface="+mn-ea"/>
                <a:cs typeface="Arial" panose="020B0604020202020204" pitchFamily="34" charset="0"/>
              </a:rPr>
              <a:t>within 30 days after the last day of classes at CSUSB. CISP will not be able to process your request if you turn it in later.</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35DEB4CF-E422-8B04-2617-3B464B5DE160}"/>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B70B42DC-EAC8-5BDC-20EF-FF7667B0BFD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291655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7FE59-B15B-0B62-815F-D2D99D17649A}"/>
              </a:ext>
            </a:extLst>
          </p:cNvPr>
          <p:cNvSpPr txBox="1">
            <a:spLocks noGrp="1"/>
          </p:cNvSpPr>
          <p:nvPr>
            <p:ph type="title" idx="4294967295"/>
          </p:nvPr>
        </p:nvSpPr>
        <p:spPr bwMode="auto">
          <a:xfrm>
            <a:off x="1960684" y="304800"/>
            <a:ext cx="9316915" cy="11430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4267" b="0" i="0" u="none" strike="noStrike" kern="1200" cap="none" spc="0" normalizeH="0" baseline="0" noProof="0" dirty="0">
                <a:ln>
                  <a:noFill/>
                </a:ln>
                <a:solidFill>
                  <a:schemeClr val="tx1"/>
                </a:solidFill>
                <a:effectLst/>
                <a:uLnTx/>
                <a:uFillTx/>
                <a:latin typeface="Lato Extended"/>
                <a:ea typeface="+mj-ea"/>
                <a:cs typeface="+mj-cs"/>
              </a:rPr>
              <a:t>Must be authorized by the Center for International Studies and Programs before classes end on your last term</a:t>
            </a:r>
          </a:p>
        </p:txBody>
      </p:sp>
      <p:sp>
        <p:nvSpPr>
          <p:cNvPr id="6" name="TextBox 5">
            <a:extLst>
              <a:ext uri="{FF2B5EF4-FFF2-40B4-BE49-F238E27FC236}">
                <a16:creationId xmlns:a16="http://schemas.microsoft.com/office/drawing/2014/main" id="{3362D75B-FA80-F98C-D503-F0318BC26452}"/>
              </a:ext>
            </a:extLst>
          </p:cNvPr>
          <p:cNvSpPr txBox="1"/>
          <p:nvPr/>
        </p:nvSpPr>
        <p:spPr bwMode="auto">
          <a:xfrm>
            <a:off x="1960684" y="2724727"/>
            <a:ext cx="9316916" cy="254186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Must be authorized by the Center for International Studies and Programs before classes end on your last term. </a:t>
            </a:r>
          </a:p>
          <a:p>
            <a:pPr algn="l" eaLnBrk="1" hangingPunct="1">
              <a:lnSpc>
                <a:spcPct val="90000"/>
              </a:lnSpc>
              <a:spcBef>
                <a:spcPct val="20000"/>
              </a:spcBef>
            </a:pPr>
            <a:endParaRPr lang="en-US" sz="2000" b="0" i="0" dirty="0">
              <a:solidFill>
                <a:schemeClr val="tx1"/>
              </a:solidFill>
              <a:effectLst/>
              <a:latin typeface="Arial" panose="020B0604020202020204" pitchFamily="34" charset="0"/>
              <a:ea typeface="+mn-ea"/>
              <a:cs typeface="Arial" panose="020B0604020202020204" pitchFamily="34" charset="0"/>
            </a:endParaRPr>
          </a:p>
          <a:p>
            <a:pPr algn="l" eaLnBrk="1" hangingPunct="1">
              <a:lnSpc>
                <a:spcPct val="90000"/>
              </a:lnSpc>
              <a:spcBef>
                <a:spcPct val="20000"/>
              </a:spcBef>
            </a:pPr>
            <a:r>
              <a:rPr lang="en-US" sz="2000" b="0" i="0" dirty="0">
                <a:solidFill>
                  <a:schemeClr val="tx1"/>
                </a:solidFill>
                <a:effectLst/>
                <a:latin typeface="Arial" panose="020B0604020202020204" pitchFamily="34" charset="0"/>
                <a:ea typeface="+mn-ea"/>
                <a:cs typeface="Arial" panose="020B0604020202020204" pitchFamily="34" charset="0"/>
              </a:rPr>
              <a:t>You must turn in a request for an OPT I-20 before the last day of classes/finals at CSUSB. CISP will not be able to process your request if you turn it in later. You cannot apply for OPT unless you have permission from CSUSB, through the OPT I-20. </a:t>
            </a:r>
            <a:endParaRPr lang="en-US" sz="2000" dirty="0">
              <a:solidFill>
                <a:schemeClr val="tx1"/>
              </a:solidFill>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7A8A3A80-5300-3AC3-E207-4C34428351A3}"/>
              </a:ext>
            </a:extLst>
          </p:cNvPr>
          <p:cNvSpPr/>
          <p:nvPr/>
        </p:nvSpPr>
        <p:spPr bwMode="auto">
          <a:xfrm>
            <a:off x="193431" y="79130"/>
            <a:ext cx="1767254" cy="58732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lnSpc>
                <a:spcPct val="150000"/>
              </a:lnSpc>
            </a:pPr>
            <a:r>
              <a:rPr lang="en-US" sz="1800" dirty="0">
                <a:solidFill>
                  <a:schemeClr val="tx1"/>
                </a:solidFill>
              </a:rPr>
              <a:t>Contents</a:t>
            </a: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 action="ppaction://hlinkshowjump?jump=firstslide"/>
              </a:rPr>
              <a:t>Home</a:t>
            </a:r>
            <a:r>
              <a:rPr lang="en-US" b="0" i="0" u="sng" dirty="0">
                <a:solidFill>
                  <a:srgbClr val="2D3B45"/>
                </a:solidFill>
                <a:effectLst/>
                <a:latin typeface="Lato Extended"/>
              </a:rPr>
              <a:t> </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2" action="ppaction://hlinksldjump"/>
              </a:rPr>
              <a:t>Step 1– TIMELINE</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3" action="ppaction://hlinksldjump"/>
              </a:rPr>
              <a:t>Step 2– DO I QUALIFY?</a:t>
            </a:r>
            <a:endParaRPr lang="en-US" u="sng" dirty="0">
              <a:solidFill>
                <a:srgbClr val="2D3B45"/>
              </a:solidFill>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4" action="ppaction://hlinksldjump"/>
              </a:rPr>
              <a:t>Step 3– Apply for OPT (Or how to get a supporting I-20?)</a:t>
            </a:r>
            <a:r>
              <a:rPr lang="en-US" b="0" i="0" dirty="0">
                <a:solidFill>
                  <a:srgbClr val="2D3B45"/>
                </a:solidFill>
                <a:effectLst/>
                <a:latin typeface="Lato Extended"/>
                <a:hlinkClick r:id="rId4"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5" action="ppaction://hlinksldjump"/>
              </a:rPr>
              <a:t>Step 4– WHILE YOU ARE WAITING</a:t>
            </a:r>
            <a:r>
              <a:rPr lang="en-US" b="0" i="0" dirty="0">
                <a:solidFill>
                  <a:srgbClr val="2D3B45"/>
                </a:solidFill>
                <a:effectLst/>
                <a:latin typeface="Lato Extended"/>
                <a:hlinkClick r:id="rId5"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6" action="ppaction://hlinksldjump"/>
              </a:rPr>
              <a:t>Step 5– WHAT TO DO WHEN YOU RECEIVE THE CARD</a:t>
            </a:r>
            <a:r>
              <a:rPr lang="en-US" b="0" i="0" dirty="0">
                <a:solidFill>
                  <a:srgbClr val="2D3B45"/>
                </a:solidFill>
                <a:effectLst/>
                <a:latin typeface="Lato Extended"/>
                <a:hlinkClick r:id="rId6" action="ppaction://hlinksldjump"/>
              </a:rPr>
              <a:t> </a:t>
            </a:r>
            <a:endParaRPr lang="en-US" b="0" i="0"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7" action="ppaction://hlinksldjump"/>
              </a:rPr>
              <a:t>Assignments </a:t>
            </a:r>
            <a:endParaRPr lang="en-US" b="0" i="0" u="sng" dirty="0">
              <a:solidFill>
                <a:srgbClr val="2D3B45"/>
              </a:solidFill>
              <a:effectLst/>
              <a:latin typeface="Lato Extended"/>
            </a:endParaRPr>
          </a:p>
          <a:p>
            <a:pPr marL="171450" indent="-171450" algn="l">
              <a:lnSpc>
                <a:spcPct val="150000"/>
              </a:lnSpc>
              <a:buFont typeface="Arial" panose="020B0604020202020204" pitchFamily="34" charset="0"/>
              <a:buChar char="•"/>
            </a:pPr>
            <a:r>
              <a:rPr lang="en-US" b="0" i="0" u="sng" dirty="0">
                <a:solidFill>
                  <a:srgbClr val="2D3B45"/>
                </a:solidFill>
                <a:effectLst/>
                <a:latin typeface="Lato Extended"/>
                <a:hlinkClick r:id="rId8" action="ppaction://hlinksldjump"/>
              </a:rPr>
              <a:t>Additional Resources</a:t>
            </a:r>
            <a:endParaRPr lang="en-US" b="0" i="0" dirty="0">
              <a:solidFill>
                <a:srgbClr val="2D3B45"/>
              </a:solidFill>
              <a:effectLst/>
              <a:latin typeface="Lato Extended"/>
            </a:endParaRPr>
          </a:p>
        </p:txBody>
      </p:sp>
      <p:pic>
        <p:nvPicPr>
          <p:cNvPr id="3" name="Graphic 2" descr="Return to Home">
            <a:hlinkClick r:id="" action="ppaction://hlinkshowjump?jump=firstslide"/>
            <a:extLst>
              <a:ext uri="{FF2B5EF4-FFF2-40B4-BE49-F238E27FC236}">
                <a16:creationId xmlns:a16="http://schemas.microsoft.com/office/drawing/2014/main" id="{9F17473E-8E8C-C97F-8C61-C4F00104474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623040" y="5383432"/>
            <a:ext cx="568960" cy="568960"/>
          </a:xfrm>
          <a:prstGeom prst="rect">
            <a:avLst/>
          </a:prstGeom>
        </p:spPr>
      </p:pic>
    </p:spTree>
    <p:extLst>
      <p:ext uri="{BB962C8B-B14F-4D97-AF65-F5344CB8AC3E}">
        <p14:creationId xmlns:p14="http://schemas.microsoft.com/office/powerpoint/2010/main" val="413180932"/>
      </p:ext>
    </p:extLst>
  </p:cSld>
  <p:clrMapOvr>
    <a:masterClrMapping/>
  </p:clrMapOvr>
</p:sld>
</file>

<file path=ppt/theme/theme1.xml><?xml version="1.0" encoding="utf-8"?>
<a:theme xmlns:a="http://schemas.openxmlformats.org/drawingml/2006/main" name="CSUSB">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USB" id="{A74143F1-5880-4A34-946C-C02A6A5686A1}" vid="{A3C498A0-C49E-47C9-ACD0-F755E6D994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9.png"/></Relationships>
</file>

<file path=ppt/webextensions/webextension1.xml><?xml version="1.0" encoding="utf-8"?>
<we:webextension xmlns:we="http://schemas.microsoft.com/office/webextensions/webextension/2010/11" id="{A5BDD5BC-8F4B-4873-8B53-6BEA580560F6}">
  <we:reference id="wa104381526" version="1.0.0.2" store="en-US" storeType="OMEX"/>
  <we:alternateReferences>
    <we:reference id="WA104381526" version="1.0.0.2" store="WA104381526" storeType="OMEX"/>
  </we:alternateReferences>
  <we:properties>
    <we:property name="FormID" value="&quot;qp4718kHxEemzvE77g6BF5eoZnX4p7tAuqnqSI7pkTFURTdDRjVQNERTSVMxNzZHU1AyUlpMT1I0SC4u&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CSUSB</Template>
  <TotalTime>182</TotalTime>
  <Words>6152</Words>
  <Application>Microsoft Office PowerPoint</Application>
  <PresentationFormat>Widescreen</PresentationFormat>
  <Paragraphs>626</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vt:lpstr>
      <vt:lpstr>Calibri</vt:lpstr>
      <vt:lpstr>Lato Extended</vt:lpstr>
      <vt:lpstr>Webdings</vt:lpstr>
      <vt:lpstr>CSUSB</vt:lpstr>
      <vt:lpstr>OPT Info Session</vt:lpstr>
      <vt:lpstr>What is OPT?</vt:lpstr>
      <vt:lpstr>What is OPT coyote</vt:lpstr>
      <vt:lpstr>OPT Timeline</vt:lpstr>
      <vt:lpstr>Do I qualify?</vt:lpstr>
      <vt:lpstr>Do I qualify for OPT?</vt:lpstr>
      <vt:lpstr>One academic year</vt:lpstr>
      <vt:lpstr>Must be processed in your last term at CSUSB</vt:lpstr>
      <vt:lpstr>Must be authorized by the Center for International Studies and Programs before classes end on your last term</vt:lpstr>
      <vt:lpstr>Filing a grad check</vt:lpstr>
      <vt:lpstr>Only one OPT may be used at each degree level </vt:lpstr>
      <vt:lpstr>One year of full-time CPT will cancel your permission to have OPT</vt:lpstr>
      <vt:lpstr>Must attend the OPT Info Session</vt:lpstr>
      <vt:lpstr>Apply for OPT (Or how to get a supporting I-20?)</vt:lpstr>
      <vt:lpstr>To get a Supporting OPT I-20</vt:lpstr>
      <vt:lpstr>Create an account with USCIS </vt:lpstr>
      <vt:lpstr>One U.S. passport style photos</vt:lpstr>
      <vt:lpstr>Immigration paperwork</vt:lpstr>
      <vt:lpstr>Complete I-765 online</vt:lpstr>
      <vt:lpstr>USCIS petition fee</vt:lpstr>
      <vt:lpstr>Social Security Card</vt:lpstr>
      <vt:lpstr>STEM OPT: Websites</vt:lpstr>
      <vt:lpstr>STEM OPT: I-20</vt:lpstr>
      <vt:lpstr>While you are waiting</vt:lpstr>
      <vt:lpstr>How to apply</vt:lpstr>
      <vt:lpstr>Look for Work</vt:lpstr>
      <vt:lpstr>Jobs closely related to major</vt:lpstr>
      <vt:lpstr>Volunteer </vt:lpstr>
      <vt:lpstr>Do not move  </vt:lpstr>
      <vt:lpstr>30 days </vt:lpstr>
      <vt:lpstr>Stay put/don’t travel outside U.S.</vt:lpstr>
      <vt:lpstr>Have not graduated, yet</vt:lpstr>
      <vt:lpstr>My petition, my responsibility </vt:lpstr>
      <vt:lpstr>What to do when you receive the card</vt:lpstr>
      <vt:lpstr>While you are waiting </vt:lpstr>
      <vt:lpstr>Report OPT</vt:lpstr>
      <vt:lpstr>Statement of how job is related to major:</vt:lpstr>
      <vt:lpstr>Statement of how job is related to major: Examples </vt:lpstr>
      <vt:lpstr>What to do when you receive your card </vt:lpstr>
      <vt:lpstr>90 days of unemployment</vt:lpstr>
      <vt:lpstr>Travel and employment</vt:lpstr>
      <vt:lpstr>Transferring to another school </vt:lpstr>
      <vt:lpstr>Health Insurance </vt:lpstr>
      <vt:lpstr>60-day grace period</vt:lpstr>
      <vt:lpstr>Message from Department of Homeland Security</vt:lpstr>
      <vt:lpstr>STEM OPT: Reporting </vt:lpstr>
      <vt:lpstr>Assignments</vt:lpstr>
      <vt:lpstr>OPT Assignment</vt:lpstr>
      <vt:lpstr>Apply for OPT</vt:lpstr>
      <vt:lpstr>Additional Resources</vt:lpstr>
      <vt:lpstr>OPT Websites</vt:lpstr>
      <vt:lpstr>OPT FAQs</vt:lpstr>
      <vt:lpstr>OPT FAQs, cont.</vt:lpstr>
      <vt:lpstr>STEM OPT Eligible Majors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Elanor Perry</dc:creator>
  <cp:lastModifiedBy>Elanor Perry</cp:lastModifiedBy>
  <cp:revision>4</cp:revision>
  <dcterms:created xsi:type="dcterms:W3CDTF">2023-03-03T17:03:24Z</dcterms:created>
  <dcterms:modified xsi:type="dcterms:W3CDTF">2023-05-23T21:56:08Z</dcterms:modified>
</cp:coreProperties>
</file>