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webextensions/webextension1.xml" ContentType="application/vnd.ms-office.webextension+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D622A-2666-4FA9-B300-A68C9320DCA1}" v="85" dt="2023-03-13T18:12:24.454"/>
    <p1510:client id="{82BF9813-E51E-B439-E3A3-D557FDEDE63E}" v="42" dt="2023-04-12T15:34:47.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1" autoAdjust="0"/>
    <p:restoredTop sz="94660"/>
  </p:normalViewPr>
  <p:slideViewPr>
    <p:cSldViewPr snapToGrid="0">
      <p:cViewPr varScale="1">
        <p:scale>
          <a:sx n="103" d="100"/>
          <a:sy n="103" d="100"/>
        </p:scale>
        <p:origin x="6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963084" y="2879725"/>
            <a:ext cx="10363200" cy="1362075"/>
          </a:xfrm>
        </p:spPr>
        <p:txBody>
          <a:bodyPr anchor="t"/>
          <a:lstStyle>
            <a:lvl1pPr algn="l">
              <a:defRPr sz="5333" b="1" cap="all">
                <a:effectLst>
                  <a:outerShdw blurRad="50800" dist="38100" dir="2700000" algn="tl" rotWithShape="0">
                    <a:srgbClr val="000000">
                      <a:alpha val="43000"/>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1379537"/>
            <a:ext cx="10363200" cy="1500187"/>
          </a:xfrm>
        </p:spPr>
        <p:txBody>
          <a:bodyPr anchor="b"/>
          <a:lstStyle>
            <a:lvl1pPr marL="0" indent="0">
              <a:buNone/>
              <a:defRPr sz="2667">
                <a:effectLst>
                  <a:outerShdw blurRad="50800" dist="38100" dir="2700000" algn="tl" rotWithShape="0">
                    <a:srgbClr val="000000">
                      <a:alpha val="43000"/>
                    </a:srgbClr>
                  </a:outerShdw>
                </a:effectLs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343158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84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0051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96349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0108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5692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352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Tree>
    <p:extLst>
      <p:ext uri="{BB962C8B-B14F-4D97-AF65-F5344CB8AC3E}">
        <p14:creationId xmlns:p14="http://schemas.microsoft.com/office/powerpoint/2010/main" val="288520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63084" y="2879725"/>
            <a:ext cx="10363200" cy="1362075"/>
          </a:xfrm>
        </p:spPr>
        <p:txBody>
          <a:bodyPr anchor="t"/>
          <a:lstStyle>
            <a:lvl1pPr algn="l">
              <a:defRPr sz="5333" b="1" cap="all">
                <a:effectLst>
                  <a:outerShdw blurRad="50800" dist="38100" dir="2700000" algn="tl" rotWithShape="0">
                    <a:srgbClr val="000000">
                      <a:alpha val="43000"/>
                    </a:srgbClr>
                  </a:outerShdw>
                </a:effectLst>
              </a:defRPr>
            </a:lvl1pPr>
          </a:lstStyle>
          <a:p>
            <a:r>
              <a:rPr lang="en-US"/>
              <a:t>Click to edit Master title style</a:t>
            </a:r>
            <a:endParaRPr lang="en-US" dirty="0"/>
          </a:p>
        </p:txBody>
      </p:sp>
      <p:sp>
        <p:nvSpPr>
          <p:cNvPr id="5" name="Text Placeholder 2"/>
          <p:cNvSpPr>
            <a:spLocks noGrp="1"/>
          </p:cNvSpPr>
          <p:nvPr>
            <p:ph type="body" idx="1"/>
          </p:nvPr>
        </p:nvSpPr>
        <p:spPr>
          <a:xfrm>
            <a:off x="963084" y="1379537"/>
            <a:ext cx="10363200" cy="1500187"/>
          </a:xfrm>
        </p:spPr>
        <p:txBody>
          <a:bodyPr anchor="b"/>
          <a:lstStyle>
            <a:lvl1pPr marL="0" indent="0">
              <a:buNone/>
              <a:defRPr sz="2667">
                <a:effectLst>
                  <a:outerShdw blurRad="50800" dist="38100" dir="2700000" algn="tl" rotWithShape="0">
                    <a:srgbClr val="000000">
                      <a:alpha val="43000"/>
                    </a:srgbClr>
                  </a:outerShdw>
                </a:effectLs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139506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16_867-Generic_PowerPoint-16to9_Layout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08" y="-20563"/>
            <a:ext cx="12256965" cy="6900672"/>
          </a:xfrm>
          <a:prstGeom prst="rect">
            <a:avLst/>
          </a:prstGeom>
        </p:spPr>
      </p:pic>
      <p:sp>
        <p:nvSpPr>
          <p:cNvPr id="2" name="Title 1"/>
          <p:cNvSpPr>
            <a:spLocks noGrp="1"/>
          </p:cNvSpPr>
          <p:nvPr>
            <p:ph type="title"/>
          </p:nvPr>
        </p:nvSpPr>
        <p:spPr>
          <a:xfrm>
            <a:off x="859728" y="584200"/>
            <a:ext cx="6705600" cy="1143000"/>
          </a:xfrm>
        </p:spPr>
        <p:txBody>
          <a:bodyPr/>
          <a:lstStyle/>
          <a:p>
            <a:r>
              <a:rPr lang="en-US"/>
              <a:t>Click to edit Master title style</a:t>
            </a:r>
            <a:endParaRPr lang="en-US" dirty="0"/>
          </a:p>
        </p:txBody>
      </p:sp>
      <p:sp>
        <p:nvSpPr>
          <p:cNvPr id="18" name="Text Placeholder 17"/>
          <p:cNvSpPr>
            <a:spLocks noGrp="1"/>
          </p:cNvSpPr>
          <p:nvPr>
            <p:ph type="body" sz="quarter" idx="10"/>
          </p:nvPr>
        </p:nvSpPr>
        <p:spPr>
          <a:xfrm>
            <a:off x="859728" y="1905000"/>
            <a:ext cx="6705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idx="11"/>
          </p:nvPr>
        </p:nvSpPr>
        <p:spPr>
          <a:xfrm rot="21345362">
            <a:off x="8594704" y="2247167"/>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9" name="Picture Placeholder 2"/>
          <p:cNvSpPr>
            <a:spLocks noGrp="1"/>
          </p:cNvSpPr>
          <p:nvPr>
            <p:ph type="pic" idx="12"/>
          </p:nvPr>
        </p:nvSpPr>
        <p:spPr>
          <a:xfrm rot="297885">
            <a:off x="8525894" y="4199899"/>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Picture Placeholder 2"/>
          <p:cNvSpPr>
            <a:spLocks noGrp="1"/>
          </p:cNvSpPr>
          <p:nvPr>
            <p:ph type="pic" idx="1"/>
          </p:nvPr>
        </p:nvSpPr>
        <p:spPr>
          <a:xfrm rot="207395">
            <a:off x="8413899" y="364777"/>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Tree>
    <p:extLst>
      <p:ext uri="{BB962C8B-B14F-4D97-AF65-F5344CB8AC3E}">
        <p14:creationId xmlns:p14="http://schemas.microsoft.com/office/powerpoint/2010/main" val="66064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3" descr="16_867-Generic_PowerPoint-16to9_Layout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83" y="-21336"/>
            <a:ext cx="12256965" cy="6900672"/>
          </a:xfrm>
          <a:prstGeom prst="rect">
            <a:avLst/>
          </a:prstGeom>
        </p:spPr>
      </p:pic>
      <p:sp>
        <p:nvSpPr>
          <p:cNvPr id="20" name="Picture Placeholder 2"/>
          <p:cNvSpPr>
            <a:spLocks noGrp="1"/>
          </p:cNvSpPr>
          <p:nvPr>
            <p:ph type="pic" idx="11"/>
          </p:nvPr>
        </p:nvSpPr>
        <p:spPr>
          <a:xfrm rot="21345362">
            <a:off x="8594704" y="2247167"/>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21" name="Picture Placeholder 2"/>
          <p:cNvSpPr>
            <a:spLocks noGrp="1"/>
          </p:cNvSpPr>
          <p:nvPr>
            <p:ph type="pic" idx="12"/>
          </p:nvPr>
        </p:nvSpPr>
        <p:spPr>
          <a:xfrm rot="297885">
            <a:off x="8525894" y="4199899"/>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9" name="Picture Placeholder 2"/>
          <p:cNvSpPr>
            <a:spLocks noGrp="1"/>
          </p:cNvSpPr>
          <p:nvPr>
            <p:ph type="pic" idx="1"/>
          </p:nvPr>
        </p:nvSpPr>
        <p:spPr>
          <a:xfrm rot="207395">
            <a:off x="8413899" y="364777"/>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1" name="Title 1"/>
          <p:cNvSpPr>
            <a:spLocks noGrp="1"/>
          </p:cNvSpPr>
          <p:nvPr>
            <p:ph type="title"/>
          </p:nvPr>
        </p:nvSpPr>
        <p:spPr>
          <a:xfrm>
            <a:off x="875695" y="584200"/>
            <a:ext cx="6705600" cy="1143000"/>
          </a:xfrm>
        </p:spPr>
        <p:txBody>
          <a:bodyPr/>
          <a:lstStyle>
            <a:lvl1pPr>
              <a:defRPr>
                <a:solidFill>
                  <a:schemeClr val="bg1"/>
                </a:solidFill>
              </a:defRPr>
            </a:lvl1pPr>
          </a:lstStyle>
          <a:p>
            <a:r>
              <a:rPr lang="en-US"/>
              <a:t>Click to edit Master title style</a:t>
            </a:r>
            <a:endParaRPr lang="en-US" dirty="0"/>
          </a:p>
        </p:txBody>
      </p:sp>
      <p:sp>
        <p:nvSpPr>
          <p:cNvPr id="12" name="Text Placeholder 17"/>
          <p:cNvSpPr>
            <a:spLocks noGrp="1"/>
          </p:cNvSpPr>
          <p:nvPr>
            <p:ph type="body" sz="quarter" idx="10"/>
          </p:nvPr>
        </p:nvSpPr>
        <p:spPr>
          <a:xfrm>
            <a:off x="859041" y="1905000"/>
            <a:ext cx="6705600" cy="3962400"/>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640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291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2"/>
            <a:ext cx="5080000" cy="21002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2"/>
            <a:ext cx="5080000" cy="21002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952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39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379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3048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914400" y="1676402"/>
            <a:ext cx="103632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16_867-Generic_PowerPoint-16to9_BLUEfooter.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83" y="5870448"/>
            <a:ext cx="12192000" cy="987552"/>
          </a:xfrm>
          <a:prstGeom prst="rect">
            <a:avLst/>
          </a:prstGeom>
        </p:spPr>
      </p:pic>
    </p:spTree>
    <p:extLst>
      <p:ext uri="{BB962C8B-B14F-4D97-AF65-F5344CB8AC3E}">
        <p14:creationId xmlns:p14="http://schemas.microsoft.com/office/powerpoint/2010/main" val="976392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4267" b="1">
          <a:solidFill>
            <a:schemeClr val="tx1"/>
          </a:solidFill>
          <a:latin typeface="+mj-lt"/>
          <a:ea typeface="+mj-ea"/>
          <a:cs typeface="+mj-cs"/>
        </a:defRPr>
      </a:lvl1pPr>
      <a:lvl2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5pPr>
      <a:lvl6pPr marL="609585"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6pPr>
      <a:lvl7pPr marL="1219170"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7pPr>
      <a:lvl8pPr marL="1828754"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8pPr>
      <a:lvl9pPr marL="2438339"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9pPr>
    </p:titleStyle>
    <p:bodyStyle>
      <a:lvl1pPr marL="457189" indent="-457189" algn="l" rtl="0" eaLnBrk="1" fontAlgn="base" hangingPunct="1">
        <a:lnSpc>
          <a:spcPct val="140000"/>
        </a:lnSpc>
        <a:spcBef>
          <a:spcPct val="20000"/>
        </a:spcBef>
        <a:spcAft>
          <a:spcPct val="0"/>
        </a:spcAft>
        <a:buClr>
          <a:schemeClr val="accent1"/>
        </a:buClr>
        <a:buSzPct val="90000"/>
        <a:buFont typeface="Webdings" charset="2"/>
        <a:buChar char="&lt;"/>
        <a:defRPr sz="3200">
          <a:solidFill>
            <a:schemeClr val="tx1"/>
          </a:solidFill>
          <a:latin typeface="+mn-lt"/>
          <a:ea typeface="+mn-ea"/>
          <a:cs typeface="+mn-cs"/>
        </a:defRPr>
      </a:lvl1pPr>
      <a:lvl2pPr marL="990575" indent="-380990" algn="l" rtl="0" eaLnBrk="1" fontAlgn="base" hangingPunct="1">
        <a:lnSpc>
          <a:spcPct val="120000"/>
        </a:lnSpc>
        <a:spcBef>
          <a:spcPct val="20000"/>
        </a:spcBef>
        <a:spcAft>
          <a:spcPct val="0"/>
        </a:spcAft>
        <a:buChar char="–"/>
        <a:defRPr sz="2667">
          <a:solidFill>
            <a:schemeClr val="tx1"/>
          </a:solidFill>
          <a:latin typeface="+mn-lt"/>
          <a:ea typeface="+mn-ea"/>
        </a:defRPr>
      </a:lvl2pPr>
      <a:lvl3pPr marL="1523962" indent="-304792" algn="l" rtl="0" eaLnBrk="1" fontAlgn="base" hangingPunct="1">
        <a:lnSpc>
          <a:spcPct val="120000"/>
        </a:lnSpc>
        <a:spcBef>
          <a:spcPct val="20000"/>
        </a:spcBef>
        <a:spcAft>
          <a:spcPct val="0"/>
        </a:spcAft>
        <a:buChar char="•"/>
        <a:defRPr>
          <a:solidFill>
            <a:schemeClr val="tx1"/>
          </a:solidFill>
          <a:latin typeface="+mn-lt"/>
          <a:ea typeface="+mn-ea"/>
        </a:defRPr>
      </a:lvl3pPr>
      <a:lvl4pPr marL="2133547" indent="-304792" algn="l" rtl="0" eaLnBrk="1" fontAlgn="base" hangingPunct="1">
        <a:lnSpc>
          <a:spcPct val="120000"/>
        </a:lnSpc>
        <a:spcBef>
          <a:spcPct val="20000"/>
        </a:spcBef>
        <a:spcAft>
          <a:spcPct val="0"/>
        </a:spcAft>
        <a:buChar char="–"/>
        <a:defRPr sz="2133">
          <a:solidFill>
            <a:schemeClr val="tx1"/>
          </a:solidFill>
          <a:latin typeface="+mn-lt"/>
          <a:ea typeface="+mn-ea"/>
        </a:defRPr>
      </a:lvl4pPr>
      <a:lvl5pPr marL="2743131" indent="-304792" algn="l" rtl="0" eaLnBrk="1" fontAlgn="base" hangingPunct="1">
        <a:lnSpc>
          <a:spcPct val="120000"/>
        </a:lnSpc>
        <a:spcBef>
          <a:spcPct val="20000"/>
        </a:spcBef>
        <a:spcAft>
          <a:spcPct val="0"/>
        </a:spcAft>
        <a:buChar char="»"/>
        <a:defRPr sz="2133">
          <a:solidFill>
            <a:schemeClr val="tx1"/>
          </a:solidFill>
          <a:latin typeface="+mn-lt"/>
          <a:ea typeface="+mn-ea"/>
        </a:defRPr>
      </a:lvl5pPr>
      <a:lvl6pPr marL="3352716" indent="-304792" algn="l" rtl="0" eaLnBrk="1" fontAlgn="base" hangingPunct="1">
        <a:lnSpc>
          <a:spcPct val="120000"/>
        </a:lnSpc>
        <a:spcBef>
          <a:spcPct val="20000"/>
        </a:spcBef>
        <a:spcAft>
          <a:spcPct val="0"/>
        </a:spcAft>
        <a:buChar char="»"/>
        <a:defRPr sz="2133">
          <a:solidFill>
            <a:schemeClr val="tx1"/>
          </a:solidFill>
          <a:latin typeface="+mn-lt"/>
          <a:ea typeface="+mn-ea"/>
        </a:defRPr>
      </a:lvl6pPr>
      <a:lvl7pPr marL="3962301" indent="-304792" algn="l" rtl="0" eaLnBrk="1" fontAlgn="base" hangingPunct="1">
        <a:lnSpc>
          <a:spcPct val="120000"/>
        </a:lnSpc>
        <a:spcBef>
          <a:spcPct val="20000"/>
        </a:spcBef>
        <a:spcAft>
          <a:spcPct val="0"/>
        </a:spcAft>
        <a:buChar char="»"/>
        <a:defRPr sz="2133">
          <a:solidFill>
            <a:schemeClr val="tx1"/>
          </a:solidFill>
          <a:latin typeface="+mn-lt"/>
          <a:ea typeface="+mn-ea"/>
        </a:defRPr>
      </a:lvl7pPr>
      <a:lvl8pPr marL="4571886" indent="-304792" algn="l" rtl="0" eaLnBrk="1" fontAlgn="base" hangingPunct="1">
        <a:lnSpc>
          <a:spcPct val="120000"/>
        </a:lnSpc>
        <a:spcBef>
          <a:spcPct val="20000"/>
        </a:spcBef>
        <a:spcAft>
          <a:spcPct val="0"/>
        </a:spcAft>
        <a:buChar char="»"/>
        <a:defRPr sz="2133">
          <a:solidFill>
            <a:schemeClr val="tx1"/>
          </a:solidFill>
          <a:latin typeface="+mn-lt"/>
          <a:ea typeface="+mn-ea"/>
        </a:defRPr>
      </a:lvl8pPr>
      <a:lvl9pPr marL="5181470" indent="-304792" algn="l" rtl="0" eaLnBrk="1" fontAlgn="base" hangingPunct="1">
        <a:lnSpc>
          <a:spcPct val="120000"/>
        </a:lnSpc>
        <a:spcBef>
          <a:spcPct val="20000"/>
        </a:spcBef>
        <a:spcAft>
          <a:spcPct val="0"/>
        </a:spcAft>
        <a:buChar char="»"/>
        <a:defRPr sz="2133">
          <a:solidFill>
            <a:schemeClr val="tx1"/>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5" Type="http://schemas.openxmlformats.org/officeDocument/2006/relationships/image" Target="../media/image6.jpg"/><Relationship Id="rId4" Type="http://schemas.openxmlformats.org/officeDocument/2006/relationships/slide" Target="slide18.xml"/></Relationships>
</file>

<file path=ppt/slides/_rels/slide1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sv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8.xml"/></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8.svg"/><Relationship Id="rId7" Type="http://schemas.openxmlformats.org/officeDocument/2006/relationships/slide" Target="slide16.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7.png"/><Relationship Id="rId7" Type="http://schemas.openxmlformats.org/officeDocument/2006/relationships/slide" Target="slide10.xml"/><Relationship Id="rId2" Type="http://schemas.openxmlformats.org/officeDocument/2006/relationships/hyperlink" Target="https://www.csusb.edu/sites/default/files/CPT%20Request%20Form%20190625%20%281%29.pdf" TargetMode="External"/><Relationship Id="rId1" Type="http://schemas.openxmlformats.org/officeDocument/2006/relationships/slideLayout" Target="../slideLayouts/slideLayout6.xml"/><Relationship Id="rId6"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18.xml"/><Relationship Id="rId4" Type="http://schemas.openxmlformats.org/officeDocument/2006/relationships/image" Target="../media/image8.svg"/><Relationship Id="rId9" Type="http://schemas.openxmlformats.org/officeDocument/2006/relationships/slide" Target="slide16.xml"/></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7.png"/><Relationship Id="rId7" Type="http://schemas.openxmlformats.org/officeDocument/2006/relationships/slide" Target="slide9.xml"/><Relationship Id="rId2" Type="http://schemas.openxmlformats.org/officeDocument/2006/relationships/hyperlink" Target="https://www.csusb.edu/international-education/student-services/current-students/service-requests" TargetMode="Externa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18.xml"/><Relationship Id="rId5" Type="http://schemas.openxmlformats.org/officeDocument/2006/relationships/image" Target="../media/image10.jpg"/><Relationship Id="rId10" Type="http://schemas.openxmlformats.org/officeDocument/2006/relationships/slide" Target="slide16.xml"/><Relationship Id="rId4" Type="http://schemas.openxmlformats.org/officeDocument/2006/relationships/image" Target="../media/image8.svg"/><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sv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8.xml"/></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sv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image" Target="../media/image11.jpg"/><Relationship Id="rId4" Type="http://schemas.openxmlformats.org/officeDocument/2006/relationships/slide" Target="slide2.xml"/><Relationship Id="rId9" Type="http://schemas.openxmlformats.org/officeDocument/2006/relationships/slide" Target="slide18.xml"/></Relationships>
</file>

<file path=ppt/slides/_rels/slide1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7.png"/><Relationship Id="rId7" Type="http://schemas.openxmlformats.org/officeDocument/2006/relationships/slide" Target="slide9.xml"/><Relationship Id="rId2" Type="http://schemas.openxmlformats.org/officeDocument/2006/relationships/hyperlink" Target="https://www.csusb.edu/international-education/immigration-services/students/employment" TargetMode="Externa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18.xml"/><Relationship Id="rId5" Type="http://schemas.openxmlformats.org/officeDocument/2006/relationships/image" Target="../media/image12.jpg"/><Relationship Id="rId10" Type="http://schemas.openxmlformats.org/officeDocument/2006/relationships/slide" Target="slide16.xml"/><Relationship Id="rId4" Type="http://schemas.openxmlformats.org/officeDocument/2006/relationships/image" Target="../media/image8.svg"/><Relationship Id="rId9" Type="http://schemas.openxmlformats.org/officeDocument/2006/relationships/slide" Target="slide12.xml"/></Relationships>
</file>

<file path=ppt/slides/_rels/slide1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8.svg"/><Relationship Id="rId7" Type="http://schemas.openxmlformats.org/officeDocument/2006/relationships/slide" Target="slide9.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18.xml"/><Relationship Id="rId5" Type="http://schemas.openxmlformats.org/officeDocument/2006/relationships/image" Target="../media/image13.png"/><Relationship Id="rId10" Type="http://schemas.openxmlformats.org/officeDocument/2006/relationships/slide" Target="slide16.xml"/><Relationship Id="rId4" Type="http://schemas.microsoft.com/office/2011/relationships/webextension" Target="../webextensions/webextension1.xml"/><Relationship Id="rId9"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8.svg"/><Relationship Id="rId7" Type="http://schemas.openxmlformats.org/officeDocument/2006/relationships/slide" Target="slide16.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sv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9.xml"/><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10.xml"/><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sv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8.xml"/></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8.svg"/><Relationship Id="rId7"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18.xml"/><Relationship Id="rId4" Type="http://schemas.openxmlformats.org/officeDocument/2006/relationships/image" Target="../media/image13.jpeg"/><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7.png"/><Relationship Id="rId7" Type="http://schemas.openxmlformats.org/officeDocument/2006/relationships/slide" Target="slide10.xml"/><Relationship Id="rId2" Type="http://schemas.openxmlformats.org/officeDocument/2006/relationships/hyperlink" Target="https://www.ecfr.gov/current/title-8/chapter-I/subchapter-B/part-214/section-214.2#p-214.2(f)(10)(i)" TargetMode="External"/><Relationship Id="rId1" Type="http://schemas.openxmlformats.org/officeDocument/2006/relationships/slideLayout" Target="../slideLayouts/slideLayout6.xml"/><Relationship Id="rId6"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18.xml"/><Relationship Id="rId4" Type="http://schemas.openxmlformats.org/officeDocument/2006/relationships/image" Target="../media/image8.svg"/><Relationship Id="rId9" Type="http://schemas.openxmlformats.org/officeDocument/2006/relationships/slide" Target="slide16.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7.png"/><Relationship Id="rId7" Type="http://schemas.openxmlformats.org/officeDocument/2006/relationships/slide" Target="slide9.xml"/><Relationship Id="rId2" Type="http://schemas.openxmlformats.org/officeDocument/2006/relationships/hyperlink" Target="https://www.csusb.edu/trc/programs/high-impact-practices-hips" TargetMode="Externa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18.xml"/><Relationship Id="rId5" Type="http://schemas.openxmlformats.org/officeDocument/2006/relationships/image" Target="../media/image9.png"/><Relationship Id="rId10" Type="http://schemas.openxmlformats.org/officeDocument/2006/relationships/slide" Target="slide16.xml"/><Relationship Id="rId4" Type="http://schemas.openxmlformats.org/officeDocument/2006/relationships/image" Target="../media/image8.svg"/><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sv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8.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sv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8.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sv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8.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sv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8.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8.sv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702452-E68B-EB9C-4C9D-014A972A81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2" y="0"/>
            <a:ext cx="12518572" cy="2514600"/>
          </a:xfrm>
          <a:prstGeom prst="rect">
            <a:avLst/>
          </a:prstGeom>
        </p:spPr>
      </p:pic>
      <p:sp>
        <p:nvSpPr>
          <p:cNvPr id="6" name="Title 5">
            <a:extLst>
              <a:ext uri="{FF2B5EF4-FFF2-40B4-BE49-F238E27FC236}">
                <a16:creationId xmlns:a16="http://schemas.microsoft.com/office/drawing/2014/main" id="{2F4FE927-1151-70EE-1021-F58189EC0C0C}"/>
              </a:ext>
            </a:extLst>
          </p:cNvPr>
          <p:cNvSpPr>
            <a:spLocks noGrp="1"/>
          </p:cNvSpPr>
          <p:nvPr>
            <p:ph type="title"/>
          </p:nvPr>
        </p:nvSpPr>
        <p:spPr>
          <a:solidFill>
            <a:srgbClr val="D0CECE">
              <a:alpha val="85098"/>
            </a:srgbClr>
          </a:solidFill>
        </p:spPr>
        <p:txBody>
          <a:bodyPr/>
          <a:lstStyle/>
          <a:p>
            <a:pPr algn="ctr"/>
            <a:r>
              <a:rPr lang="en-US" dirty="0"/>
              <a:t>CPT Info Session</a:t>
            </a:r>
          </a:p>
        </p:txBody>
      </p:sp>
      <p:sp>
        <p:nvSpPr>
          <p:cNvPr id="8" name="TextBox 7">
            <a:extLst>
              <a:ext uri="{FF2B5EF4-FFF2-40B4-BE49-F238E27FC236}">
                <a16:creationId xmlns:a16="http://schemas.microsoft.com/office/drawing/2014/main" id="{9DF6CF47-BC4D-128B-EDD8-7FBC92B26375}"/>
              </a:ext>
            </a:extLst>
          </p:cNvPr>
          <p:cNvSpPr txBox="1"/>
          <p:nvPr/>
        </p:nvSpPr>
        <p:spPr>
          <a:xfrm>
            <a:off x="321906" y="2806882"/>
            <a:ext cx="6260840" cy="276999"/>
          </a:xfrm>
          <a:prstGeom prst="rect">
            <a:avLst/>
          </a:prstGeom>
          <a:noFill/>
        </p:spPr>
        <p:txBody>
          <a:bodyPr wrap="square">
            <a:spAutoFit/>
          </a:bodyPr>
          <a:lstStyle/>
          <a:p>
            <a:pPr algn="l"/>
            <a:r>
              <a:rPr lang="en-US" b="0" i="0" dirty="0">
                <a:solidFill>
                  <a:srgbClr val="2D3B45"/>
                </a:solidFill>
                <a:effectLst/>
                <a:latin typeface="+mj-lt"/>
              </a:rPr>
              <a:t>Introduction</a:t>
            </a:r>
          </a:p>
        </p:txBody>
      </p:sp>
      <p:sp>
        <p:nvSpPr>
          <p:cNvPr id="10" name="TextBox 9">
            <a:extLst>
              <a:ext uri="{FF2B5EF4-FFF2-40B4-BE49-F238E27FC236}">
                <a16:creationId xmlns:a16="http://schemas.microsoft.com/office/drawing/2014/main" id="{FFC8E2CE-DAD7-1422-6D16-20AA91174BE7}"/>
              </a:ext>
            </a:extLst>
          </p:cNvPr>
          <p:cNvSpPr txBox="1"/>
          <p:nvPr/>
        </p:nvSpPr>
        <p:spPr>
          <a:xfrm>
            <a:off x="163286" y="3176214"/>
            <a:ext cx="5932714" cy="2123658"/>
          </a:xfrm>
          <a:prstGeom prst="rect">
            <a:avLst/>
          </a:prstGeom>
          <a:noFill/>
        </p:spPr>
        <p:txBody>
          <a:bodyPr wrap="square">
            <a:spAutoFit/>
          </a:bodyPr>
          <a:lstStyle/>
          <a:p>
            <a:pPr algn="l"/>
            <a:r>
              <a:rPr lang="en-US" sz="1200" b="0" i="0" dirty="0">
                <a:solidFill>
                  <a:srgbClr val="2D3B45"/>
                </a:solidFill>
                <a:effectLst/>
                <a:latin typeface="+mn-lt"/>
              </a:rPr>
              <a:t>So, you wish to work off-campus.  CPT, a benefit of the F-1 visa, can help.  Attending this course is your first step toward learning more about this off-campus employment authorization.  Please review the content herein and then schedule time to meet with an advisor prior to applying for this immigration benefit.  The following pages will provide answers to the below questions.</a:t>
            </a:r>
          </a:p>
          <a:p>
            <a:pPr algn="l">
              <a:buFont typeface="Arial" panose="020B0604020202020204" pitchFamily="34" charset="0"/>
              <a:buChar char="•"/>
            </a:pPr>
            <a:r>
              <a:rPr lang="en-US" sz="1200" b="0" i="0" dirty="0">
                <a:solidFill>
                  <a:srgbClr val="2D3B45"/>
                </a:solidFill>
                <a:effectLst/>
                <a:latin typeface="+mn-lt"/>
              </a:rPr>
              <a:t>What is CPT?</a:t>
            </a:r>
          </a:p>
          <a:p>
            <a:pPr algn="l">
              <a:buFont typeface="Arial" panose="020B0604020202020204" pitchFamily="34" charset="0"/>
              <a:buChar char="•"/>
            </a:pPr>
            <a:r>
              <a:rPr lang="en-US" sz="1200" b="0" i="0" dirty="0">
                <a:solidFill>
                  <a:srgbClr val="2D3B45"/>
                </a:solidFill>
                <a:effectLst/>
                <a:latin typeface="+mn-lt"/>
              </a:rPr>
              <a:t>How do I qualify?</a:t>
            </a:r>
          </a:p>
          <a:p>
            <a:pPr algn="l">
              <a:buFont typeface="Arial" panose="020B0604020202020204" pitchFamily="34" charset="0"/>
              <a:buChar char="•"/>
            </a:pPr>
            <a:r>
              <a:rPr lang="en-US" sz="1200" b="0" i="0" dirty="0">
                <a:solidFill>
                  <a:srgbClr val="2D3B45"/>
                </a:solidFill>
                <a:effectLst/>
                <a:latin typeface="+mn-lt"/>
              </a:rPr>
              <a:t>What is the application process?</a:t>
            </a:r>
          </a:p>
          <a:p>
            <a:pPr algn="l">
              <a:buFont typeface="Arial" panose="020B0604020202020204" pitchFamily="34" charset="0"/>
              <a:buChar char="•"/>
            </a:pPr>
            <a:r>
              <a:rPr lang="en-US" sz="1200" b="0" i="0" dirty="0">
                <a:solidFill>
                  <a:srgbClr val="2D3B45"/>
                </a:solidFill>
                <a:effectLst/>
                <a:latin typeface="+mn-lt"/>
              </a:rPr>
              <a:t>What are the requirements?</a:t>
            </a:r>
          </a:p>
          <a:p>
            <a:pPr algn="l">
              <a:buFont typeface="Arial" panose="020B0604020202020204" pitchFamily="34" charset="0"/>
              <a:buChar char="•"/>
            </a:pPr>
            <a:r>
              <a:rPr lang="en-US" sz="1200" b="0" i="0" dirty="0">
                <a:solidFill>
                  <a:srgbClr val="2D3B45"/>
                </a:solidFill>
                <a:effectLst/>
                <a:latin typeface="+mn-lt"/>
              </a:rPr>
              <a:t>What are my next steps?</a:t>
            </a:r>
          </a:p>
          <a:p>
            <a:pPr algn="l">
              <a:buFont typeface="Arial" panose="020B0604020202020204" pitchFamily="34" charset="0"/>
              <a:buChar char="•"/>
            </a:pPr>
            <a:r>
              <a:rPr lang="en-US" sz="1200" b="0" i="0" dirty="0">
                <a:solidFill>
                  <a:srgbClr val="2D3B45"/>
                </a:solidFill>
                <a:effectLst/>
                <a:latin typeface="+mn-lt"/>
              </a:rPr>
              <a:t>Are there any additional resources?</a:t>
            </a:r>
          </a:p>
        </p:txBody>
      </p:sp>
      <p:sp>
        <p:nvSpPr>
          <p:cNvPr id="12" name="TextBox 11">
            <a:extLst>
              <a:ext uri="{FF2B5EF4-FFF2-40B4-BE49-F238E27FC236}">
                <a16:creationId xmlns:a16="http://schemas.microsoft.com/office/drawing/2014/main" id="{5A4B4BCF-5346-120D-03B6-FF452C5F498F}"/>
              </a:ext>
            </a:extLst>
          </p:cNvPr>
          <p:cNvSpPr txBox="1"/>
          <p:nvPr/>
        </p:nvSpPr>
        <p:spPr>
          <a:xfrm>
            <a:off x="6770913" y="2828835"/>
            <a:ext cx="5257801" cy="830997"/>
          </a:xfrm>
          <a:prstGeom prst="rect">
            <a:avLst/>
          </a:prstGeom>
          <a:noFill/>
        </p:spPr>
        <p:txBody>
          <a:bodyPr wrap="square">
            <a:spAutoFit/>
          </a:bodyPr>
          <a:lstStyle/>
          <a:p>
            <a:pPr algn="l"/>
            <a:r>
              <a:rPr lang="en-US" b="0" i="0" dirty="0">
                <a:solidFill>
                  <a:srgbClr val="2D3B45"/>
                </a:solidFill>
                <a:effectLst/>
                <a:latin typeface="+mn-lt"/>
              </a:rPr>
              <a:t>For quick answers to common questions concerning CPT, please follow the below links.</a:t>
            </a:r>
          </a:p>
          <a:p>
            <a:br>
              <a:rPr lang="en-US" dirty="0"/>
            </a:br>
            <a:endParaRPr lang="en-US" dirty="0"/>
          </a:p>
        </p:txBody>
      </p:sp>
      <p:pic>
        <p:nvPicPr>
          <p:cNvPr id="14" name="Picture 13" descr="CPT Eligibility by Degree">
            <a:extLst>
              <a:ext uri="{FF2B5EF4-FFF2-40B4-BE49-F238E27FC236}">
                <a16:creationId xmlns:a16="http://schemas.microsoft.com/office/drawing/2014/main" id="{4504EF6E-C9FB-E2C8-354B-16A52AD7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677" y="4311322"/>
            <a:ext cx="1990725" cy="409575"/>
          </a:xfrm>
          <a:prstGeom prst="rect">
            <a:avLst/>
          </a:prstGeom>
        </p:spPr>
      </p:pic>
      <p:pic>
        <p:nvPicPr>
          <p:cNvPr id="18" name="Picture 17" descr="FAQs">
            <a:hlinkClick r:id="rId4" action="ppaction://hlinksldjump"/>
            <a:extLst>
              <a:ext uri="{FF2B5EF4-FFF2-40B4-BE49-F238E27FC236}">
                <a16:creationId xmlns:a16="http://schemas.microsoft.com/office/drawing/2014/main" id="{E006E0CB-966B-9D52-A592-1C442B10ED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677" y="3589172"/>
            <a:ext cx="1990725" cy="409575"/>
          </a:xfrm>
          <a:prstGeom prst="rect">
            <a:avLst/>
          </a:prstGeom>
        </p:spPr>
      </p:pic>
      <p:sp>
        <p:nvSpPr>
          <p:cNvPr id="22" name="TextBox 21">
            <a:extLst>
              <a:ext uri="{FF2B5EF4-FFF2-40B4-BE49-F238E27FC236}">
                <a16:creationId xmlns:a16="http://schemas.microsoft.com/office/drawing/2014/main" id="{99596469-8A34-6620-BC2D-5AFD003B1BDA}"/>
              </a:ext>
            </a:extLst>
          </p:cNvPr>
          <p:cNvSpPr txBox="1"/>
          <p:nvPr/>
        </p:nvSpPr>
        <p:spPr>
          <a:xfrm>
            <a:off x="0" y="5986451"/>
            <a:ext cx="12192000" cy="1107996"/>
          </a:xfrm>
          <a:prstGeom prst="rect">
            <a:avLst/>
          </a:prstGeom>
          <a:solidFill>
            <a:schemeClr val="bg1"/>
          </a:solidFill>
        </p:spPr>
        <p:txBody>
          <a:bodyPr wrap="square">
            <a:spAutoFit/>
          </a:bodyPr>
          <a:lstStyle/>
          <a:p>
            <a:pPr algn="l"/>
            <a:r>
              <a:rPr lang="en-US" sz="1100" b="1" i="0" dirty="0">
                <a:solidFill>
                  <a:srgbClr val="2D3B45"/>
                </a:solidFill>
                <a:effectLst/>
                <a:latin typeface="Lato Extended"/>
              </a:rPr>
              <a:t>Disclaimer</a:t>
            </a:r>
            <a:r>
              <a:rPr lang="en-US" sz="1100" b="0" i="0" dirty="0">
                <a:solidFill>
                  <a:srgbClr val="2D3B45"/>
                </a:solidFill>
                <a:effectLst/>
                <a:latin typeface="Lato Extended"/>
              </a:rPr>
              <a:t>: </a:t>
            </a:r>
            <a:r>
              <a:rPr lang="en-US" sz="1100" b="0" i="1" dirty="0">
                <a:solidFill>
                  <a:srgbClr val="2D3B45"/>
                </a:solidFill>
                <a:effectLst/>
                <a:latin typeface="Lato Extended"/>
              </a:rPr>
              <a:t>The information contained herein is provided as a service to the students, faculty, staff, employees and administrators of CSU San Bernardino (CSUSB), and is not intended to constitute legal advice. The Center for International Studies and Programs (CISP) endeavors to provide useful information, but makes no claims, promises or guarantees about the accuracy, completeness or adequacy of the information contained in or linked via this email. Nothing provided herein should be considered legal advice nor a substitute for the advice of competent legal counsel and neither CSUSB nor CISP has any responsibility for the results obtained from the use of this information.</a:t>
            </a:r>
          </a:p>
          <a:p>
            <a:pPr algn="l"/>
            <a:endParaRPr lang="en-US" sz="1100" i="1" dirty="0">
              <a:solidFill>
                <a:srgbClr val="2D3B45"/>
              </a:solidFill>
              <a:latin typeface="Lato Extended"/>
            </a:endParaRPr>
          </a:p>
          <a:p>
            <a:pPr algn="l"/>
            <a:endParaRPr lang="en-US" sz="1100" dirty="0"/>
          </a:p>
        </p:txBody>
      </p:sp>
    </p:spTree>
    <p:extLst>
      <p:ext uri="{BB962C8B-B14F-4D97-AF65-F5344CB8AC3E}">
        <p14:creationId xmlns:p14="http://schemas.microsoft.com/office/powerpoint/2010/main" val="17414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One (1) Academic Year</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3237722"/>
            <a:ext cx="9134669" cy="2012596"/>
          </a:xfrm>
        </p:spPr>
        <p:txBody>
          <a:bodyPr/>
          <a:lstStyle/>
          <a:p>
            <a:pPr marL="0" indent="0">
              <a:buNone/>
            </a:pPr>
            <a:r>
              <a:rPr lang="en-US" sz="1800" i="0" dirty="0">
                <a:solidFill>
                  <a:srgbClr val="2D3B45"/>
                </a:solidFill>
                <a:effectLst/>
              </a:rPr>
              <a:t>Have you been enrolled for one (1) academic year?</a:t>
            </a:r>
          </a:p>
          <a:p>
            <a:r>
              <a:rPr lang="en-US" sz="1800" i="0" dirty="0">
                <a:solidFill>
                  <a:srgbClr val="2D3B45"/>
                </a:solidFill>
                <a:effectLst/>
              </a:rPr>
              <a:t>Two academic semesters must be completed to be eligible for CPT if you are an undergraduate student.</a:t>
            </a:r>
          </a:p>
          <a:p>
            <a:r>
              <a:rPr lang="en-US" sz="1800" i="0" dirty="0">
                <a:solidFill>
                  <a:srgbClr val="2D3B45"/>
                </a:solidFill>
                <a:effectLst/>
              </a:rPr>
              <a:t>Graduate students who are earning a Master's degree or EDD may work their first semester.</a:t>
            </a:r>
            <a:endParaRPr lang="en-US" sz="11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6" name="Rectangle: Rounded Corners 5">
            <a:extLst>
              <a:ext uri="{FF2B5EF4-FFF2-40B4-BE49-F238E27FC236}">
                <a16:creationId xmlns:a16="http://schemas.microsoft.com/office/drawing/2014/main" id="{8DD6B94E-9419-EB00-B309-2A573B149B5B}"/>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the application process?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the requirements?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my next steps?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194885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Do you have a job?</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2211355"/>
            <a:ext cx="9134669" cy="3038963"/>
          </a:xfrm>
        </p:spPr>
        <p:txBody>
          <a:bodyPr/>
          <a:lstStyle/>
          <a:p>
            <a:r>
              <a:rPr lang="en-US" sz="1800" i="0" dirty="0">
                <a:solidFill>
                  <a:srgbClr val="2D3B45"/>
                </a:solidFill>
                <a:effectLst/>
              </a:rPr>
              <a:t>To be approved for CPT, an employment offer letter is required.</a:t>
            </a:r>
          </a:p>
          <a:p>
            <a:r>
              <a:rPr lang="en-US" sz="1800" i="0" dirty="0">
                <a:solidFill>
                  <a:srgbClr val="2D3B45"/>
                </a:solidFill>
                <a:effectLst/>
              </a:rPr>
              <a:t>Submit your offer letter with your CPT application</a:t>
            </a:r>
          </a:p>
          <a:p>
            <a:r>
              <a:rPr lang="en-US" sz="1800" i="0" dirty="0">
                <a:solidFill>
                  <a:srgbClr val="2D3B45"/>
                </a:solidFill>
                <a:effectLst/>
              </a:rPr>
              <a:t>The offer letter must be written on company letterhead and include:</a:t>
            </a:r>
          </a:p>
          <a:p>
            <a:pPr lvl="1"/>
            <a:r>
              <a:rPr lang="en-US" sz="1600" i="0" dirty="0">
                <a:solidFill>
                  <a:srgbClr val="2D3B45"/>
                </a:solidFill>
                <a:effectLst/>
              </a:rPr>
              <a:t>Job title</a:t>
            </a:r>
          </a:p>
          <a:p>
            <a:pPr lvl="1"/>
            <a:r>
              <a:rPr lang="en-US" sz="1600" i="0" dirty="0">
                <a:solidFill>
                  <a:srgbClr val="2D3B45"/>
                </a:solidFill>
                <a:effectLst/>
              </a:rPr>
              <a:t>Detailed job description</a:t>
            </a:r>
          </a:p>
          <a:p>
            <a:pPr lvl="1"/>
            <a:r>
              <a:rPr lang="en-US" sz="1600" i="0" dirty="0">
                <a:solidFill>
                  <a:srgbClr val="2D3B45"/>
                </a:solidFill>
                <a:effectLst/>
              </a:rPr>
              <a:t>Address where employment will take place</a:t>
            </a:r>
          </a:p>
          <a:p>
            <a:pPr lvl="1"/>
            <a:r>
              <a:rPr lang="en-US" sz="1600" i="0" dirty="0">
                <a:solidFill>
                  <a:srgbClr val="2D3B45"/>
                </a:solidFill>
                <a:effectLst/>
              </a:rPr>
              <a:t>Number of weekly working hours</a:t>
            </a:r>
          </a:p>
          <a:p>
            <a:pPr lvl="1"/>
            <a:r>
              <a:rPr lang="en-US" sz="1600" i="0" dirty="0">
                <a:solidFill>
                  <a:srgbClr val="2D3B45"/>
                </a:solidFill>
                <a:effectLst/>
              </a:rPr>
              <a:t>The start and end dates of CPT employment</a:t>
            </a:r>
            <a:endParaRPr lang="en-US" sz="8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6" name="Rectangle: Rounded Corners 5">
            <a:extLst>
              <a:ext uri="{FF2B5EF4-FFF2-40B4-BE49-F238E27FC236}">
                <a16:creationId xmlns:a16="http://schemas.microsoft.com/office/drawing/2014/main" id="{B003DFEF-DA8B-18CC-5A27-1D27E9A59443}"/>
              </a:ext>
            </a:extLst>
          </p:cNvPr>
          <p:cNvSpPr/>
          <p:nvPr/>
        </p:nvSpPr>
        <p:spPr bwMode="auto">
          <a:xfrm>
            <a:off x="164512" y="81822"/>
            <a:ext cx="1828800"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err="1">
                <a:solidFill>
                  <a:schemeClr val="tx1"/>
                </a:solidFill>
              </a:rPr>
              <a:t>Contents</a:t>
            </a:r>
            <a:r>
              <a:rPr lang="en-US" b="0" i="0" u="sng" dirty="0" err="1">
                <a:solidFill>
                  <a:schemeClr val="tx1"/>
                </a:solidFill>
                <a:effectLst/>
                <a:latin typeface="Lato Extended"/>
                <a:hlinkClick r:id="" action="ppaction://hlinkshowjump?jump=firstslide"/>
              </a:rPr>
              <a:t>Home</a:t>
            </a:r>
            <a:r>
              <a:rPr lang="en-US" b="0" i="0" u="sng" dirty="0">
                <a:solidFill>
                  <a:schemeClr val="tx1"/>
                </a:solidFill>
                <a:effectLst/>
                <a:latin typeface="Lato Extended"/>
                <a:hlinkClick r:id="" action="ppaction://hlinkshowjump?jump=firstslide"/>
              </a:rPr>
              <a:t> </a:t>
            </a:r>
            <a:r>
              <a:rPr lang="en-US" b="0" i="0" dirty="0">
                <a:solidFill>
                  <a:schemeClr val="tx1"/>
                </a:solidFill>
                <a:effectLst/>
                <a:latin typeface="Lato Extended"/>
                <a:hlinkClick r:id="" action="ppaction://hlinkshowjump?jump=firstslide"/>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4" action="ppaction://hlinksldjump"/>
              </a:rPr>
              <a:t>What is CPT?</a:t>
            </a:r>
            <a:r>
              <a:rPr lang="en-US" b="0" i="0" dirty="0">
                <a:solidFill>
                  <a:schemeClr val="tx1"/>
                </a:solidFill>
                <a:effectLst/>
                <a:latin typeface="Lato Extended"/>
                <a:hlinkClick r:id="rId4" action="ppaction://hlinksldjump"/>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5" action="ppaction://hlinksldjump"/>
              </a:rPr>
              <a:t>How do I qualify?</a:t>
            </a:r>
            <a:r>
              <a:rPr lang="en-US" b="0" i="0" dirty="0">
                <a:solidFill>
                  <a:schemeClr val="tx1"/>
                </a:solidFill>
                <a:effectLst/>
                <a:latin typeface="Lato Extended"/>
                <a:hlinkClick r:id="rId5" action="ppaction://hlinksldjump"/>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5" action="ppaction://hlinksldjump"/>
              </a:rPr>
              <a:t>What is the application process?</a:t>
            </a:r>
            <a:r>
              <a:rPr lang="en-US" b="0" i="0" dirty="0">
                <a:solidFill>
                  <a:schemeClr val="tx1"/>
                </a:solidFill>
                <a:effectLst/>
                <a:latin typeface="Lato Extended"/>
                <a:hlinkClick r:id="rId5" action="ppaction://hlinksldjump"/>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6" action="ppaction://hlinksldjump"/>
              </a:rPr>
              <a:t>What are the requirements?</a:t>
            </a:r>
            <a:r>
              <a:rPr lang="en-US" b="0" i="0" dirty="0">
                <a:solidFill>
                  <a:schemeClr val="tx1"/>
                </a:solidFill>
                <a:effectLst/>
                <a:latin typeface="Lato Extended"/>
                <a:hlinkClick r:id="rId6" action="ppaction://hlinksldjump"/>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7" action="ppaction://hlinksldjump"/>
              </a:rPr>
              <a:t>What are my next steps?</a:t>
            </a:r>
            <a:r>
              <a:rPr lang="en-US" b="0" i="0" dirty="0">
                <a:solidFill>
                  <a:schemeClr val="tx1"/>
                </a:solidFill>
                <a:effectLst/>
                <a:latin typeface="Lato Extended"/>
                <a:hlinkClick r:id="rId7" action="ppaction://hlinksldjump"/>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8" action="ppaction://hlinksldjump"/>
              </a:rPr>
              <a:t>Are there any additional resources?</a:t>
            </a:r>
            <a:endParaRPr lang="en-US" u="sng" dirty="0">
              <a:solidFill>
                <a:schemeClr val="tx1"/>
              </a:solidFill>
              <a:latin typeface="Lato Extended"/>
            </a:endParaRPr>
          </a:p>
        </p:txBody>
      </p:sp>
      <p:sp>
        <p:nvSpPr>
          <p:cNvPr id="4" name="Rectangle: Rounded Corners 3">
            <a:extLst>
              <a:ext uri="{FF2B5EF4-FFF2-40B4-BE49-F238E27FC236}">
                <a16:creationId xmlns:a16="http://schemas.microsoft.com/office/drawing/2014/main" id="{1195C82A-06C7-478F-2092-0DBD68A94D4F}"/>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What is the application process?</a:t>
            </a:r>
            <a:r>
              <a:rPr lang="en-US" b="1" i="0" dirty="0">
                <a:solidFill>
                  <a:schemeClr val="tx1"/>
                </a:solidFill>
                <a:effectLst/>
                <a:latin typeface="Lato Extended"/>
                <a:hlinkClick r:id="rId9"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are the requirements?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my next steps?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310082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Requirements for CPT</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1894115"/>
            <a:ext cx="9134669" cy="3356204"/>
          </a:xfrm>
        </p:spPr>
        <p:txBody>
          <a:bodyPr/>
          <a:lstStyle/>
          <a:p>
            <a:r>
              <a:rPr lang="en-US" sz="1800" i="0" dirty="0">
                <a:solidFill>
                  <a:srgbClr val="2D3B45"/>
                </a:solidFill>
                <a:effectLst/>
              </a:rPr>
              <a:t>Has your faculty advisor approved CPT?</a:t>
            </a:r>
          </a:p>
          <a:p>
            <a:r>
              <a:rPr lang="en-US" sz="1800" i="0" dirty="0">
                <a:solidFill>
                  <a:srgbClr val="2D3B45"/>
                </a:solidFill>
                <a:effectLst/>
              </a:rPr>
              <a:t>Your faculty advisor must sign your CPT Consent Form.</a:t>
            </a:r>
          </a:p>
          <a:p>
            <a:pPr marL="0" indent="0">
              <a:buNone/>
            </a:pPr>
            <a:r>
              <a:rPr lang="en-US" sz="1800" i="0" dirty="0">
                <a:solidFill>
                  <a:srgbClr val="2D3B45"/>
                </a:solidFill>
                <a:effectLst/>
                <a:hlinkClick r:id="rId2"/>
              </a:rPr>
              <a:t>F-1 Curricular Practical Training (CPT) - Faculty Advisor Consent Form</a:t>
            </a:r>
            <a:endParaRPr lang="en-US" sz="1800" i="0" dirty="0">
              <a:solidFill>
                <a:srgbClr val="2D3B45"/>
              </a:solidFill>
              <a:effectLst/>
            </a:endParaRPr>
          </a:p>
          <a:p>
            <a:r>
              <a:rPr lang="en-US" sz="1800" i="0" dirty="0">
                <a:solidFill>
                  <a:srgbClr val="2D3B45"/>
                </a:solidFill>
                <a:effectLst/>
              </a:rPr>
              <a:t>Did you complete our form?</a:t>
            </a:r>
          </a:p>
          <a:p>
            <a:pPr lvl="1"/>
            <a:r>
              <a:rPr lang="en-US" sz="1600" i="0" dirty="0">
                <a:solidFill>
                  <a:srgbClr val="2D3B45"/>
                </a:solidFill>
                <a:effectLst/>
              </a:rPr>
              <a:t>Submit your employment offer letter and proof of course registration with your application</a:t>
            </a:r>
          </a:p>
          <a:p>
            <a:pPr lvl="1"/>
            <a:r>
              <a:rPr lang="en-US" sz="1600" i="0" dirty="0">
                <a:solidFill>
                  <a:srgbClr val="2D3B45"/>
                </a:solidFill>
                <a:effectLst/>
              </a:rPr>
              <a:t>Ensure your form is signed by</a:t>
            </a:r>
          </a:p>
          <a:p>
            <a:pPr lvl="2"/>
            <a:r>
              <a:rPr lang="en-US" sz="1400" i="0" dirty="0">
                <a:solidFill>
                  <a:srgbClr val="2D3B45"/>
                </a:solidFill>
                <a:effectLst/>
              </a:rPr>
              <a:t>You,</a:t>
            </a:r>
          </a:p>
          <a:p>
            <a:pPr lvl="2"/>
            <a:r>
              <a:rPr lang="en-US" sz="1400" i="0" dirty="0">
                <a:solidFill>
                  <a:srgbClr val="2D3B45"/>
                </a:solidFill>
                <a:effectLst/>
              </a:rPr>
              <a:t>Your faculty advisor</a:t>
            </a:r>
            <a:endParaRPr lang="en-US" sz="14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386124"/>
            <a:ext cx="568960" cy="568960"/>
          </a:xfrm>
          <a:prstGeom prst="rect">
            <a:avLst/>
          </a:prstGeom>
        </p:spPr>
      </p:pic>
      <p:sp>
        <p:nvSpPr>
          <p:cNvPr id="4" name="Rectangle: Rounded Corners 3">
            <a:extLst>
              <a:ext uri="{FF2B5EF4-FFF2-40B4-BE49-F238E27FC236}">
                <a16:creationId xmlns:a16="http://schemas.microsoft.com/office/drawing/2014/main" id="{275C8C5F-D8D1-FFC3-3910-3AA4ED00C1DD}"/>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What is CPT?</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How do I qualify?</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is the application process?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the requirements?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What are my next steps?</a:t>
            </a:r>
            <a:r>
              <a:rPr lang="en-US" b="1" i="0" dirty="0">
                <a:solidFill>
                  <a:schemeClr val="tx1"/>
                </a:solidFill>
                <a:effectLst/>
                <a:latin typeface="Lato Extended"/>
                <a:hlinkClick r:id="rId9"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0"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421806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Request a CPT I-20</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4030823"/>
            <a:ext cx="9134669" cy="1219495"/>
          </a:xfrm>
        </p:spPr>
        <p:txBody>
          <a:bodyPr/>
          <a:lstStyle/>
          <a:p>
            <a:pPr marL="0" indent="0">
              <a:buNone/>
            </a:pPr>
            <a:r>
              <a:rPr lang="en-US" sz="1800" i="0" dirty="0">
                <a:solidFill>
                  <a:srgbClr val="2D3B45"/>
                </a:solidFill>
                <a:effectLst/>
              </a:rPr>
              <a:t>Once you have your letter, faculty adviser approval, and internship class registered (if required)  you will submit a request through the </a:t>
            </a:r>
            <a:r>
              <a:rPr lang="en-US" sz="1800" i="0" dirty="0">
                <a:solidFill>
                  <a:srgbClr val="2D3B45"/>
                </a:solidFill>
                <a:effectLst/>
                <a:hlinkClick r:id="rId2"/>
              </a:rPr>
              <a:t>International Students Service Requests Page</a:t>
            </a:r>
            <a:r>
              <a:rPr lang="en-US" sz="1800" i="0" dirty="0">
                <a:solidFill>
                  <a:srgbClr val="2D3B45"/>
                </a:solidFill>
                <a:effectLst/>
              </a:rPr>
              <a:t>.</a:t>
            </a:r>
            <a:endParaRPr lang="en-US" sz="14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386124"/>
            <a:ext cx="568960" cy="568960"/>
          </a:xfrm>
          <a:prstGeom prst="rect">
            <a:avLst/>
          </a:prstGeom>
        </p:spPr>
      </p:pic>
      <p:pic>
        <p:nvPicPr>
          <p:cNvPr id="4" name="Picture 3">
            <a:extLst>
              <a:ext uri="{FF2B5EF4-FFF2-40B4-BE49-F238E27FC236}">
                <a16:creationId xmlns:a16="http://schemas.microsoft.com/office/drawing/2014/main" id="{4F6BE0D8-020F-0B00-6B76-80E9A52F969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296" y="1607682"/>
            <a:ext cx="3160755" cy="2108199"/>
          </a:xfrm>
          <a:prstGeom prst="rect">
            <a:avLst/>
          </a:prstGeom>
        </p:spPr>
      </p:pic>
      <p:sp>
        <p:nvSpPr>
          <p:cNvPr id="6" name="Rectangle: Rounded Corners 5">
            <a:extLst>
              <a:ext uri="{FF2B5EF4-FFF2-40B4-BE49-F238E27FC236}">
                <a16:creationId xmlns:a16="http://schemas.microsoft.com/office/drawing/2014/main" id="{C67E21B8-CF50-C11B-2B8F-B9D5E145F763}"/>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CPT?</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How do I qualify?</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is the application process?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What are the requirements?</a:t>
            </a:r>
            <a:r>
              <a:rPr lang="en-US" b="1" i="0" dirty="0">
                <a:solidFill>
                  <a:schemeClr val="tx1"/>
                </a:solidFill>
                <a:effectLst/>
                <a:latin typeface="Lato Extended"/>
                <a:hlinkClick r:id="rId9"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0" action="ppaction://hlinksldjump"/>
              </a:rPr>
              <a:t>What are my next steps?</a:t>
            </a:r>
            <a:r>
              <a:rPr lang="en-US" b="1" i="0" dirty="0">
                <a:solidFill>
                  <a:schemeClr val="tx1"/>
                </a:solidFill>
                <a:effectLst/>
                <a:latin typeface="Lato Extended"/>
                <a:hlinkClick r:id="rId10"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1"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48225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Reporting Requirements</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3013789"/>
            <a:ext cx="9134669" cy="2236530"/>
          </a:xfrm>
        </p:spPr>
        <p:txBody>
          <a:bodyPr/>
          <a:lstStyle/>
          <a:p>
            <a:pPr marL="0" indent="0">
              <a:buNone/>
            </a:pPr>
            <a:r>
              <a:rPr lang="en-US" sz="1800" i="0" dirty="0">
                <a:solidFill>
                  <a:srgbClr val="2D3B45"/>
                </a:solidFill>
                <a:effectLst/>
              </a:rPr>
              <a:t>You are required to notify CISP when:</a:t>
            </a:r>
          </a:p>
          <a:p>
            <a:r>
              <a:rPr lang="en-US" sz="1800" i="0" dirty="0">
                <a:solidFill>
                  <a:srgbClr val="2D3B45"/>
                </a:solidFill>
                <a:effectLst/>
              </a:rPr>
              <a:t>Your personal address changes,</a:t>
            </a:r>
          </a:p>
          <a:p>
            <a:r>
              <a:rPr lang="en-US" sz="1800" i="0" dirty="0">
                <a:solidFill>
                  <a:srgbClr val="2D3B45"/>
                </a:solidFill>
                <a:effectLst/>
              </a:rPr>
              <a:t>Employment shifts between part-time and full-time,</a:t>
            </a:r>
          </a:p>
          <a:p>
            <a:r>
              <a:rPr lang="en-US" sz="1800" i="0" dirty="0">
                <a:solidFill>
                  <a:srgbClr val="2D3B45"/>
                </a:solidFill>
                <a:effectLst/>
              </a:rPr>
              <a:t>Your supervisor or the location of your employment change; and, </a:t>
            </a:r>
          </a:p>
          <a:p>
            <a:r>
              <a:rPr lang="en-US" sz="1800" i="0" dirty="0">
                <a:solidFill>
                  <a:srgbClr val="2D3B45"/>
                </a:solidFill>
                <a:effectLst/>
              </a:rPr>
              <a:t>Employment ends prior to the CPT authorization end date.</a:t>
            </a:r>
            <a:endParaRPr lang="en-US" sz="14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4" name="Rectangle: Rounded Corners 3">
            <a:extLst>
              <a:ext uri="{FF2B5EF4-FFF2-40B4-BE49-F238E27FC236}">
                <a16:creationId xmlns:a16="http://schemas.microsoft.com/office/drawing/2014/main" id="{B6B783E6-E8D7-FFC9-3764-437CECA8E3F7}"/>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the application process?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the requirements?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my next steps?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332699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Impact of CPT on OPT</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3928187"/>
            <a:ext cx="9134669" cy="1322131"/>
          </a:xfrm>
        </p:spPr>
        <p:txBody>
          <a:bodyPr/>
          <a:lstStyle/>
          <a:p>
            <a:r>
              <a:rPr lang="en-US" sz="1800" i="0" dirty="0">
                <a:solidFill>
                  <a:srgbClr val="2D3B45"/>
                </a:solidFill>
                <a:effectLst/>
              </a:rPr>
              <a:t>Part-time CPT has no effect on OPT eligibility.</a:t>
            </a:r>
          </a:p>
          <a:p>
            <a:r>
              <a:rPr lang="en-US" sz="1800" i="0" dirty="0">
                <a:solidFill>
                  <a:srgbClr val="2D3B45"/>
                </a:solidFill>
                <a:effectLst/>
              </a:rPr>
              <a:t>But, one year of full-time CPT results in forfeiture of OPT for your current level of education (e.g., bachelors).</a:t>
            </a:r>
            <a:endParaRPr lang="en-US" sz="14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4" name="Rectangle: Rounded Corners 3">
            <a:extLst>
              <a:ext uri="{FF2B5EF4-FFF2-40B4-BE49-F238E27FC236}">
                <a16:creationId xmlns:a16="http://schemas.microsoft.com/office/drawing/2014/main" id="{55A2B857-123F-80C9-9007-5C58D80BF4F5}"/>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the application process?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the requirements?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my next steps?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Are there any additional resources?</a:t>
            </a:r>
            <a:endParaRPr lang="en-US" b="1" u="sng" dirty="0">
              <a:solidFill>
                <a:schemeClr val="tx1"/>
              </a:solidFill>
              <a:latin typeface="Lato Extended"/>
            </a:endParaRPr>
          </a:p>
        </p:txBody>
      </p:sp>
      <p:pic>
        <p:nvPicPr>
          <p:cNvPr id="7" name="Picture 6">
            <a:extLst>
              <a:ext uri="{FF2B5EF4-FFF2-40B4-BE49-F238E27FC236}">
                <a16:creationId xmlns:a16="http://schemas.microsoft.com/office/drawing/2014/main" id="{65153A2C-B1E4-0FF5-5F14-FA4F3C0A016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963296" y="1608454"/>
            <a:ext cx="3160755" cy="2106655"/>
          </a:xfrm>
          <a:prstGeom prst="rect">
            <a:avLst/>
          </a:prstGeom>
        </p:spPr>
      </p:pic>
    </p:spTree>
    <p:extLst>
      <p:ext uri="{BB962C8B-B14F-4D97-AF65-F5344CB8AC3E}">
        <p14:creationId xmlns:p14="http://schemas.microsoft.com/office/powerpoint/2010/main" val="77179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Once approved for CPT</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4314825"/>
            <a:ext cx="9134669" cy="935493"/>
          </a:xfrm>
        </p:spPr>
        <p:txBody>
          <a:bodyPr/>
          <a:lstStyle/>
          <a:p>
            <a:r>
              <a:rPr lang="en-US" sz="1800" i="0" dirty="0">
                <a:solidFill>
                  <a:srgbClr val="2D3B45"/>
                </a:solidFill>
                <a:effectLst/>
              </a:rPr>
              <a:t>You will receive a new I-20 authorizing CPT </a:t>
            </a:r>
          </a:p>
          <a:p>
            <a:r>
              <a:rPr lang="en-US" sz="1800" i="0" dirty="0">
                <a:solidFill>
                  <a:srgbClr val="2D3B45"/>
                </a:solidFill>
                <a:effectLst/>
              </a:rPr>
              <a:t>Do not forget to apply for a </a:t>
            </a:r>
            <a:r>
              <a:rPr lang="en-US" sz="1800" i="0" dirty="0">
                <a:solidFill>
                  <a:srgbClr val="2D3B45"/>
                </a:solidFill>
                <a:effectLst/>
                <a:hlinkClick r:id="rId2"/>
              </a:rPr>
              <a:t>Social Security Number </a:t>
            </a:r>
            <a:r>
              <a:rPr lang="en-US" sz="1800" i="0" dirty="0">
                <a:solidFill>
                  <a:srgbClr val="2D3B45"/>
                </a:solidFill>
                <a:effectLst/>
              </a:rPr>
              <a:t>(SSN) if necessary!</a:t>
            </a:r>
            <a:endParaRPr lang="en-US" sz="14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386124"/>
            <a:ext cx="568960" cy="568960"/>
          </a:xfrm>
          <a:prstGeom prst="rect">
            <a:avLst/>
          </a:prstGeom>
        </p:spPr>
      </p:pic>
      <p:pic>
        <p:nvPicPr>
          <p:cNvPr id="4" name="Picture 3">
            <a:extLst>
              <a:ext uri="{FF2B5EF4-FFF2-40B4-BE49-F238E27FC236}">
                <a16:creationId xmlns:a16="http://schemas.microsoft.com/office/drawing/2014/main" id="{8572D669-2A5A-C37F-ABC0-DC67D14C2B0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76700" y="1612207"/>
            <a:ext cx="4048123" cy="2698749"/>
          </a:xfrm>
          <a:prstGeom prst="rect">
            <a:avLst/>
          </a:prstGeom>
        </p:spPr>
      </p:pic>
      <p:sp>
        <p:nvSpPr>
          <p:cNvPr id="7" name="Rectangle: Rounded Corners 6">
            <a:extLst>
              <a:ext uri="{FF2B5EF4-FFF2-40B4-BE49-F238E27FC236}">
                <a16:creationId xmlns:a16="http://schemas.microsoft.com/office/drawing/2014/main" id="{4014A282-F763-F544-027A-95F757E93A8C}"/>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CPT?</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How do I qualify?</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is the application process?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What are the requirements?</a:t>
            </a:r>
            <a:r>
              <a:rPr lang="en-US" b="1" i="0" dirty="0">
                <a:solidFill>
                  <a:schemeClr val="tx1"/>
                </a:solidFill>
                <a:effectLst/>
                <a:latin typeface="Lato Extended"/>
                <a:hlinkClick r:id="rId9"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0" action="ppaction://hlinksldjump"/>
              </a:rPr>
              <a:t>What are my next steps?</a:t>
            </a:r>
            <a:r>
              <a:rPr lang="en-US" b="1" i="0" dirty="0">
                <a:solidFill>
                  <a:schemeClr val="tx1"/>
                </a:solidFill>
                <a:effectLst/>
                <a:latin typeface="Lato Extended"/>
                <a:hlinkClick r:id="rId10"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1"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346343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CPT Quiz! - Final</a:t>
            </a:r>
            <a:endParaRPr lang="en-US"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9" name="Add-in 8" title="Forms">
                <a:extLst>
                  <a:ext uri="{FF2B5EF4-FFF2-40B4-BE49-F238E27FC236}">
                    <a16:creationId xmlns:a16="http://schemas.microsoft.com/office/drawing/2014/main" id="{79EA0334-87F7-4D4E-66BB-E2A7E0668882}"/>
                  </a:ext>
                </a:extLst>
              </p:cNvPr>
              <p:cNvGraphicFramePr>
                <a:graphicFrameLocks noGrp="1"/>
              </p:cNvGraphicFramePr>
              <p:nvPr>
                <p:extLst>
                  <p:ext uri="{D42A27DB-BD31-4B8C-83A1-F6EECF244321}">
                    <p14:modId xmlns:p14="http://schemas.microsoft.com/office/powerpoint/2010/main" val="1782804808"/>
                  </p:ext>
                </p:extLst>
              </p:nvPr>
            </p:nvGraphicFramePr>
            <p:xfrm>
              <a:off x="1993312" y="1248229"/>
              <a:ext cx="8930682" cy="4137895"/>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9" name="Add-in 8" title="Forms">
                <a:extLst>
                  <a:ext uri="{FF2B5EF4-FFF2-40B4-BE49-F238E27FC236}">
                    <a16:creationId xmlns:a16="http://schemas.microsoft.com/office/drawing/2014/main" id="{79EA0334-87F7-4D4E-66BB-E2A7E0668882}"/>
                  </a:ext>
                </a:extLst>
              </p:cNvPr>
              <p:cNvPicPr>
                <a:picLocks noGrp="1" noRot="1" noChangeAspect="1" noMove="1" noResize="1" noEditPoints="1" noAdjustHandles="1" noChangeArrowheads="1" noChangeShapeType="1"/>
              </p:cNvPicPr>
              <p:nvPr/>
            </p:nvPicPr>
            <p:blipFill>
              <a:blip r:embed="rId5"/>
              <a:stretch>
                <a:fillRect/>
              </a:stretch>
            </p:blipFill>
            <p:spPr>
              <a:xfrm>
                <a:off x="1993312" y="1248229"/>
                <a:ext cx="8930682" cy="4137895"/>
              </a:xfrm>
              <a:prstGeom prst="rect">
                <a:avLst/>
              </a:prstGeom>
            </p:spPr>
          </p:pic>
        </mc:Fallback>
      </mc:AlternateContent>
      <p:sp>
        <p:nvSpPr>
          <p:cNvPr id="3" name="Rectangle: Rounded Corners 2">
            <a:extLst>
              <a:ext uri="{FF2B5EF4-FFF2-40B4-BE49-F238E27FC236}">
                <a16:creationId xmlns:a16="http://schemas.microsoft.com/office/drawing/2014/main" id="{8AFECFB7-7FAA-1E48-E309-E53029E9EEAD}"/>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CPT?</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How do I qualify?</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is the application process?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What are the requirements?</a:t>
            </a:r>
            <a:r>
              <a:rPr lang="en-US" b="1" i="0" dirty="0">
                <a:solidFill>
                  <a:schemeClr val="tx1"/>
                </a:solidFill>
                <a:effectLst/>
                <a:latin typeface="Lato Extended"/>
                <a:hlinkClick r:id="rId9"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0" action="ppaction://hlinksldjump"/>
              </a:rPr>
              <a:t>What are my next steps?</a:t>
            </a:r>
            <a:r>
              <a:rPr lang="en-US" b="1" i="0" dirty="0">
                <a:solidFill>
                  <a:schemeClr val="tx1"/>
                </a:solidFill>
                <a:effectLst/>
                <a:latin typeface="Lato Extended"/>
                <a:hlinkClick r:id="rId10"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1"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305833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FAQ's</a:t>
            </a:r>
            <a:endParaRPr lang="en-US"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11" name="TextBox 10">
            <a:extLst>
              <a:ext uri="{FF2B5EF4-FFF2-40B4-BE49-F238E27FC236}">
                <a16:creationId xmlns:a16="http://schemas.microsoft.com/office/drawing/2014/main" id="{C15D9F50-4566-0501-B5D5-54251AA7FE1B}"/>
              </a:ext>
            </a:extLst>
          </p:cNvPr>
          <p:cNvSpPr txBox="1"/>
          <p:nvPr/>
        </p:nvSpPr>
        <p:spPr>
          <a:xfrm>
            <a:off x="2455403" y="2766397"/>
            <a:ext cx="9125339" cy="2492990"/>
          </a:xfrm>
          <a:prstGeom prst="rect">
            <a:avLst/>
          </a:prstGeom>
          <a:noFill/>
        </p:spPr>
        <p:txBody>
          <a:bodyPr wrap="square">
            <a:spAutoFit/>
          </a:bodyPr>
          <a:lstStyle/>
          <a:p>
            <a:pPr marL="171450" indent="-171450" algn="l">
              <a:buFont typeface="Arial" panose="020B0604020202020204" pitchFamily="34" charset="0"/>
              <a:buChar char="•"/>
            </a:pPr>
            <a:r>
              <a:rPr lang="en-US" b="1" dirty="0">
                <a:solidFill>
                  <a:schemeClr val="tx1"/>
                </a:solidFill>
              </a:rPr>
              <a:t>What type of work experience qualifies as CPT?</a:t>
            </a:r>
          </a:p>
          <a:p>
            <a:pPr algn="l"/>
            <a:r>
              <a:rPr lang="en-US" dirty="0">
                <a:solidFill>
                  <a:schemeClr val="tx1"/>
                </a:solidFill>
              </a:rPr>
              <a:t>You may apply for CPT if the work experience is an integral part of the degree program. This includes any type of required internship, or any required work for which course credit is received. The internship must be directly related to your academic program.</a:t>
            </a:r>
          </a:p>
          <a:p>
            <a:pPr marL="171450" indent="-171450" algn="l">
              <a:buFont typeface="Arial" panose="020B0604020202020204" pitchFamily="34" charset="0"/>
              <a:buChar char="•"/>
            </a:pPr>
            <a:r>
              <a:rPr lang="en-US" b="1" dirty="0">
                <a:solidFill>
                  <a:schemeClr val="tx1"/>
                </a:solidFill>
              </a:rPr>
              <a:t>Am I eligible to apply?</a:t>
            </a:r>
          </a:p>
          <a:p>
            <a:pPr algn="l"/>
            <a:r>
              <a:rPr lang="en-US" dirty="0">
                <a:solidFill>
                  <a:schemeClr val="tx1"/>
                </a:solidFill>
              </a:rPr>
              <a:t>In order to apply, you must have completed one academic year as a full-time student, unless you are in a master’s program and it is required for you to start right away. Students must also be in good standing with immigration and registered for a full-time course load (with the exception of summer). Finally, you must complete the CPT course to have permission.</a:t>
            </a:r>
          </a:p>
          <a:p>
            <a:pPr marL="171450" indent="-171450" algn="l">
              <a:buFont typeface="Arial" panose="020B0604020202020204" pitchFamily="34" charset="0"/>
              <a:buChar char="•"/>
            </a:pPr>
            <a:r>
              <a:rPr lang="en-US" b="1" dirty="0">
                <a:solidFill>
                  <a:schemeClr val="tx1"/>
                </a:solidFill>
              </a:rPr>
              <a:t>I am a graduate student who just started at CSUSB, can I apply for CPT?</a:t>
            </a:r>
          </a:p>
          <a:p>
            <a:pPr algn="l"/>
            <a:r>
              <a:rPr lang="en-US" dirty="0">
                <a:solidFill>
                  <a:schemeClr val="tx1"/>
                </a:solidFill>
              </a:rPr>
              <a:t>Yes, graduate students at CSUSB can apply for CPT their first semester.</a:t>
            </a:r>
          </a:p>
          <a:p>
            <a:pPr marL="171450" indent="-171450" algn="l">
              <a:buFont typeface="Arial" panose="020B0604020202020204" pitchFamily="34" charset="0"/>
              <a:buChar char="•"/>
            </a:pPr>
            <a:r>
              <a:rPr lang="en-US" b="1" dirty="0">
                <a:solidFill>
                  <a:schemeClr val="tx1"/>
                </a:solidFill>
              </a:rPr>
              <a:t>Will the CPT count toward my degree?</a:t>
            </a:r>
          </a:p>
          <a:p>
            <a:pPr algn="l"/>
            <a:r>
              <a:rPr lang="en-US" dirty="0">
                <a:solidFill>
                  <a:schemeClr val="tx1"/>
                </a:solidFill>
              </a:rPr>
              <a:t>CPT may or may not count towards your degree.  It depends on your program and your qualification to work CPT.  At the very least, you can take an internship that will count on your transcripts.  The internship might not count towards your degree requirements but can be taken as an extra class.</a:t>
            </a:r>
          </a:p>
        </p:txBody>
      </p:sp>
      <p:sp>
        <p:nvSpPr>
          <p:cNvPr id="12" name="Rectangle: Rounded Corners 11">
            <a:extLst>
              <a:ext uri="{FF2B5EF4-FFF2-40B4-BE49-F238E27FC236}">
                <a16:creationId xmlns:a16="http://schemas.microsoft.com/office/drawing/2014/main" id="{F24C48E6-E0D1-C594-2441-155D4D10F34D}"/>
              </a:ext>
            </a:extLst>
          </p:cNvPr>
          <p:cNvSpPr/>
          <p:nvPr/>
        </p:nvSpPr>
        <p:spPr bwMode="auto">
          <a:xfrm>
            <a:off x="164512" y="81822"/>
            <a:ext cx="1828800"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 action="ppaction://hlinkshowjump?jump=firstslide"/>
              </a:rPr>
              <a:t>Home </a:t>
            </a:r>
            <a:r>
              <a:rPr lang="en-US" b="0" i="0" dirty="0">
                <a:solidFill>
                  <a:schemeClr val="tx1"/>
                </a:solidFill>
                <a:effectLst/>
                <a:latin typeface="Lato Extended"/>
                <a:hlinkClick r:id="" action="ppaction://hlinkshowjump?jump=firstslide"/>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4" action="ppaction://hlinksldjump"/>
              </a:rPr>
              <a:t>What is CPT?</a:t>
            </a:r>
            <a:r>
              <a:rPr lang="en-US" b="0" i="0" dirty="0">
                <a:solidFill>
                  <a:schemeClr val="tx1"/>
                </a:solidFill>
                <a:effectLst/>
                <a:latin typeface="Lato Extended"/>
                <a:hlinkClick r:id="rId4" action="ppaction://hlinksldjump"/>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5" action="ppaction://hlinksldjump"/>
              </a:rPr>
              <a:t>How do I qualify?</a:t>
            </a:r>
            <a:r>
              <a:rPr lang="en-US" b="0" i="0" dirty="0">
                <a:solidFill>
                  <a:schemeClr val="tx1"/>
                </a:solidFill>
                <a:effectLst/>
                <a:latin typeface="Lato Extended"/>
                <a:hlinkClick r:id="rId5" action="ppaction://hlinksldjump"/>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5" action="ppaction://hlinksldjump"/>
              </a:rPr>
              <a:t>What is the application process?</a:t>
            </a:r>
            <a:r>
              <a:rPr lang="en-US" b="0" i="0" dirty="0">
                <a:solidFill>
                  <a:schemeClr val="tx1"/>
                </a:solidFill>
                <a:effectLst/>
                <a:latin typeface="Lato Extended"/>
                <a:hlinkClick r:id="rId5" action="ppaction://hlinksldjump"/>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6" action="ppaction://hlinksldjump"/>
              </a:rPr>
              <a:t>What are the requirements?</a:t>
            </a:r>
            <a:r>
              <a:rPr lang="en-US" b="0" i="0" dirty="0">
                <a:solidFill>
                  <a:schemeClr val="tx1"/>
                </a:solidFill>
                <a:effectLst/>
                <a:latin typeface="Lato Extended"/>
                <a:hlinkClick r:id="rId6" action="ppaction://hlinksldjump"/>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7" action="ppaction://hlinksldjump"/>
              </a:rPr>
              <a:t>What are my next steps?</a:t>
            </a:r>
            <a:r>
              <a:rPr lang="en-US" b="0" i="0" dirty="0">
                <a:solidFill>
                  <a:schemeClr val="tx1"/>
                </a:solidFill>
                <a:effectLst/>
                <a:latin typeface="Lato Extended"/>
                <a:hlinkClick r:id="rId7" action="ppaction://hlinksldjump"/>
              </a:rPr>
              <a:t> </a:t>
            </a:r>
            <a:endParaRPr lang="en-US" b="0"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0" i="0" u="sng" dirty="0">
                <a:solidFill>
                  <a:schemeClr val="tx1"/>
                </a:solidFill>
                <a:effectLst/>
                <a:latin typeface="Lato Extended"/>
                <a:hlinkClick r:id="rId8" action="ppaction://hlinksldjump"/>
              </a:rPr>
              <a:t>Are there any additional resources?</a:t>
            </a:r>
            <a:endParaRPr lang="en-US" u="sng" dirty="0">
              <a:solidFill>
                <a:schemeClr val="tx1"/>
              </a:solidFill>
              <a:latin typeface="Lato Extended"/>
            </a:endParaRPr>
          </a:p>
        </p:txBody>
      </p:sp>
    </p:spTree>
    <p:extLst>
      <p:ext uri="{BB962C8B-B14F-4D97-AF65-F5344CB8AC3E}">
        <p14:creationId xmlns:p14="http://schemas.microsoft.com/office/powerpoint/2010/main" val="236074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FAQ’s cont.</a:t>
            </a:r>
            <a:endParaRPr lang="en-US"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11" name="TextBox 10">
            <a:extLst>
              <a:ext uri="{FF2B5EF4-FFF2-40B4-BE49-F238E27FC236}">
                <a16:creationId xmlns:a16="http://schemas.microsoft.com/office/drawing/2014/main" id="{C15D9F50-4566-0501-B5D5-54251AA7FE1B}"/>
              </a:ext>
            </a:extLst>
          </p:cNvPr>
          <p:cNvSpPr txBox="1"/>
          <p:nvPr/>
        </p:nvSpPr>
        <p:spPr>
          <a:xfrm>
            <a:off x="2436741" y="1845308"/>
            <a:ext cx="9125339" cy="3785652"/>
          </a:xfrm>
          <a:prstGeom prst="rect">
            <a:avLst/>
          </a:prstGeom>
          <a:noFill/>
        </p:spPr>
        <p:txBody>
          <a:bodyPr wrap="square">
            <a:spAutoFit/>
          </a:bodyPr>
          <a:lstStyle/>
          <a:p>
            <a:pPr algn="l">
              <a:buFont typeface="Arial" panose="020B0604020202020204" pitchFamily="34" charset="0"/>
              <a:buChar char="•"/>
            </a:pPr>
            <a:r>
              <a:rPr lang="en-US" b="1" i="0" dirty="0">
                <a:solidFill>
                  <a:srgbClr val="2D3B45"/>
                </a:solidFill>
                <a:effectLst/>
                <a:latin typeface="+mn-lt"/>
              </a:rPr>
              <a:t>How much CPT can I use? Will it affect my eligibility for OPT in the future?</a:t>
            </a:r>
            <a:endParaRPr lang="en-US" b="0" i="0" dirty="0">
              <a:solidFill>
                <a:srgbClr val="2D3B45"/>
              </a:solidFill>
              <a:effectLst/>
              <a:latin typeface="+mn-lt"/>
            </a:endParaRPr>
          </a:p>
          <a:p>
            <a:pPr algn="l"/>
            <a:r>
              <a:rPr lang="en-US" b="0" i="0" dirty="0">
                <a:solidFill>
                  <a:srgbClr val="2D3B45"/>
                </a:solidFill>
                <a:effectLst/>
                <a:latin typeface="+mn-lt"/>
              </a:rPr>
              <a:t> Students are not limited to the amount of CPT they may utilize; however, students who have engaged in one year or more of full-time CPT are not eligible for Optional Practical Training (OPT). Part-time curricular practical training is not counted towards OPT eligibility. Your department may have restrictions on the amount of time a student participates in internship classes or CPT.  Please make sure to discuss your options with them.</a:t>
            </a:r>
          </a:p>
          <a:p>
            <a:pPr algn="l">
              <a:buFont typeface="Arial" panose="020B0604020202020204" pitchFamily="34" charset="0"/>
              <a:buChar char="•"/>
            </a:pPr>
            <a:r>
              <a:rPr lang="en-US" b="1" i="0" dirty="0">
                <a:solidFill>
                  <a:srgbClr val="2D3B45"/>
                </a:solidFill>
                <a:effectLst/>
                <a:latin typeface="+mn-lt"/>
              </a:rPr>
              <a:t>How do I apply?</a:t>
            </a:r>
            <a:endParaRPr lang="en-US" b="0" i="0" dirty="0">
              <a:solidFill>
                <a:srgbClr val="2D3B45"/>
              </a:solidFill>
              <a:effectLst/>
              <a:latin typeface="+mn-lt"/>
            </a:endParaRPr>
          </a:p>
          <a:p>
            <a:pPr algn="l"/>
            <a:r>
              <a:rPr lang="en-US" b="0" i="0" dirty="0">
                <a:solidFill>
                  <a:srgbClr val="2D3B45"/>
                </a:solidFill>
                <a:effectLst/>
                <a:latin typeface="+mn-lt"/>
              </a:rPr>
              <a:t>Obtain an internship offer letter from your prospective employer on company letterhead specifying: your job title and responsibilities, whether the internship is full-time or part-time and the dates of employment. Complete the CPT Certification Form on the other side, along with the Faculty Advisor Consent Form. All requests take 5 working days to complete. Do not work until you receive the new I-20!</a:t>
            </a:r>
          </a:p>
          <a:p>
            <a:pPr algn="l">
              <a:buFont typeface="Arial" panose="020B0604020202020204" pitchFamily="34" charset="0"/>
              <a:buChar char="•"/>
            </a:pPr>
            <a:r>
              <a:rPr lang="en-US" b="1" i="0" dirty="0">
                <a:solidFill>
                  <a:srgbClr val="2D3B45"/>
                </a:solidFill>
                <a:effectLst/>
                <a:latin typeface="+mn-lt"/>
              </a:rPr>
              <a:t>Can I begin my internship while I’m waiting for authorization?</a:t>
            </a:r>
            <a:endParaRPr lang="en-US" b="0" i="0" dirty="0">
              <a:solidFill>
                <a:srgbClr val="2D3B45"/>
              </a:solidFill>
              <a:effectLst/>
              <a:latin typeface="+mn-lt"/>
            </a:endParaRPr>
          </a:p>
          <a:p>
            <a:pPr algn="l"/>
            <a:r>
              <a:rPr lang="en-US" b="0" i="0" dirty="0">
                <a:solidFill>
                  <a:srgbClr val="2D3B45"/>
                </a:solidFill>
                <a:effectLst/>
                <a:latin typeface="+mn-lt"/>
              </a:rPr>
              <a:t>No. You MUST be approved for CPT before your internship begins and have a CPT I-20 issued from our office. We do not back-date CPT authorization, so make sure you plan early and</a:t>
            </a:r>
            <a:br>
              <a:rPr lang="en-US" b="0" i="0" dirty="0">
                <a:solidFill>
                  <a:srgbClr val="2D3B45"/>
                </a:solidFill>
                <a:effectLst/>
                <a:latin typeface="+mn-lt"/>
              </a:rPr>
            </a:br>
            <a:r>
              <a:rPr lang="en-US" b="0" i="0" dirty="0">
                <a:solidFill>
                  <a:srgbClr val="2D3B45"/>
                </a:solidFill>
                <a:effectLst/>
                <a:latin typeface="+mn-lt"/>
              </a:rPr>
              <a:t>submit an application well before your internship is scheduled to begin. You should allow at least 5 working days for CISP to process the application.</a:t>
            </a:r>
          </a:p>
          <a:p>
            <a:pPr algn="l">
              <a:buFont typeface="Arial" panose="020B0604020202020204" pitchFamily="34" charset="0"/>
              <a:buChar char="•"/>
            </a:pPr>
            <a:r>
              <a:rPr lang="en-US" b="1" i="0" dirty="0">
                <a:solidFill>
                  <a:srgbClr val="2D3B45"/>
                </a:solidFill>
                <a:effectLst/>
                <a:latin typeface="+mn-lt"/>
              </a:rPr>
              <a:t>Can I change my employer, the dates, or my status as full-time or part-time once I’ve been approved?</a:t>
            </a:r>
            <a:endParaRPr lang="en-US" b="0" i="0" dirty="0">
              <a:solidFill>
                <a:srgbClr val="2D3B45"/>
              </a:solidFill>
              <a:effectLst/>
              <a:latin typeface="+mn-lt"/>
            </a:endParaRPr>
          </a:p>
          <a:p>
            <a:pPr algn="l"/>
            <a:r>
              <a:rPr lang="en-US" b="0" i="0" dirty="0">
                <a:solidFill>
                  <a:srgbClr val="2D3B45"/>
                </a:solidFill>
                <a:effectLst/>
                <a:latin typeface="+mn-lt"/>
              </a:rPr>
              <a:t>No. You may only work for the employer listed on your I-20, for the specific dates listed, and only full-time or part-time as authorized. Any changes require an entire new application packet and would necessitate a new CPT I-20.</a:t>
            </a:r>
          </a:p>
          <a:p>
            <a:pPr algn="l"/>
            <a:endParaRPr lang="en-US" dirty="0">
              <a:solidFill>
                <a:schemeClr val="tx1"/>
              </a:solidFill>
              <a:latin typeface="+mn-lt"/>
            </a:endParaRPr>
          </a:p>
          <a:p>
            <a:pPr algn="l"/>
            <a:endParaRPr lang="en-US" dirty="0">
              <a:solidFill>
                <a:schemeClr val="tx1"/>
              </a:solidFill>
              <a:latin typeface="+mn-lt"/>
            </a:endParaRPr>
          </a:p>
        </p:txBody>
      </p:sp>
      <p:sp>
        <p:nvSpPr>
          <p:cNvPr id="4" name="Rectangle: Rounded Corners 3">
            <a:extLst>
              <a:ext uri="{FF2B5EF4-FFF2-40B4-BE49-F238E27FC236}">
                <a16:creationId xmlns:a16="http://schemas.microsoft.com/office/drawing/2014/main" id="{D962E3A6-BD60-9F35-7322-AD1F9EEBEA03}"/>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the application process?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the requirements?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my next steps?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412157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p:txBody>
          <a:bodyPr/>
          <a:lstStyle/>
          <a:p>
            <a:r>
              <a:rPr lang="en-US" b="0" i="0" dirty="0">
                <a:solidFill>
                  <a:srgbClr val="666666"/>
                </a:solidFill>
                <a:effectLst/>
                <a:latin typeface="Lato Extended"/>
              </a:rPr>
              <a:t>What is CPT?</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1357395"/>
            <a:ext cx="9134669" cy="3892925"/>
          </a:xfrm>
        </p:spPr>
        <p:txBody>
          <a:bodyPr/>
          <a:lstStyle/>
          <a:p>
            <a:pPr marL="0" indent="0">
              <a:buNone/>
            </a:pPr>
            <a:r>
              <a:rPr lang="en-US" sz="2000" b="1" i="0" dirty="0">
                <a:solidFill>
                  <a:srgbClr val="2D3B45"/>
                </a:solidFill>
                <a:effectLst/>
              </a:rPr>
              <a:t>Curricular Practical Training (CPT) is </a:t>
            </a:r>
            <a:r>
              <a:rPr lang="en-US" sz="2000" b="1" dirty="0">
                <a:solidFill>
                  <a:srgbClr val="2D3B45"/>
                </a:solidFill>
              </a:rPr>
              <a:t>the permission to work.  Your department will provide the opportunity.</a:t>
            </a:r>
            <a:r>
              <a:rPr lang="en-US" sz="2000" dirty="0">
                <a:solidFill>
                  <a:srgbClr val="2D3B45"/>
                </a:solidFill>
              </a:rPr>
              <a:t>  According to regulations CPT is </a:t>
            </a:r>
            <a:r>
              <a:rPr lang="en-US" sz="2000" b="0" i="0" dirty="0">
                <a:solidFill>
                  <a:srgbClr val="2D3B45"/>
                </a:solidFill>
                <a:effectLst/>
              </a:rPr>
              <a:t>an off-campus work authorization provided by the U.S. government to help international students meet course or degree requirements.  The training must be connected to the student's academic program.  In other words, it must be required:</a:t>
            </a:r>
          </a:p>
          <a:p>
            <a:pPr marL="456565" indent="-456565" algn="l">
              <a:buFont typeface="Arial" panose="020B0604020202020204" pitchFamily="34" charset="0"/>
              <a:buChar char="•"/>
            </a:pPr>
            <a:r>
              <a:rPr lang="en-US" sz="2000" b="0" i="0" dirty="0">
                <a:solidFill>
                  <a:srgbClr val="2D3B45"/>
                </a:solidFill>
                <a:effectLst/>
              </a:rPr>
              <a:t>for the degree identified on the Form I-20,</a:t>
            </a:r>
          </a:p>
          <a:p>
            <a:pPr marL="456565" indent="-456565" algn="l">
              <a:buFont typeface="Arial" panose="020B0604020202020204" pitchFamily="34" charset="0"/>
              <a:buChar char="•"/>
            </a:pPr>
            <a:r>
              <a:rPr lang="en-US" sz="2000" b="0" i="0" dirty="0">
                <a:solidFill>
                  <a:srgbClr val="2D3B45"/>
                </a:solidFill>
                <a:effectLst/>
              </a:rPr>
              <a:t>to earn internship/independent study credit, or</a:t>
            </a:r>
          </a:p>
          <a:p>
            <a:pPr marL="456565" indent="-456565" algn="l">
              <a:buFont typeface="Arial" panose="020B0604020202020204" pitchFamily="34" charset="0"/>
              <a:buChar char="•"/>
            </a:pPr>
            <a:r>
              <a:rPr lang="en-US" sz="2000" b="0" i="0" dirty="0">
                <a:solidFill>
                  <a:srgbClr val="2D3B45"/>
                </a:solidFill>
                <a:effectLst/>
              </a:rPr>
              <a:t>to complete a project or thesis.</a:t>
            </a:r>
          </a:p>
          <a:p>
            <a:pPr marL="456565" indent="-456565"/>
            <a:endParaRPr lang="en-US" sz="1200" dirty="0"/>
          </a:p>
        </p:txBody>
      </p:sp>
      <p:sp>
        <p:nvSpPr>
          <p:cNvPr id="4" name="Rectangle: Rounded Corners 3">
            <a:extLst>
              <a:ext uri="{FF2B5EF4-FFF2-40B4-BE49-F238E27FC236}">
                <a16:creationId xmlns:a16="http://schemas.microsoft.com/office/drawing/2014/main" id="{B2F5BB9E-F0AE-C5A7-A927-590F76E5ABAB}"/>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2" action="ppaction://hlinksldjump"/>
              </a:rPr>
              <a:t>What is CPT?</a:t>
            </a:r>
            <a:r>
              <a:rPr lang="en-US" b="1" i="0" dirty="0">
                <a:solidFill>
                  <a:schemeClr val="tx1"/>
                </a:solidFill>
                <a:effectLst/>
                <a:latin typeface="Lato Extended"/>
                <a:hlinkClick r:id="rId2"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3" action="ppaction://hlinksldjump"/>
              </a:rPr>
              <a:t>How do I qualify?</a:t>
            </a:r>
            <a:r>
              <a:rPr lang="en-US" b="1" i="0" dirty="0">
                <a:solidFill>
                  <a:schemeClr val="tx1"/>
                </a:solidFill>
                <a:effectLst/>
                <a:latin typeface="Lato Extended"/>
                <a:hlinkClick r:id="rId3"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the application process?</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What are the requirements?</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are my next steps?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Are there any additional resources?</a:t>
            </a:r>
            <a:endParaRPr lang="en-US" b="1" u="sng" dirty="0">
              <a:solidFill>
                <a:schemeClr val="tx1"/>
              </a:solidFill>
              <a:latin typeface="Lato Extended"/>
            </a:endParaRPr>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77600" y="5386124"/>
            <a:ext cx="568960" cy="568960"/>
          </a:xfrm>
          <a:prstGeom prst="rect">
            <a:avLst/>
          </a:prstGeom>
        </p:spPr>
      </p:pic>
    </p:spTree>
    <p:extLst>
      <p:ext uri="{BB962C8B-B14F-4D97-AF65-F5344CB8AC3E}">
        <p14:creationId xmlns:p14="http://schemas.microsoft.com/office/powerpoint/2010/main" val="68836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FAQ’s cont. (2)</a:t>
            </a:r>
            <a:endParaRPr lang="en-US"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11" name="TextBox 10">
            <a:extLst>
              <a:ext uri="{FF2B5EF4-FFF2-40B4-BE49-F238E27FC236}">
                <a16:creationId xmlns:a16="http://schemas.microsoft.com/office/drawing/2014/main" id="{C15D9F50-4566-0501-B5D5-54251AA7FE1B}"/>
              </a:ext>
            </a:extLst>
          </p:cNvPr>
          <p:cNvSpPr txBox="1"/>
          <p:nvPr/>
        </p:nvSpPr>
        <p:spPr>
          <a:xfrm>
            <a:off x="2436741" y="1845308"/>
            <a:ext cx="9125339" cy="3600986"/>
          </a:xfrm>
          <a:prstGeom prst="rect">
            <a:avLst/>
          </a:prstGeom>
          <a:noFill/>
        </p:spPr>
        <p:txBody>
          <a:bodyPr wrap="square">
            <a:spAutoFit/>
          </a:bodyPr>
          <a:lstStyle/>
          <a:p>
            <a:pPr algn="l">
              <a:buFont typeface="Arial" panose="020B0604020202020204" pitchFamily="34" charset="0"/>
              <a:buChar char="•"/>
            </a:pPr>
            <a:r>
              <a:rPr lang="en-US" b="1" i="0" dirty="0">
                <a:solidFill>
                  <a:srgbClr val="2D3B45"/>
                </a:solidFill>
                <a:effectLst/>
                <a:latin typeface="+mn-lt"/>
              </a:rPr>
              <a:t>What do I need to do to renew my CPT authorization next quarter?</a:t>
            </a:r>
            <a:endParaRPr lang="en-US" b="0" i="0" dirty="0">
              <a:solidFill>
                <a:srgbClr val="2D3B45"/>
              </a:solidFill>
              <a:effectLst/>
              <a:latin typeface="+mn-lt"/>
            </a:endParaRPr>
          </a:p>
          <a:p>
            <a:pPr algn="l"/>
            <a:r>
              <a:rPr lang="en-US" b="0" i="0" dirty="0">
                <a:solidFill>
                  <a:srgbClr val="2D3B45"/>
                </a:solidFill>
                <a:effectLst/>
                <a:latin typeface="+mn-lt"/>
              </a:rPr>
              <a:t>You must submit all new documentation (including a new offer letter and Faculty Advisor Consent Form) along with a new CPT certification form for each quarter in which you</a:t>
            </a:r>
            <a:br>
              <a:rPr lang="en-US" b="0" i="0" dirty="0">
                <a:solidFill>
                  <a:srgbClr val="2D3B45"/>
                </a:solidFill>
                <a:effectLst/>
                <a:latin typeface="+mn-lt"/>
              </a:rPr>
            </a:br>
            <a:r>
              <a:rPr lang="en-US" b="0" i="0" dirty="0">
                <a:solidFill>
                  <a:srgbClr val="2D3B45"/>
                </a:solidFill>
                <a:effectLst/>
                <a:latin typeface="+mn-lt"/>
              </a:rPr>
              <a:t>would like to work. You must also continue to register for the internship course each quarter, as necessary.</a:t>
            </a:r>
          </a:p>
          <a:p>
            <a:pPr algn="l">
              <a:buFont typeface="Arial" panose="020B0604020202020204" pitchFamily="34" charset="0"/>
              <a:buChar char="•"/>
            </a:pPr>
            <a:r>
              <a:rPr lang="en-US" b="1" i="0" dirty="0">
                <a:solidFill>
                  <a:srgbClr val="2D3B45"/>
                </a:solidFill>
                <a:effectLst/>
                <a:latin typeface="+mn-lt"/>
              </a:rPr>
              <a:t>I’m a graduate student. What if I’m also working part-time on-campus as a TA or a GSR? What if I have a fellowship?</a:t>
            </a:r>
            <a:endParaRPr lang="en-US" b="0" i="0" dirty="0">
              <a:solidFill>
                <a:srgbClr val="2D3B45"/>
              </a:solidFill>
              <a:effectLst/>
              <a:latin typeface="+mn-lt"/>
            </a:endParaRPr>
          </a:p>
          <a:p>
            <a:pPr algn="l"/>
            <a:r>
              <a:rPr lang="en-US" b="0" i="0" dirty="0">
                <a:solidFill>
                  <a:srgbClr val="2D3B45"/>
                </a:solidFill>
                <a:effectLst/>
                <a:latin typeface="+mn-lt"/>
              </a:rPr>
              <a:t>If the combined time you plan to work (both CPT and on-campus employment) exceeds 20 hours per week, you should contact the Graduate Studies and/or your Departmental Advisor to discuss how this will affect your funding (fellowship, etc.). Working more than 20 hours total may be considered full-time employment by either your department or the Graduate Division and will affect your funding, so please check with them.</a:t>
            </a:r>
          </a:p>
          <a:p>
            <a:pPr algn="l">
              <a:buFont typeface="Arial" panose="020B0604020202020204" pitchFamily="34" charset="0"/>
              <a:buChar char="•"/>
            </a:pPr>
            <a:r>
              <a:rPr lang="en-US" b="1" i="0" dirty="0">
                <a:solidFill>
                  <a:srgbClr val="2D3B45"/>
                </a:solidFill>
                <a:effectLst/>
                <a:latin typeface="+mn-lt"/>
              </a:rPr>
              <a:t>What dates can I request for my CPT? Can I work during breaks between quarters or after my program is finished?</a:t>
            </a:r>
            <a:endParaRPr lang="en-US" b="0" i="0" dirty="0">
              <a:solidFill>
                <a:srgbClr val="2D3B45"/>
              </a:solidFill>
              <a:effectLst/>
              <a:latin typeface="+mn-lt"/>
            </a:endParaRPr>
          </a:p>
          <a:p>
            <a:pPr algn="l"/>
            <a:r>
              <a:rPr lang="en-US" b="0" i="0" dirty="0">
                <a:solidFill>
                  <a:srgbClr val="2D3B45"/>
                </a:solidFill>
                <a:effectLst/>
                <a:latin typeface="+mn-lt"/>
              </a:rPr>
              <a:t>The dates of your CPT authorization must match the dates of the semester in which you will do your internship. If are approved for CPT during the summer and will enroll in a full-time course load for the fall, to continue in your program, you may be eligible to have your CPT extended to cover the break between summer and fall. If you will complete your program in the summer, your CPT must end by the last day of the summer semester.  </a:t>
            </a:r>
          </a:p>
          <a:p>
            <a:pPr algn="l"/>
            <a:r>
              <a:rPr lang="en-US" b="0" i="0" dirty="0">
                <a:solidFill>
                  <a:srgbClr val="2D3B45"/>
                </a:solidFill>
                <a:effectLst/>
                <a:latin typeface="+mn-lt"/>
              </a:rPr>
              <a:t> </a:t>
            </a:r>
          </a:p>
          <a:p>
            <a:pPr algn="l"/>
            <a:r>
              <a:rPr lang="en-US" b="0" i="1" dirty="0">
                <a:solidFill>
                  <a:srgbClr val="2D3B45"/>
                </a:solidFill>
                <a:effectLst/>
                <a:latin typeface="+mn-lt"/>
              </a:rPr>
              <a:t>Your primary purpose is to study and obtain a degree. Employment cannot get in the way of these requirements nor can</a:t>
            </a:r>
            <a:br>
              <a:rPr lang="en-US" b="0" i="0" dirty="0">
                <a:solidFill>
                  <a:srgbClr val="2D3B45"/>
                </a:solidFill>
                <a:effectLst/>
                <a:latin typeface="+mn-lt"/>
              </a:rPr>
            </a:br>
            <a:r>
              <a:rPr lang="en-US" b="0" i="1" dirty="0">
                <a:solidFill>
                  <a:srgbClr val="2D3B45"/>
                </a:solidFill>
                <a:effectLst/>
                <a:latin typeface="+mn-lt"/>
              </a:rPr>
              <a:t>you gain employment eligibility without taking this course. Doing so could result in termination of your F-1 status. </a:t>
            </a:r>
            <a:endParaRPr lang="en-US" b="0" i="0" dirty="0">
              <a:solidFill>
                <a:srgbClr val="2D3B45"/>
              </a:solidFill>
              <a:effectLst/>
              <a:latin typeface="+mn-lt"/>
            </a:endParaRPr>
          </a:p>
          <a:p>
            <a:pPr algn="l"/>
            <a:endParaRPr lang="en-US" dirty="0">
              <a:solidFill>
                <a:schemeClr val="tx1"/>
              </a:solidFill>
              <a:latin typeface="+mn-lt"/>
            </a:endParaRPr>
          </a:p>
          <a:p>
            <a:pPr algn="l"/>
            <a:endParaRPr lang="en-US" dirty="0">
              <a:solidFill>
                <a:schemeClr val="tx1"/>
              </a:solidFill>
              <a:latin typeface="+mn-lt"/>
            </a:endParaRPr>
          </a:p>
        </p:txBody>
      </p:sp>
      <p:sp>
        <p:nvSpPr>
          <p:cNvPr id="4" name="Rectangle: Rounded Corners 3">
            <a:extLst>
              <a:ext uri="{FF2B5EF4-FFF2-40B4-BE49-F238E27FC236}">
                <a16:creationId xmlns:a16="http://schemas.microsoft.com/office/drawing/2014/main" id="{C84A65C3-4C7E-91E6-B8B4-85CAC35F7609}"/>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the application process?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the requirements?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my next steps?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133784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CPT eligibility by degree or class requirement</a:t>
            </a:r>
            <a:endParaRPr lang="en-US"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11" name="TextBox 10">
            <a:extLst>
              <a:ext uri="{FF2B5EF4-FFF2-40B4-BE49-F238E27FC236}">
                <a16:creationId xmlns:a16="http://schemas.microsoft.com/office/drawing/2014/main" id="{C15D9F50-4566-0501-B5D5-54251AA7FE1B}"/>
              </a:ext>
            </a:extLst>
          </p:cNvPr>
          <p:cNvSpPr txBox="1"/>
          <p:nvPr/>
        </p:nvSpPr>
        <p:spPr>
          <a:xfrm>
            <a:off x="2438400" y="4855208"/>
            <a:ext cx="9142730" cy="400110"/>
          </a:xfrm>
          <a:prstGeom prst="rect">
            <a:avLst/>
          </a:prstGeom>
          <a:noFill/>
        </p:spPr>
        <p:txBody>
          <a:bodyPr wrap="square">
            <a:spAutoFit/>
          </a:bodyPr>
          <a:lstStyle/>
          <a:p>
            <a:pPr algn="l"/>
            <a:r>
              <a:rPr lang="en-US" sz="2000" kern="0" dirty="0">
                <a:solidFill>
                  <a:schemeClr val="tx1"/>
                </a:solidFill>
                <a:effectLst/>
                <a:latin typeface="+mn-lt"/>
                <a:ea typeface="Times New Roman" panose="02020603050405020304" pitchFamily="18" charset="0"/>
                <a:cs typeface="Times New Roman" panose="02020603050405020304" pitchFamily="18" charset="0"/>
              </a:rPr>
              <a:t>CPT eligibility by degree or class requirement handout</a:t>
            </a:r>
            <a:endParaRPr lang="en-US" dirty="0">
              <a:solidFill>
                <a:schemeClr val="tx1"/>
              </a:solidFill>
              <a:latin typeface="+mn-lt"/>
            </a:endParaRPr>
          </a:p>
        </p:txBody>
      </p:sp>
      <p:pic>
        <p:nvPicPr>
          <p:cNvPr id="7" name="Picture 6">
            <a:extLst>
              <a:ext uri="{FF2B5EF4-FFF2-40B4-BE49-F238E27FC236}">
                <a16:creationId xmlns:a16="http://schemas.microsoft.com/office/drawing/2014/main" id="{5C9AB891-ADFC-28AF-BDC9-201E83307FA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700" y="1793182"/>
            <a:ext cx="4048124" cy="2698749"/>
          </a:xfrm>
          <a:prstGeom prst="rect">
            <a:avLst/>
          </a:prstGeom>
        </p:spPr>
      </p:pic>
      <p:sp>
        <p:nvSpPr>
          <p:cNvPr id="4" name="Rectangle: Rounded Corners 3">
            <a:extLst>
              <a:ext uri="{FF2B5EF4-FFF2-40B4-BE49-F238E27FC236}">
                <a16:creationId xmlns:a16="http://schemas.microsoft.com/office/drawing/2014/main" id="{36B9EBA0-3EF4-4C55-47D7-F6C205BAD97A}"/>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What is CPT?</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How do I qualify?</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is the application process?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the requirements?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What are my next steps?</a:t>
            </a:r>
            <a:r>
              <a:rPr lang="en-US" b="1" i="0" dirty="0">
                <a:solidFill>
                  <a:schemeClr val="tx1"/>
                </a:solidFill>
                <a:effectLst/>
                <a:latin typeface="Lato Extended"/>
                <a:hlinkClick r:id="rId9"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0"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284457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p:txBody>
          <a:bodyPr/>
          <a:lstStyle/>
          <a:p>
            <a:r>
              <a:rPr lang="en-US" b="0" i="0" dirty="0">
                <a:solidFill>
                  <a:srgbClr val="666666"/>
                </a:solidFill>
                <a:effectLst/>
                <a:latin typeface="Lato Extended"/>
              </a:rPr>
              <a:t>CPT Regulations</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3429000"/>
            <a:ext cx="9134669" cy="1821320"/>
          </a:xfrm>
        </p:spPr>
        <p:txBody>
          <a:bodyPr/>
          <a:lstStyle/>
          <a:p>
            <a:pPr marL="0" indent="0" algn="l">
              <a:buNone/>
            </a:pPr>
            <a:r>
              <a:rPr lang="en-US" sz="2000" b="0" i="0" dirty="0">
                <a:solidFill>
                  <a:srgbClr val="2D3B45"/>
                </a:solidFill>
                <a:effectLst/>
              </a:rPr>
              <a:t>The governing Code of Federal Regulations can be found at </a:t>
            </a:r>
            <a:r>
              <a:rPr lang="en-US" sz="2000" b="0" i="0" dirty="0">
                <a:solidFill>
                  <a:srgbClr val="2D3B45"/>
                </a:solidFill>
                <a:effectLst/>
                <a:hlinkClick r:id="rId2"/>
              </a:rPr>
              <a:t>8 CFR 214.2(f)(10)(I) </a:t>
            </a:r>
            <a:r>
              <a:rPr lang="en-US" sz="2000" b="0" i="0" dirty="0">
                <a:solidFill>
                  <a:srgbClr val="2D3B45"/>
                </a:solidFill>
                <a:effectLst/>
              </a:rPr>
              <a:t>.</a:t>
            </a:r>
          </a:p>
          <a:p>
            <a:pPr marL="0" indent="0" algn="l">
              <a:buNone/>
            </a:pPr>
            <a:r>
              <a:rPr lang="en-US" sz="2000" b="0" i="0" dirty="0">
                <a:solidFill>
                  <a:srgbClr val="2D3B45"/>
                </a:solidFill>
                <a:effectLst/>
              </a:rPr>
              <a:t>"An F-1 student may be authorized…to participate in a curricular practical training program which is an integral part of an established curriculum".</a:t>
            </a:r>
            <a:endParaRPr lang="en-US" sz="12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386124"/>
            <a:ext cx="568960" cy="568960"/>
          </a:xfrm>
          <a:prstGeom prst="rect">
            <a:avLst/>
          </a:prstGeom>
        </p:spPr>
      </p:pic>
      <p:sp>
        <p:nvSpPr>
          <p:cNvPr id="7" name="Rectangle: Rounded Corners 6">
            <a:extLst>
              <a:ext uri="{FF2B5EF4-FFF2-40B4-BE49-F238E27FC236}">
                <a16:creationId xmlns:a16="http://schemas.microsoft.com/office/drawing/2014/main" id="{676077E5-F65D-B2C8-02DD-2257FB9785B2}"/>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What is CPT?</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How do I qualify?</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is the application process?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the requirements?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What are my next steps?</a:t>
            </a:r>
            <a:r>
              <a:rPr lang="en-US" b="1" i="0" dirty="0">
                <a:solidFill>
                  <a:schemeClr val="tx1"/>
                </a:solidFill>
                <a:effectLst/>
                <a:latin typeface="Lato Extended"/>
                <a:hlinkClick r:id="rId9"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0"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371814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p:txBody>
          <a:bodyPr/>
          <a:lstStyle/>
          <a:p>
            <a:r>
              <a:rPr lang="en-US" b="0" i="0" dirty="0">
                <a:solidFill>
                  <a:srgbClr val="666666"/>
                </a:solidFill>
                <a:effectLst/>
                <a:latin typeface="Lato Extended"/>
              </a:rPr>
              <a:t>High Impact Practices (HIP)</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4954555"/>
            <a:ext cx="9134669" cy="1003069"/>
          </a:xfrm>
        </p:spPr>
        <p:txBody>
          <a:bodyPr/>
          <a:lstStyle/>
          <a:p>
            <a:pPr marL="0" indent="0" algn="l">
              <a:buNone/>
            </a:pPr>
            <a:r>
              <a:rPr lang="en-US" sz="1200" b="0" i="0" dirty="0">
                <a:solidFill>
                  <a:srgbClr val="2D3B45"/>
                </a:solidFill>
                <a:effectLst/>
              </a:rPr>
              <a:t>Internships are an example of a HIP, High Impact Practice.  HIPs are "opportunities to integrate, synthesize, and apply knowledge are essential to deep, meaningful learning experiences” (</a:t>
            </a:r>
            <a:r>
              <a:rPr lang="en-US" sz="1200" b="0" i="0" dirty="0" err="1">
                <a:solidFill>
                  <a:srgbClr val="2D3B45"/>
                </a:solidFill>
                <a:effectLst/>
              </a:rPr>
              <a:t>Kuh</a:t>
            </a:r>
            <a:r>
              <a:rPr lang="en-US" sz="1200" b="0" i="0" dirty="0">
                <a:solidFill>
                  <a:srgbClr val="2D3B45"/>
                </a:solidFill>
                <a:effectLst/>
              </a:rPr>
              <a:t>, 2008).  Students who participate in High Impact Practices enjoy higher levels of learning success in higher education, which is why CSUSB supports </a:t>
            </a:r>
            <a:r>
              <a:rPr lang="en-US" sz="1200" b="0" i="0" dirty="0">
                <a:solidFill>
                  <a:srgbClr val="2D3B45"/>
                </a:solidFill>
                <a:effectLst/>
                <a:hlinkClick r:id="rId2"/>
              </a:rPr>
              <a:t>such opportunities</a:t>
            </a:r>
            <a:r>
              <a:rPr lang="en-US" sz="1200" b="0" i="0" dirty="0">
                <a:solidFill>
                  <a:srgbClr val="2D3B45"/>
                </a:solidFill>
                <a:effectLst/>
              </a:rPr>
              <a:t>.  Participating in an Internship, Practicum, Field Experience is beneficial for your education. </a:t>
            </a:r>
            <a:endParaRPr lang="en-US" sz="12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386124"/>
            <a:ext cx="568960" cy="568960"/>
          </a:xfrm>
          <a:prstGeom prst="rect">
            <a:avLst/>
          </a:prstGeom>
        </p:spPr>
      </p:pic>
      <p:pic>
        <p:nvPicPr>
          <p:cNvPr id="6" name="Picture 5" descr="HIPs are &quot;opportunities to integrate, synthesize, and apply knowledge are essential to deep, meaningful learning experiences” (Kuh, 2008).  ">
            <a:extLst>
              <a:ext uri="{FF2B5EF4-FFF2-40B4-BE49-F238E27FC236}">
                <a16:creationId xmlns:a16="http://schemas.microsoft.com/office/drawing/2014/main" id="{2A7BE245-020C-98FD-F7D5-3F255E570208}"/>
              </a:ext>
            </a:extLst>
          </p:cNvPr>
          <p:cNvPicPr>
            <a:picLocks noChangeAspect="1"/>
          </p:cNvPicPr>
          <p:nvPr/>
        </p:nvPicPr>
        <p:blipFill>
          <a:blip r:embed="rId5"/>
          <a:stretch>
            <a:fillRect/>
          </a:stretch>
        </p:blipFill>
        <p:spPr>
          <a:xfrm>
            <a:off x="2827175" y="1240786"/>
            <a:ext cx="7368268" cy="3805812"/>
          </a:xfrm>
          <a:prstGeom prst="rect">
            <a:avLst/>
          </a:prstGeom>
        </p:spPr>
      </p:pic>
      <p:sp>
        <p:nvSpPr>
          <p:cNvPr id="8" name="Rectangle: Rounded Corners 7">
            <a:extLst>
              <a:ext uri="{FF2B5EF4-FFF2-40B4-BE49-F238E27FC236}">
                <a16:creationId xmlns:a16="http://schemas.microsoft.com/office/drawing/2014/main" id="{DE5BFE9C-0B94-253B-25E9-0881D506B23A}"/>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CPT?</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How do I qualify?</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is the application process?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What are the requirements?</a:t>
            </a:r>
            <a:r>
              <a:rPr lang="en-US" b="1" i="0" dirty="0">
                <a:solidFill>
                  <a:schemeClr val="tx1"/>
                </a:solidFill>
                <a:effectLst/>
                <a:latin typeface="Lato Extended"/>
                <a:hlinkClick r:id="rId9"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0" action="ppaction://hlinksldjump"/>
              </a:rPr>
              <a:t>What are my next steps?</a:t>
            </a:r>
            <a:r>
              <a:rPr lang="en-US" b="1" i="0" dirty="0">
                <a:solidFill>
                  <a:schemeClr val="tx1"/>
                </a:solidFill>
                <a:effectLst/>
                <a:latin typeface="Lato Extended"/>
                <a:hlinkClick r:id="rId10"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11"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86200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p:txBody>
          <a:bodyPr/>
          <a:lstStyle/>
          <a:p>
            <a:r>
              <a:rPr lang="en-US" b="0" i="0" dirty="0">
                <a:solidFill>
                  <a:srgbClr val="666666"/>
                </a:solidFill>
                <a:effectLst/>
                <a:latin typeface="Lato Extended"/>
              </a:rPr>
              <a:t>Eligibility Requirements</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1352939"/>
            <a:ext cx="9134669" cy="3897381"/>
          </a:xfrm>
        </p:spPr>
        <p:txBody>
          <a:bodyPr/>
          <a:lstStyle/>
          <a:p>
            <a:pPr marL="0" indent="0" algn="l">
              <a:buNone/>
            </a:pPr>
            <a:r>
              <a:rPr lang="en-US" sz="1800" b="0" i="0" dirty="0">
                <a:solidFill>
                  <a:srgbClr val="2D3B45"/>
                </a:solidFill>
                <a:effectLst/>
              </a:rPr>
              <a:t>To be eligible for CPT, you must be able to answer "yes" to the following six questions:</a:t>
            </a:r>
          </a:p>
          <a:p>
            <a:pPr marL="457200" indent="-457200" algn="l">
              <a:buFont typeface="+mj-lt"/>
              <a:buAutoNum type="arabicPeriod"/>
            </a:pPr>
            <a:r>
              <a:rPr lang="en-US" sz="1800" b="0" i="0" dirty="0">
                <a:solidFill>
                  <a:srgbClr val="2D3B45"/>
                </a:solidFill>
                <a:effectLst/>
              </a:rPr>
              <a:t>Have you been enrolled for one (1) academic year, two (2) semesters, or are you a graduate student or doctoral student?</a:t>
            </a:r>
          </a:p>
          <a:p>
            <a:pPr marL="457200" indent="-457200" algn="l">
              <a:buFont typeface="+mj-lt"/>
              <a:buAutoNum type="arabicPeriod"/>
            </a:pPr>
            <a:r>
              <a:rPr lang="en-US" sz="1800" b="0" i="0" dirty="0">
                <a:solidFill>
                  <a:srgbClr val="2D3B45"/>
                </a:solidFill>
                <a:effectLst/>
              </a:rPr>
              <a:t>Do you have an offer letter from an employer?</a:t>
            </a:r>
          </a:p>
          <a:p>
            <a:pPr marL="457200" indent="-457200" algn="l">
              <a:buFont typeface="+mj-lt"/>
              <a:buAutoNum type="arabicPeriod"/>
            </a:pPr>
            <a:r>
              <a:rPr lang="en-US" sz="1800" b="0" i="0" dirty="0">
                <a:solidFill>
                  <a:srgbClr val="2D3B45"/>
                </a:solidFill>
                <a:effectLst/>
              </a:rPr>
              <a:t>Is the employment related to your major?</a:t>
            </a:r>
          </a:p>
          <a:p>
            <a:pPr marL="457200" indent="-457200" algn="l">
              <a:buFont typeface="+mj-lt"/>
              <a:buAutoNum type="arabicPeriod"/>
            </a:pPr>
            <a:r>
              <a:rPr lang="en-US" sz="1800" b="0" i="0" dirty="0">
                <a:solidFill>
                  <a:srgbClr val="2D3B45"/>
                </a:solidFill>
                <a:effectLst/>
              </a:rPr>
              <a:t>Is the employment required to earn your degree, earn internship/independent study credit, or complete your thesis or project?</a:t>
            </a:r>
          </a:p>
          <a:p>
            <a:pPr marL="457200" indent="-457200" algn="l">
              <a:buFont typeface="+mj-lt"/>
              <a:buAutoNum type="arabicPeriod"/>
            </a:pPr>
            <a:r>
              <a:rPr lang="en-US" sz="1800" b="0" i="0" dirty="0">
                <a:solidFill>
                  <a:srgbClr val="2D3B45"/>
                </a:solidFill>
                <a:effectLst/>
              </a:rPr>
              <a:t>Has your department approved the CPT opportunity?</a:t>
            </a:r>
          </a:p>
          <a:p>
            <a:pPr marL="457200" indent="-457200" algn="l">
              <a:buFont typeface="+mj-lt"/>
              <a:buAutoNum type="arabicPeriod"/>
            </a:pPr>
            <a:r>
              <a:rPr lang="en-US" sz="1800" b="0" i="0" dirty="0">
                <a:solidFill>
                  <a:srgbClr val="2D3B45"/>
                </a:solidFill>
                <a:effectLst/>
              </a:rPr>
              <a:t>Have you completed and submitted the CPT application?</a:t>
            </a:r>
            <a:endParaRPr lang="en-US" sz="12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7" name="Rectangle: Rounded Corners 6">
            <a:extLst>
              <a:ext uri="{FF2B5EF4-FFF2-40B4-BE49-F238E27FC236}">
                <a16:creationId xmlns:a16="http://schemas.microsoft.com/office/drawing/2014/main" id="{74841CB3-9495-70D9-9D11-0667A440192F}"/>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the application process?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the requirements?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my next steps?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133008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p:txBody>
          <a:bodyPr/>
          <a:lstStyle/>
          <a:p>
            <a:r>
              <a:rPr lang="en-US" b="0" i="0" dirty="0">
                <a:solidFill>
                  <a:srgbClr val="666666"/>
                </a:solidFill>
                <a:effectLst/>
                <a:latin typeface="Lato Extended"/>
              </a:rPr>
              <a:t>Must work to earn your degree</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2864498"/>
            <a:ext cx="9134669" cy="2385822"/>
          </a:xfrm>
        </p:spPr>
        <p:txBody>
          <a:bodyPr/>
          <a:lstStyle/>
          <a:p>
            <a:pPr marL="0" indent="0" algn="l">
              <a:buNone/>
            </a:pPr>
            <a:r>
              <a:rPr lang="en-US" sz="2000" b="1" i="0" dirty="0">
                <a:solidFill>
                  <a:srgbClr val="2D3B45"/>
                </a:solidFill>
                <a:effectLst/>
              </a:rPr>
              <a:t>Must work to earn your degree</a:t>
            </a:r>
          </a:p>
          <a:p>
            <a:pPr marL="0" indent="0" algn="l">
              <a:buNone/>
            </a:pPr>
            <a:r>
              <a:rPr lang="en-US" sz="2000" b="0" i="0" dirty="0">
                <a:solidFill>
                  <a:srgbClr val="2D3B45"/>
                </a:solidFill>
                <a:effectLst/>
              </a:rPr>
              <a:t>If your degree program requires you to work to get your degree, you are allowed to work CPT.</a:t>
            </a:r>
          </a:p>
          <a:p>
            <a:pPr marL="0" indent="0" algn="l">
              <a:buNone/>
            </a:pPr>
            <a:r>
              <a:rPr lang="en-US" sz="2000" b="0" i="0" dirty="0">
                <a:solidFill>
                  <a:srgbClr val="2D3B45"/>
                </a:solidFill>
                <a:effectLst/>
              </a:rPr>
              <a:t>Qualified programs on campus, for example:</a:t>
            </a:r>
          </a:p>
          <a:p>
            <a:pPr marL="0" indent="0" algn="l">
              <a:buNone/>
            </a:pPr>
            <a:r>
              <a:rPr lang="en-US" sz="2000" b="0" i="0" dirty="0">
                <a:solidFill>
                  <a:srgbClr val="2D3B45"/>
                </a:solidFill>
                <a:effectLst/>
              </a:rPr>
              <a:t>Masters of Public Administration (MPA)</a:t>
            </a:r>
            <a:endParaRPr lang="en-US" sz="12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4" name="Rectangle: Rounded Corners 3">
            <a:extLst>
              <a:ext uri="{FF2B5EF4-FFF2-40B4-BE49-F238E27FC236}">
                <a16:creationId xmlns:a16="http://schemas.microsoft.com/office/drawing/2014/main" id="{40A4A817-CCD8-3C7D-AFDB-71808D934D52}"/>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the application process?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the requirements?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my next steps?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375870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Must work to earn your culminating experience</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2267339"/>
            <a:ext cx="9134669" cy="2982980"/>
          </a:xfrm>
        </p:spPr>
        <p:txBody>
          <a:bodyPr/>
          <a:lstStyle/>
          <a:p>
            <a:pPr marL="0" indent="0">
              <a:buNone/>
            </a:pPr>
            <a:r>
              <a:rPr lang="en-US" sz="1800" b="1" i="0" dirty="0">
                <a:solidFill>
                  <a:srgbClr val="2D3B45"/>
                </a:solidFill>
                <a:effectLst/>
              </a:rPr>
              <a:t>Must work to earn your culminating experience</a:t>
            </a:r>
          </a:p>
          <a:p>
            <a:pPr marL="0" indent="0">
              <a:buNone/>
            </a:pPr>
            <a:r>
              <a:rPr lang="en-US" sz="1800" b="0" i="0" dirty="0">
                <a:solidFill>
                  <a:srgbClr val="2D3B45"/>
                </a:solidFill>
                <a:effectLst/>
              </a:rPr>
              <a:t>If your Master's Project or Thesis requires you to work to get your degree, you are allowed to work CPT.</a:t>
            </a:r>
          </a:p>
          <a:p>
            <a:pPr marL="0" indent="0">
              <a:buNone/>
            </a:pPr>
            <a:r>
              <a:rPr lang="en-US" sz="1800" b="0" i="0" dirty="0">
                <a:solidFill>
                  <a:srgbClr val="2D3B45"/>
                </a:solidFill>
                <a:effectLst/>
              </a:rPr>
              <a:t>Qualified activities, for example:</a:t>
            </a:r>
          </a:p>
          <a:p>
            <a:pPr marL="0" indent="0">
              <a:buNone/>
            </a:pPr>
            <a:r>
              <a:rPr lang="en-US" sz="1800" b="0" i="0" dirty="0">
                <a:solidFill>
                  <a:srgbClr val="2D3B45"/>
                </a:solidFill>
                <a:effectLst/>
              </a:rPr>
              <a:t>Working in a school for a Thesis on educational development.</a:t>
            </a:r>
          </a:p>
          <a:p>
            <a:pPr marL="0" indent="0">
              <a:buNone/>
            </a:pPr>
            <a:r>
              <a:rPr lang="en-US" sz="1800" b="0" i="0" dirty="0">
                <a:solidFill>
                  <a:srgbClr val="2D3B45"/>
                </a:solidFill>
                <a:effectLst/>
              </a:rPr>
              <a:t>Working in a computer science position to gain experience for a certain programing tool to complete a Master’s Project.</a:t>
            </a:r>
            <a:endParaRPr lang="en-US" sz="11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4" name="Rectangle: Rounded Corners 3">
            <a:extLst>
              <a:ext uri="{FF2B5EF4-FFF2-40B4-BE49-F238E27FC236}">
                <a16:creationId xmlns:a16="http://schemas.microsoft.com/office/drawing/2014/main" id="{0D2BB743-9088-B5A3-4E97-9F0384B7CC15}"/>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the application process?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the requirements?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my next steps?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136393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Must work to pass a class</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2677885"/>
            <a:ext cx="9134669" cy="2572433"/>
          </a:xfrm>
        </p:spPr>
        <p:txBody>
          <a:bodyPr/>
          <a:lstStyle/>
          <a:p>
            <a:pPr marL="0" indent="0">
              <a:buNone/>
            </a:pPr>
            <a:r>
              <a:rPr lang="en-US" sz="1800" b="1" i="0" dirty="0">
                <a:solidFill>
                  <a:srgbClr val="2D3B45"/>
                </a:solidFill>
                <a:effectLst/>
              </a:rPr>
              <a:t>Must work to pass a class</a:t>
            </a:r>
          </a:p>
          <a:p>
            <a:pPr marL="0" indent="0">
              <a:buNone/>
            </a:pPr>
            <a:r>
              <a:rPr lang="en-US" sz="1800" i="0" dirty="0">
                <a:solidFill>
                  <a:srgbClr val="2D3B45"/>
                </a:solidFill>
                <a:effectLst/>
              </a:rPr>
              <a:t>If your degree program requires you to work to get your degree, you are allowed to work CPT.</a:t>
            </a:r>
          </a:p>
          <a:p>
            <a:pPr marL="0" indent="0">
              <a:buNone/>
            </a:pPr>
            <a:r>
              <a:rPr lang="en-US" sz="1800" i="0" dirty="0">
                <a:solidFill>
                  <a:srgbClr val="2D3B45"/>
                </a:solidFill>
                <a:effectLst/>
              </a:rPr>
              <a:t>Qualified class for example:</a:t>
            </a:r>
          </a:p>
          <a:p>
            <a:pPr marL="0" indent="0">
              <a:buNone/>
            </a:pPr>
            <a:r>
              <a:rPr lang="en-US" sz="1800" i="0" dirty="0">
                <a:solidFill>
                  <a:srgbClr val="2D3B45"/>
                </a:solidFill>
                <a:effectLst/>
              </a:rPr>
              <a:t>ADMN 5753 Internship</a:t>
            </a:r>
          </a:p>
          <a:p>
            <a:pPr marL="0" indent="0">
              <a:buNone/>
            </a:pPr>
            <a:r>
              <a:rPr lang="en-US" sz="1800" i="0" dirty="0">
                <a:solidFill>
                  <a:srgbClr val="2D3B45"/>
                </a:solidFill>
                <a:effectLst/>
              </a:rPr>
              <a:t>FIN 5755 Internship</a:t>
            </a:r>
            <a:endParaRPr lang="en-US" sz="11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4" name="Rectangle: Rounded Corners 3">
            <a:extLst>
              <a:ext uri="{FF2B5EF4-FFF2-40B4-BE49-F238E27FC236}">
                <a16:creationId xmlns:a16="http://schemas.microsoft.com/office/drawing/2014/main" id="{96330800-685B-C032-F27C-71A7DDE24E7B}"/>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the application process?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the requirements?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my next steps?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9774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A3D4-9508-DE5D-BA6F-D611B5798BA2}"/>
              </a:ext>
            </a:extLst>
          </p:cNvPr>
          <p:cNvSpPr>
            <a:spLocks noGrp="1"/>
          </p:cNvSpPr>
          <p:nvPr>
            <p:ph type="title"/>
          </p:nvPr>
        </p:nvSpPr>
        <p:spPr>
          <a:xfrm>
            <a:off x="1455576" y="304800"/>
            <a:ext cx="9822024" cy="1143000"/>
          </a:xfrm>
        </p:spPr>
        <p:txBody>
          <a:bodyPr/>
          <a:lstStyle/>
          <a:p>
            <a:r>
              <a:rPr lang="en-US" b="0" i="0" dirty="0">
                <a:solidFill>
                  <a:srgbClr val="666666"/>
                </a:solidFill>
                <a:effectLst/>
                <a:latin typeface="Lato Extended"/>
              </a:rPr>
              <a:t>How you qualify for CPT</a:t>
            </a:r>
            <a:endParaRPr lang="en-US" dirty="0"/>
          </a:p>
        </p:txBody>
      </p:sp>
      <p:sp>
        <p:nvSpPr>
          <p:cNvPr id="3" name="Content Placeholder 2">
            <a:extLst>
              <a:ext uri="{FF2B5EF4-FFF2-40B4-BE49-F238E27FC236}">
                <a16:creationId xmlns:a16="http://schemas.microsoft.com/office/drawing/2014/main" id="{E5537052-59C5-13FF-0201-1B7D18BBCD08}"/>
              </a:ext>
            </a:extLst>
          </p:cNvPr>
          <p:cNvSpPr>
            <a:spLocks noGrp="1"/>
          </p:cNvSpPr>
          <p:nvPr>
            <p:ph idx="1"/>
          </p:nvPr>
        </p:nvSpPr>
        <p:spPr>
          <a:xfrm>
            <a:off x="2427411" y="3237722"/>
            <a:ext cx="9134669" cy="2012596"/>
          </a:xfrm>
        </p:spPr>
        <p:txBody>
          <a:bodyPr/>
          <a:lstStyle/>
          <a:p>
            <a:pPr marL="0" indent="0">
              <a:buNone/>
            </a:pPr>
            <a:r>
              <a:rPr lang="en-US" sz="1800" b="1" i="0" dirty="0">
                <a:solidFill>
                  <a:srgbClr val="2D3B45"/>
                </a:solidFill>
                <a:effectLst/>
              </a:rPr>
              <a:t>Assignment</a:t>
            </a:r>
          </a:p>
          <a:p>
            <a:pPr marL="0" indent="0">
              <a:buNone/>
            </a:pPr>
            <a:r>
              <a:rPr lang="en-US" sz="1800" i="0" dirty="0">
                <a:solidFill>
                  <a:srgbClr val="2D3B45"/>
                </a:solidFill>
                <a:effectLst/>
              </a:rPr>
              <a:t>Talk with your Program Coordinator or Faculty Advisor to see which CPT opportunity would be right for you.  You will need to determine if your program 1) requires you to work off-campus, 2) requires you to submit a Thesis or Master's Project, or 3) has internship classes.</a:t>
            </a:r>
            <a:endParaRPr lang="en-US" sz="1100" dirty="0"/>
          </a:p>
        </p:txBody>
      </p:sp>
      <p:pic>
        <p:nvPicPr>
          <p:cNvPr id="5" name="Graphic 1" descr="Return to Home">
            <a:hlinkClick r:id="" action="ppaction://hlinkshowjump?jump=firstslide"/>
            <a:extLst>
              <a:ext uri="{FF2B5EF4-FFF2-40B4-BE49-F238E27FC236}">
                <a16:creationId xmlns:a16="http://schemas.microsoft.com/office/drawing/2014/main" id="{0DD4D4F4-B676-695C-FDEA-7F79ECE7A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5386124"/>
            <a:ext cx="568960" cy="568960"/>
          </a:xfrm>
          <a:prstGeom prst="rect">
            <a:avLst/>
          </a:prstGeom>
        </p:spPr>
      </p:pic>
      <p:sp>
        <p:nvSpPr>
          <p:cNvPr id="4" name="Rectangle: Rounded Corners 3">
            <a:extLst>
              <a:ext uri="{FF2B5EF4-FFF2-40B4-BE49-F238E27FC236}">
                <a16:creationId xmlns:a16="http://schemas.microsoft.com/office/drawing/2014/main" id="{97AF0FF1-38B2-A731-846F-BCD66FA7BAE0}"/>
              </a:ext>
            </a:extLst>
          </p:cNvPr>
          <p:cNvSpPr/>
          <p:nvPr/>
        </p:nvSpPr>
        <p:spPr bwMode="auto">
          <a:xfrm>
            <a:off x="164511" y="81822"/>
            <a:ext cx="1916215"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a:lstStyle>
          <a:p>
            <a:pPr algn="l">
              <a:lnSpc>
                <a:spcPct val="150000"/>
              </a:lnSpc>
            </a:pPr>
            <a:r>
              <a:rPr lang="en-US" sz="1800" dirty="0">
                <a:solidFill>
                  <a:schemeClr val="tx1"/>
                </a:solidFill>
              </a:rPr>
              <a:t>Contents</a:t>
            </a: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 action="ppaction://hlinkshowjump?jump=firstslide"/>
              </a:rPr>
              <a:t>Home </a:t>
            </a:r>
            <a:r>
              <a:rPr lang="en-US" b="1" i="0" dirty="0">
                <a:solidFill>
                  <a:schemeClr val="tx1"/>
                </a:solidFill>
                <a:effectLst/>
                <a:latin typeface="Lato Extended"/>
                <a:hlinkClick r:id="" action="ppaction://hlinkshowjump?jump=firstslide"/>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4" action="ppaction://hlinksldjump"/>
              </a:rPr>
              <a:t>What is CPT?</a:t>
            </a:r>
            <a:r>
              <a:rPr lang="en-US" b="1" i="0" dirty="0">
                <a:solidFill>
                  <a:schemeClr val="tx1"/>
                </a:solidFill>
                <a:effectLst/>
                <a:latin typeface="Lato Extended"/>
                <a:hlinkClick r:id="rId4"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5" action="ppaction://hlinksldjump"/>
              </a:rPr>
              <a:t>How do I qualify?</a:t>
            </a:r>
            <a:r>
              <a:rPr lang="en-US" b="1" i="0" dirty="0">
                <a:solidFill>
                  <a:schemeClr val="tx1"/>
                </a:solidFill>
                <a:effectLst/>
                <a:latin typeface="Lato Extended"/>
                <a:hlinkClick r:id="rId5"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6" action="ppaction://hlinksldjump"/>
              </a:rPr>
              <a:t>What is the application process?</a:t>
            </a:r>
            <a:r>
              <a:rPr lang="en-US" b="1" i="0" dirty="0">
                <a:solidFill>
                  <a:schemeClr val="tx1"/>
                </a:solidFill>
                <a:effectLst/>
                <a:latin typeface="Lato Extended"/>
                <a:hlinkClick r:id="rId6"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7" action="ppaction://hlinksldjump"/>
              </a:rPr>
              <a:t>What are the requirements?</a:t>
            </a:r>
            <a:r>
              <a:rPr lang="en-US" b="1" i="0" dirty="0">
                <a:solidFill>
                  <a:schemeClr val="tx1"/>
                </a:solidFill>
                <a:effectLst/>
                <a:latin typeface="Lato Extended"/>
                <a:hlinkClick r:id="rId7"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8" action="ppaction://hlinksldjump"/>
              </a:rPr>
              <a:t>What are my next steps?</a:t>
            </a:r>
            <a:r>
              <a:rPr lang="en-US" b="1" i="0" dirty="0">
                <a:solidFill>
                  <a:schemeClr val="tx1"/>
                </a:solidFill>
                <a:effectLst/>
                <a:latin typeface="Lato Extended"/>
                <a:hlinkClick r:id="rId8" action="ppaction://hlinksldjump"/>
              </a:rPr>
              <a:t> </a:t>
            </a:r>
            <a:endParaRPr lang="en-US" b="1" i="0" dirty="0">
              <a:solidFill>
                <a:schemeClr val="tx1"/>
              </a:solidFill>
              <a:effectLst/>
              <a:latin typeface="Lato Extended"/>
            </a:endParaRPr>
          </a:p>
          <a:p>
            <a:pPr marL="171450" indent="-171450" algn="l">
              <a:lnSpc>
                <a:spcPct val="250000"/>
              </a:lnSpc>
              <a:buFont typeface="Arial" panose="020B0604020202020204" pitchFamily="34" charset="0"/>
              <a:buChar char="•"/>
            </a:pPr>
            <a:r>
              <a:rPr lang="en-US" b="1" i="0" u="sng" dirty="0">
                <a:solidFill>
                  <a:schemeClr val="tx1"/>
                </a:solidFill>
                <a:effectLst/>
                <a:latin typeface="Lato Extended"/>
                <a:hlinkClick r:id="rId9" action="ppaction://hlinksldjump"/>
              </a:rPr>
              <a:t>Are there any additional resources?</a:t>
            </a:r>
            <a:endParaRPr lang="en-US" b="1" u="sng" dirty="0">
              <a:solidFill>
                <a:schemeClr val="tx1"/>
              </a:solidFill>
              <a:latin typeface="Lato Extended"/>
            </a:endParaRPr>
          </a:p>
        </p:txBody>
      </p:sp>
    </p:spTree>
    <p:extLst>
      <p:ext uri="{BB962C8B-B14F-4D97-AF65-F5344CB8AC3E}">
        <p14:creationId xmlns:p14="http://schemas.microsoft.com/office/powerpoint/2010/main" val="367236895"/>
      </p:ext>
    </p:extLst>
  </p:cSld>
  <p:clrMapOvr>
    <a:masterClrMapping/>
  </p:clrMapOvr>
</p:sld>
</file>

<file path=ppt/theme/theme1.xml><?xml version="1.0" encoding="utf-8"?>
<a:theme xmlns:a="http://schemas.openxmlformats.org/drawingml/2006/main" name="CSUSB">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USB" id="{A74143F1-5880-4A34-946C-C02A6A5686A1}" vid="{A3C498A0-C49E-47C9-ACD0-F755E6D99462}"/>
    </a:ext>
  </a:extLst>
</a:theme>
</file>

<file path=ppt/webextensions/webextension1.xml><?xml version="1.0" encoding="utf-8"?>
<we:webextension xmlns:we="http://schemas.microsoft.com/office/webextensions/webextension/2010/11" id="{4B6FCEC3-6F67-4B1E-A566-B498BD20E374}">
  <we:reference id="wa104381526" version="1.0.0.2" store="en-US" storeType="OMEX"/>
  <we:alternateReferences>
    <we:reference id="WA104381526" version="1.0.0.2" store="WA104381526" storeType="OMEX"/>
  </we:alternateReferences>
  <we:properties>
    <we:property name="FormID" value="&quot;qp4718kHxEemzvE77g6BF5eoZnX4p7tAuqnqSI7pkTFUNDFSS0VZSEhDQU4yQTA5QVFRNEowWUU2Vi4u&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CSUSB</Template>
  <TotalTime>91</TotalTime>
  <Words>2729</Words>
  <Application>Microsoft Office PowerPoint</Application>
  <PresentationFormat>Widescreen</PresentationFormat>
  <Paragraphs>283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Lato Extended</vt:lpstr>
      <vt:lpstr>Webdings</vt:lpstr>
      <vt:lpstr>CSUSB</vt:lpstr>
      <vt:lpstr>CPT Info Session</vt:lpstr>
      <vt:lpstr>What is CPT?</vt:lpstr>
      <vt:lpstr>CPT Regulations</vt:lpstr>
      <vt:lpstr>High Impact Practices (HIP)</vt:lpstr>
      <vt:lpstr>Eligibility Requirements</vt:lpstr>
      <vt:lpstr>Must work to earn your degree</vt:lpstr>
      <vt:lpstr>Must work to earn your culminating experience</vt:lpstr>
      <vt:lpstr>Must work to pass a class</vt:lpstr>
      <vt:lpstr>How you qualify for CPT</vt:lpstr>
      <vt:lpstr>One (1) Academic Year</vt:lpstr>
      <vt:lpstr>Do you have a job?</vt:lpstr>
      <vt:lpstr>Requirements for CPT</vt:lpstr>
      <vt:lpstr>Request a CPT I-20</vt:lpstr>
      <vt:lpstr>Reporting Requirements</vt:lpstr>
      <vt:lpstr>Impact of CPT on OPT</vt:lpstr>
      <vt:lpstr>Once approved for CPT</vt:lpstr>
      <vt:lpstr>CPT Quiz! - Final</vt:lpstr>
      <vt:lpstr>FAQ's</vt:lpstr>
      <vt:lpstr>FAQ’s cont.</vt:lpstr>
      <vt:lpstr>FAQ’s cont. (2)</vt:lpstr>
      <vt:lpstr>CPT eligibility by degree or class requirement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 Info Session</dc:title>
  <dc:creator>Elanor Perry</dc:creator>
  <cp:lastModifiedBy>Elanor Perry</cp:lastModifiedBy>
  <cp:revision>13</cp:revision>
  <dcterms:created xsi:type="dcterms:W3CDTF">2023-03-13T16:36:55Z</dcterms:created>
  <dcterms:modified xsi:type="dcterms:W3CDTF">2023-05-11T16:13:37Z</dcterms:modified>
</cp:coreProperties>
</file>