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73" r:id="rId4"/>
    <p:sldId id="265" r:id="rId5"/>
    <p:sldId id="267" r:id="rId6"/>
    <p:sldId id="268" r:id="rId7"/>
    <p:sldId id="269" r:id="rId8"/>
    <p:sldId id="270" r:id="rId9"/>
    <p:sldId id="271" r:id="rId10"/>
    <p:sldId id="272"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0EDA94-84CC-4A9E-8C91-50F0AEC246FE}"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8323D4B5-C427-42AE-A2F9-ADAA63E3EBBA}">
      <dgm:prSet phldrT="[Text]"/>
      <dgm:spPr>
        <a:solidFill>
          <a:schemeClr val="accent2">
            <a:lumMod val="50000"/>
          </a:schemeClr>
        </a:solidFill>
        <a:ln>
          <a:solidFill>
            <a:srgbClr val="FFC000"/>
          </a:solidFill>
        </a:ln>
      </dgm:spPr>
      <dgm:t>
        <a:bodyPr/>
        <a:lstStyle/>
        <a:p>
          <a:r>
            <a:rPr lang="en-US" dirty="0" smtClean="0"/>
            <a:t>CBPA’S</a:t>
          </a:r>
        </a:p>
        <a:p>
          <a:r>
            <a:rPr lang="en-US" dirty="0" smtClean="0"/>
            <a:t>CSR THRU’</a:t>
          </a:r>
        </a:p>
        <a:p>
          <a:r>
            <a:rPr lang="en-US" dirty="0" smtClean="0"/>
            <a:t>PRME </a:t>
          </a:r>
          <a:endParaRPr lang="en-US" dirty="0"/>
        </a:p>
      </dgm:t>
    </dgm:pt>
    <dgm:pt modelId="{81FD02E5-0076-4DED-AC1C-37C81E60E8F8}" type="parTrans" cxnId="{F26DC520-0940-49E9-B769-0D1CBABA9C26}">
      <dgm:prSet/>
      <dgm:spPr/>
      <dgm:t>
        <a:bodyPr/>
        <a:lstStyle/>
        <a:p>
          <a:endParaRPr lang="en-US"/>
        </a:p>
      </dgm:t>
    </dgm:pt>
    <dgm:pt modelId="{54373D83-F5ED-4758-A82B-760620742B55}" type="sibTrans" cxnId="{F26DC520-0940-49E9-B769-0D1CBABA9C26}">
      <dgm:prSet/>
      <dgm:spPr/>
      <dgm:t>
        <a:bodyPr/>
        <a:lstStyle/>
        <a:p>
          <a:endParaRPr lang="en-US"/>
        </a:p>
      </dgm:t>
    </dgm:pt>
    <dgm:pt modelId="{B8DFB94E-51C2-4440-8288-AFD98A17D899}">
      <dgm:prSet phldrT="[Text]"/>
      <dgm:spPr>
        <a:solidFill>
          <a:schemeClr val="accent1">
            <a:lumMod val="50000"/>
          </a:schemeClr>
        </a:solidFill>
      </dgm:spPr>
      <dgm:t>
        <a:bodyPr/>
        <a:lstStyle/>
        <a:p>
          <a:r>
            <a:rPr lang="en-US" dirty="0" smtClean="0"/>
            <a:t>CLASSROOM</a:t>
          </a:r>
          <a:endParaRPr lang="en-US" dirty="0"/>
        </a:p>
      </dgm:t>
    </dgm:pt>
    <dgm:pt modelId="{1AAC2A86-0104-4229-AFE6-65949130BE3F}" type="parTrans" cxnId="{2669575A-1C41-4EDF-81FF-6BA605855EB0}">
      <dgm:prSet/>
      <dgm:spPr>
        <a:solidFill>
          <a:schemeClr val="accent2">
            <a:lumMod val="50000"/>
          </a:schemeClr>
        </a:solidFill>
        <a:ln>
          <a:solidFill>
            <a:schemeClr val="tx2">
              <a:lumMod val="90000"/>
            </a:schemeClr>
          </a:solidFill>
        </a:ln>
      </dgm:spPr>
      <dgm:t>
        <a:bodyPr/>
        <a:lstStyle/>
        <a:p>
          <a:endParaRPr lang="en-US"/>
        </a:p>
      </dgm:t>
    </dgm:pt>
    <dgm:pt modelId="{75F26A4F-0FF4-4280-9DEA-53E0203C23A4}" type="sibTrans" cxnId="{2669575A-1C41-4EDF-81FF-6BA605855EB0}">
      <dgm:prSet/>
      <dgm:spPr/>
      <dgm:t>
        <a:bodyPr/>
        <a:lstStyle/>
        <a:p>
          <a:endParaRPr lang="en-US"/>
        </a:p>
      </dgm:t>
    </dgm:pt>
    <dgm:pt modelId="{B9AFF8FD-2C51-4637-AEC0-9F97F0DE5F4D}">
      <dgm:prSet phldrT="[Text]"/>
      <dgm:spPr>
        <a:solidFill>
          <a:schemeClr val="accent1">
            <a:lumMod val="50000"/>
          </a:schemeClr>
        </a:solidFill>
      </dgm:spPr>
      <dgm:t>
        <a:bodyPr/>
        <a:lstStyle/>
        <a:p>
          <a:r>
            <a:rPr lang="en-US" dirty="0" smtClean="0"/>
            <a:t>RESEARCH</a:t>
          </a:r>
        </a:p>
      </dgm:t>
    </dgm:pt>
    <dgm:pt modelId="{82DF20C3-CD0F-46D7-BB53-280B4B96C90D}" type="parTrans" cxnId="{BADBD315-BEE7-4A31-AD97-49C5F4C6C33D}">
      <dgm:prSet/>
      <dgm:spPr>
        <a:solidFill>
          <a:schemeClr val="accent2">
            <a:lumMod val="50000"/>
          </a:schemeClr>
        </a:solidFill>
        <a:ln>
          <a:solidFill>
            <a:schemeClr val="tx2">
              <a:lumMod val="90000"/>
            </a:schemeClr>
          </a:solidFill>
        </a:ln>
      </dgm:spPr>
      <dgm:t>
        <a:bodyPr/>
        <a:lstStyle/>
        <a:p>
          <a:endParaRPr lang="en-US"/>
        </a:p>
      </dgm:t>
    </dgm:pt>
    <dgm:pt modelId="{01ACE468-CC68-4572-B13C-C35A8B6F0852}" type="sibTrans" cxnId="{BADBD315-BEE7-4A31-AD97-49C5F4C6C33D}">
      <dgm:prSet/>
      <dgm:spPr/>
      <dgm:t>
        <a:bodyPr/>
        <a:lstStyle/>
        <a:p>
          <a:endParaRPr lang="en-US"/>
        </a:p>
      </dgm:t>
    </dgm:pt>
    <dgm:pt modelId="{E4BF0E80-272A-4440-891E-63BC1AC18602}">
      <dgm:prSet/>
      <dgm:spPr>
        <a:solidFill>
          <a:schemeClr val="accent1">
            <a:lumMod val="50000"/>
          </a:schemeClr>
        </a:solidFill>
      </dgm:spPr>
      <dgm:t>
        <a:bodyPr/>
        <a:lstStyle/>
        <a:p>
          <a:r>
            <a:rPr lang="en-US" dirty="0" smtClean="0"/>
            <a:t>STAKEHLDR.</a:t>
          </a:r>
        </a:p>
        <a:p>
          <a:r>
            <a:rPr lang="en-US" dirty="0" smtClean="0"/>
            <a:t>DIALOG</a:t>
          </a:r>
          <a:endParaRPr lang="en-US" dirty="0"/>
        </a:p>
      </dgm:t>
    </dgm:pt>
    <dgm:pt modelId="{38A3542B-8D8E-480D-9C56-77FB85328CE6}" type="parTrans" cxnId="{835E7184-F9E3-44C0-89BC-D47222A53752}">
      <dgm:prSet/>
      <dgm:spPr>
        <a:solidFill>
          <a:schemeClr val="accent2">
            <a:lumMod val="50000"/>
          </a:schemeClr>
        </a:solidFill>
        <a:ln>
          <a:solidFill>
            <a:schemeClr val="tx2">
              <a:lumMod val="90000"/>
            </a:schemeClr>
          </a:solidFill>
        </a:ln>
      </dgm:spPr>
      <dgm:t>
        <a:bodyPr/>
        <a:lstStyle/>
        <a:p>
          <a:endParaRPr lang="en-US"/>
        </a:p>
      </dgm:t>
    </dgm:pt>
    <dgm:pt modelId="{19D78F59-3E24-43C9-8555-1705D8440DF5}" type="sibTrans" cxnId="{835E7184-F9E3-44C0-89BC-D47222A53752}">
      <dgm:prSet/>
      <dgm:spPr/>
      <dgm:t>
        <a:bodyPr/>
        <a:lstStyle/>
        <a:p>
          <a:endParaRPr lang="en-US"/>
        </a:p>
      </dgm:t>
    </dgm:pt>
    <dgm:pt modelId="{3E63A748-2EB8-4A22-B8F9-9006B9D18F8C}">
      <dgm:prSet/>
      <dgm:spPr>
        <a:solidFill>
          <a:schemeClr val="accent1">
            <a:lumMod val="50000"/>
          </a:schemeClr>
        </a:solidFill>
      </dgm:spPr>
      <dgm:t>
        <a:bodyPr/>
        <a:lstStyle/>
        <a:p>
          <a:r>
            <a:rPr lang="en-US" dirty="0" smtClean="0"/>
            <a:t>SERVICE PARTNERSHIPS</a:t>
          </a:r>
          <a:endParaRPr lang="en-US" dirty="0"/>
        </a:p>
      </dgm:t>
    </dgm:pt>
    <dgm:pt modelId="{151BF081-AF9E-4CE3-A611-16A678189209}" type="parTrans" cxnId="{F4DA520B-E8D2-40E7-B38B-EFAC14B7E108}">
      <dgm:prSet/>
      <dgm:spPr>
        <a:solidFill>
          <a:schemeClr val="accent2">
            <a:lumMod val="50000"/>
          </a:schemeClr>
        </a:solidFill>
        <a:ln>
          <a:solidFill>
            <a:schemeClr val="tx2">
              <a:lumMod val="90000"/>
            </a:schemeClr>
          </a:solidFill>
        </a:ln>
      </dgm:spPr>
      <dgm:t>
        <a:bodyPr/>
        <a:lstStyle/>
        <a:p>
          <a:endParaRPr lang="en-US"/>
        </a:p>
      </dgm:t>
    </dgm:pt>
    <dgm:pt modelId="{1C3269F3-D946-4AE8-A2FB-A99514D76E70}" type="sibTrans" cxnId="{F4DA520B-E8D2-40E7-B38B-EFAC14B7E108}">
      <dgm:prSet/>
      <dgm:spPr/>
      <dgm:t>
        <a:bodyPr/>
        <a:lstStyle/>
        <a:p>
          <a:endParaRPr lang="en-US"/>
        </a:p>
      </dgm:t>
    </dgm:pt>
    <dgm:pt modelId="{D00C21AD-6FFA-48CC-9757-203C83F68F54}">
      <dgm:prSet/>
      <dgm:spPr>
        <a:solidFill>
          <a:schemeClr val="accent1">
            <a:lumMod val="50000"/>
          </a:schemeClr>
        </a:solidFill>
      </dgm:spPr>
      <dgm:t>
        <a:bodyPr/>
        <a:lstStyle/>
        <a:p>
          <a:r>
            <a:rPr lang="en-US" dirty="0" smtClean="0"/>
            <a:t>LEGISLATIVE SUPPORT</a:t>
          </a:r>
        </a:p>
        <a:p>
          <a:r>
            <a:rPr lang="en-US" dirty="0" smtClean="0"/>
            <a:t> ( </a:t>
          </a:r>
          <a:r>
            <a:rPr lang="en-US" dirty="0" err="1" smtClean="0"/>
            <a:t>eg.B</a:t>
          </a:r>
          <a:r>
            <a:rPr lang="en-US" dirty="0" smtClean="0"/>
            <a:t>-CORP)</a:t>
          </a:r>
          <a:endParaRPr lang="en-US" dirty="0"/>
        </a:p>
      </dgm:t>
    </dgm:pt>
    <dgm:pt modelId="{A2CA491B-0314-4942-8F96-C33685CA1632}" type="parTrans" cxnId="{5A7EC5A5-8438-469B-837B-2DCB8DE01DA2}">
      <dgm:prSet/>
      <dgm:spPr>
        <a:solidFill>
          <a:schemeClr val="accent2">
            <a:lumMod val="50000"/>
          </a:schemeClr>
        </a:solidFill>
        <a:ln>
          <a:solidFill>
            <a:schemeClr val="tx2">
              <a:lumMod val="90000"/>
            </a:schemeClr>
          </a:solidFill>
        </a:ln>
      </dgm:spPr>
      <dgm:t>
        <a:bodyPr/>
        <a:lstStyle/>
        <a:p>
          <a:endParaRPr lang="en-US"/>
        </a:p>
      </dgm:t>
    </dgm:pt>
    <dgm:pt modelId="{32DA2D41-3955-4825-841C-1B0FA9A40B3B}" type="sibTrans" cxnId="{5A7EC5A5-8438-469B-837B-2DCB8DE01DA2}">
      <dgm:prSet/>
      <dgm:spPr/>
      <dgm:t>
        <a:bodyPr/>
        <a:lstStyle/>
        <a:p>
          <a:endParaRPr lang="en-US"/>
        </a:p>
      </dgm:t>
    </dgm:pt>
    <dgm:pt modelId="{CF280E66-500E-4112-81C6-EB24135F7015}" type="pres">
      <dgm:prSet presAssocID="{040EDA94-84CC-4A9E-8C91-50F0AEC246FE}" presName="cycle" presStyleCnt="0">
        <dgm:presLayoutVars>
          <dgm:chMax val="1"/>
          <dgm:dir/>
          <dgm:animLvl val="ctr"/>
          <dgm:resizeHandles val="exact"/>
        </dgm:presLayoutVars>
      </dgm:prSet>
      <dgm:spPr/>
      <dgm:t>
        <a:bodyPr/>
        <a:lstStyle/>
        <a:p>
          <a:endParaRPr lang="en-US"/>
        </a:p>
      </dgm:t>
    </dgm:pt>
    <dgm:pt modelId="{3CE6BD19-AC3C-4261-9CA8-027FE1A7297B}" type="pres">
      <dgm:prSet presAssocID="{8323D4B5-C427-42AE-A2F9-ADAA63E3EBBA}" presName="centerShape" presStyleLbl="node0" presStyleIdx="0" presStyleCnt="1" custScaleX="111103" custScaleY="96171"/>
      <dgm:spPr/>
      <dgm:t>
        <a:bodyPr/>
        <a:lstStyle/>
        <a:p>
          <a:endParaRPr lang="en-US"/>
        </a:p>
      </dgm:t>
    </dgm:pt>
    <dgm:pt modelId="{F3A6701E-69EC-4200-BFB8-CEBC740D8B08}" type="pres">
      <dgm:prSet presAssocID="{1AAC2A86-0104-4229-AFE6-65949130BE3F}" presName="parTrans" presStyleLbl="bgSibTrans2D1" presStyleIdx="0" presStyleCnt="5"/>
      <dgm:spPr/>
      <dgm:t>
        <a:bodyPr/>
        <a:lstStyle/>
        <a:p>
          <a:endParaRPr lang="en-US"/>
        </a:p>
      </dgm:t>
    </dgm:pt>
    <dgm:pt modelId="{2788A690-FF1C-4B47-B440-4F28037FF50A}" type="pres">
      <dgm:prSet presAssocID="{B8DFB94E-51C2-4440-8288-AFD98A17D899}" presName="node" presStyleLbl="node1" presStyleIdx="0" presStyleCnt="5" custRadScaleRad="102664" custRadScaleInc="2438">
        <dgm:presLayoutVars>
          <dgm:bulletEnabled val="1"/>
        </dgm:presLayoutVars>
      </dgm:prSet>
      <dgm:spPr/>
      <dgm:t>
        <a:bodyPr/>
        <a:lstStyle/>
        <a:p>
          <a:endParaRPr lang="en-US"/>
        </a:p>
      </dgm:t>
    </dgm:pt>
    <dgm:pt modelId="{D99A054F-EF13-473A-B464-0E6495FBF78B}" type="pres">
      <dgm:prSet presAssocID="{82DF20C3-CD0F-46D7-BB53-280B4B96C90D}" presName="parTrans" presStyleLbl="bgSibTrans2D1" presStyleIdx="1" presStyleCnt="5"/>
      <dgm:spPr/>
      <dgm:t>
        <a:bodyPr/>
        <a:lstStyle/>
        <a:p>
          <a:endParaRPr lang="en-US"/>
        </a:p>
      </dgm:t>
    </dgm:pt>
    <dgm:pt modelId="{186CA225-4B36-475A-9072-44849BFA63AF}" type="pres">
      <dgm:prSet presAssocID="{B9AFF8FD-2C51-4637-AEC0-9F97F0DE5F4D}" presName="node" presStyleLbl="node1" presStyleIdx="1" presStyleCnt="5">
        <dgm:presLayoutVars>
          <dgm:bulletEnabled val="1"/>
        </dgm:presLayoutVars>
      </dgm:prSet>
      <dgm:spPr/>
      <dgm:t>
        <a:bodyPr/>
        <a:lstStyle/>
        <a:p>
          <a:endParaRPr lang="en-US"/>
        </a:p>
      </dgm:t>
    </dgm:pt>
    <dgm:pt modelId="{A2C163E2-19AE-4899-8730-CB2AC9B4A22D}" type="pres">
      <dgm:prSet presAssocID="{151BF081-AF9E-4CE3-A611-16A678189209}" presName="parTrans" presStyleLbl="bgSibTrans2D1" presStyleIdx="2" presStyleCnt="5"/>
      <dgm:spPr/>
      <dgm:t>
        <a:bodyPr/>
        <a:lstStyle/>
        <a:p>
          <a:endParaRPr lang="en-US"/>
        </a:p>
      </dgm:t>
    </dgm:pt>
    <dgm:pt modelId="{853055B9-CFF8-45FF-A2E3-359B428753C9}" type="pres">
      <dgm:prSet presAssocID="{3E63A748-2EB8-4A22-B8F9-9006B9D18F8C}" presName="node" presStyleLbl="node1" presStyleIdx="2" presStyleCnt="5" custScaleX="111119">
        <dgm:presLayoutVars>
          <dgm:bulletEnabled val="1"/>
        </dgm:presLayoutVars>
      </dgm:prSet>
      <dgm:spPr/>
      <dgm:t>
        <a:bodyPr/>
        <a:lstStyle/>
        <a:p>
          <a:endParaRPr lang="en-US"/>
        </a:p>
      </dgm:t>
    </dgm:pt>
    <dgm:pt modelId="{1ABBF7BA-4A8F-4A6D-A0E7-2359514C5545}" type="pres">
      <dgm:prSet presAssocID="{38A3542B-8D8E-480D-9C56-77FB85328CE6}" presName="parTrans" presStyleLbl="bgSibTrans2D1" presStyleIdx="3" presStyleCnt="5"/>
      <dgm:spPr/>
      <dgm:t>
        <a:bodyPr/>
        <a:lstStyle/>
        <a:p>
          <a:endParaRPr lang="en-US"/>
        </a:p>
      </dgm:t>
    </dgm:pt>
    <dgm:pt modelId="{21F1D9A6-7766-470D-ADFF-5D1419A9665E}" type="pres">
      <dgm:prSet presAssocID="{E4BF0E80-272A-4440-891E-63BC1AC18602}" presName="node" presStyleLbl="node1" presStyleIdx="3" presStyleCnt="5" custRadScaleRad="104361" custRadScaleInc="-2490">
        <dgm:presLayoutVars>
          <dgm:bulletEnabled val="1"/>
        </dgm:presLayoutVars>
      </dgm:prSet>
      <dgm:spPr/>
      <dgm:t>
        <a:bodyPr/>
        <a:lstStyle/>
        <a:p>
          <a:endParaRPr lang="en-US"/>
        </a:p>
      </dgm:t>
    </dgm:pt>
    <dgm:pt modelId="{FF33926C-5FB6-46EB-94FD-114FFB8E027B}" type="pres">
      <dgm:prSet presAssocID="{A2CA491B-0314-4942-8F96-C33685CA1632}" presName="parTrans" presStyleLbl="bgSibTrans2D1" presStyleIdx="4" presStyleCnt="5"/>
      <dgm:spPr/>
      <dgm:t>
        <a:bodyPr/>
        <a:lstStyle/>
        <a:p>
          <a:endParaRPr lang="en-US"/>
        </a:p>
      </dgm:t>
    </dgm:pt>
    <dgm:pt modelId="{D1EF7E4F-2FC9-48FA-92AB-E22FF7D0C7C5}" type="pres">
      <dgm:prSet presAssocID="{D00C21AD-6FFA-48CC-9757-203C83F68F54}" presName="node" presStyleLbl="node1" presStyleIdx="4" presStyleCnt="5" custRadScaleRad="100795" custRadScaleInc="-2687">
        <dgm:presLayoutVars>
          <dgm:bulletEnabled val="1"/>
        </dgm:presLayoutVars>
      </dgm:prSet>
      <dgm:spPr/>
      <dgm:t>
        <a:bodyPr/>
        <a:lstStyle/>
        <a:p>
          <a:endParaRPr lang="en-US"/>
        </a:p>
      </dgm:t>
    </dgm:pt>
  </dgm:ptLst>
  <dgm:cxnLst>
    <dgm:cxn modelId="{05D976B7-3AA4-4146-BF1A-C35ACE07EEF6}" type="presOf" srcId="{151BF081-AF9E-4CE3-A611-16A678189209}" destId="{A2C163E2-19AE-4899-8730-CB2AC9B4A22D}" srcOrd="0" destOrd="0" presId="urn:microsoft.com/office/officeart/2005/8/layout/radial4"/>
    <dgm:cxn modelId="{835E7184-F9E3-44C0-89BC-D47222A53752}" srcId="{8323D4B5-C427-42AE-A2F9-ADAA63E3EBBA}" destId="{E4BF0E80-272A-4440-891E-63BC1AC18602}" srcOrd="3" destOrd="0" parTransId="{38A3542B-8D8E-480D-9C56-77FB85328CE6}" sibTransId="{19D78F59-3E24-43C9-8555-1705D8440DF5}"/>
    <dgm:cxn modelId="{C12F9E2E-E593-445B-8EF8-C7C8B0FAB0BA}" type="presOf" srcId="{1AAC2A86-0104-4229-AFE6-65949130BE3F}" destId="{F3A6701E-69EC-4200-BFB8-CEBC740D8B08}" srcOrd="0" destOrd="0" presId="urn:microsoft.com/office/officeart/2005/8/layout/radial4"/>
    <dgm:cxn modelId="{63F9C398-862B-4A97-8350-260B6B9CAFE9}" type="presOf" srcId="{D00C21AD-6FFA-48CC-9757-203C83F68F54}" destId="{D1EF7E4F-2FC9-48FA-92AB-E22FF7D0C7C5}" srcOrd="0" destOrd="0" presId="urn:microsoft.com/office/officeart/2005/8/layout/radial4"/>
    <dgm:cxn modelId="{6A453B0B-3B0F-4FE7-9541-9B8F9C58B76D}" type="presOf" srcId="{A2CA491B-0314-4942-8F96-C33685CA1632}" destId="{FF33926C-5FB6-46EB-94FD-114FFB8E027B}" srcOrd="0" destOrd="0" presId="urn:microsoft.com/office/officeart/2005/8/layout/radial4"/>
    <dgm:cxn modelId="{838D48A5-6948-4240-976E-1944451A78FA}" type="presOf" srcId="{38A3542B-8D8E-480D-9C56-77FB85328CE6}" destId="{1ABBF7BA-4A8F-4A6D-A0E7-2359514C5545}" srcOrd="0" destOrd="0" presId="urn:microsoft.com/office/officeart/2005/8/layout/radial4"/>
    <dgm:cxn modelId="{FCA7F8DC-6E9D-4B0B-A404-FBAD336F9492}" type="presOf" srcId="{E4BF0E80-272A-4440-891E-63BC1AC18602}" destId="{21F1D9A6-7766-470D-ADFF-5D1419A9665E}" srcOrd="0" destOrd="0" presId="urn:microsoft.com/office/officeart/2005/8/layout/radial4"/>
    <dgm:cxn modelId="{F5C73246-8A32-4B0B-A7FD-D578BF3F5671}" type="presOf" srcId="{3E63A748-2EB8-4A22-B8F9-9006B9D18F8C}" destId="{853055B9-CFF8-45FF-A2E3-359B428753C9}" srcOrd="0" destOrd="0" presId="urn:microsoft.com/office/officeart/2005/8/layout/radial4"/>
    <dgm:cxn modelId="{F4DA520B-E8D2-40E7-B38B-EFAC14B7E108}" srcId="{8323D4B5-C427-42AE-A2F9-ADAA63E3EBBA}" destId="{3E63A748-2EB8-4A22-B8F9-9006B9D18F8C}" srcOrd="2" destOrd="0" parTransId="{151BF081-AF9E-4CE3-A611-16A678189209}" sibTransId="{1C3269F3-D946-4AE8-A2FB-A99514D76E70}"/>
    <dgm:cxn modelId="{617EB32E-3F0F-417F-932A-4288B459F9B3}" type="presOf" srcId="{82DF20C3-CD0F-46D7-BB53-280B4B96C90D}" destId="{D99A054F-EF13-473A-B464-0E6495FBF78B}" srcOrd="0" destOrd="0" presId="urn:microsoft.com/office/officeart/2005/8/layout/radial4"/>
    <dgm:cxn modelId="{40C74960-38F6-4CF5-B8BA-DF724C0116FE}" type="presOf" srcId="{040EDA94-84CC-4A9E-8C91-50F0AEC246FE}" destId="{CF280E66-500E-4112-81C6-EB24135F7015}" srcOrd="0" destOrd="0" presId="urn:microsoft.com/office/officeart/2005/8/layout/radial4"/>
    <dgm:cxn modelId="{BADBD315-BEE7-4A31-AD97-49C5F4C6C33D}" srcId="{8323D4B5-C427-42AE-A2F9-ADAA63E3EBBA}" destId="{B9AFF8FD-2C51-4637-AEC0-9F97F0DE5F4D}" srcOrd="1" destOrd="0" parTransId="{82DF20C3-CD0F-46D7-BB53-280B4B96C90D}" sibTransId="{01ACE468-CC68-4572-B13C-C35A8B6F0852}"/>
    <dgm:cxn modelId="{5A7EC5A5-8438-469B-837B-2DCB8DE01DA2}" srcId="{8323D4B5-C427-42AE-A2F9-ADAA63E3EBBA}" destId="{D00C21AD-6FFA-48CC-9757-203C83F68F54}" srcOrd="4" destOrd="0" parTransId="{A2CA491B-0314-4942-8F96-C33685CA1632}" sibTransId="{32DA2D41-3955-4825-841C-1B0FA9A40B3B}"/>
    <dgm:cxn modelId="{F26DC520-0940-49E9-B769-0D1CBABA9C26}" srcId="{040EDA94-84CC-4A9E-8C91-50F0AEC246FE}" destId="{8323D4B5-C427-42AE-A2F9-ADAA63E3EBBA}" srcOrd="0" destOrd="0" parTransId="{81FD02E5-0076-4DED-AC1C-37C81E60E8F8}" sibTransId="{54373D83-F5ED-4758-A82B-760620742B55}"/>
    <dgm:cxn modelId="{3AA07D69-AD11-4D59-88EF-9DB78C996581}" type="presOf" srcId="{B8DFB94E-51C2-4440-8288-AFD98A17D899}" destId="{2788A690-FF1C-4B47-B440-4F28037FF50A}" srcOrd="0" destOrd="0" presId="urn:microsoft.com/office/officeart/2005/8/layout/radial4"/>
    <dgm:cxn modelId="{2669575A-1C41-4EDF-81FF-6BA605855EB0}" srcId="{8323D4B5-C427-42AE-A2F9-ADAA63E3EBBA}" destId="{B8DFB94E-51C2-4440-8288-AFD98A17D899}" srcOrd="0" destOrd="0" parTransId="{1AAC2A86-0104-4229-AFE6-65949130BE3F}" sibTransId="{75F26A4F-0FF4-4280-9DEA-53E0203C23A4}"/>
    <dgm:cxn modelId="{C50802F8-3074-4137-887D-F2EE85F61442}" type="presOf" srcId="{B9AFF8FD-2C51-4637-AEC0-9F97F0DE5F4D}" destId="{186CA225-4B36-475A-9072-44849BFA63AF}" srcOrd="0" destOrd="0" presId="urn:microsoft.com/office/officeart/2005/8/layout/radial4"/>
    <dgm:cxn modelId="{4C1CB3FA-032F-4898-BB25-50218931152F}" type="presOf" srcId="{8323D4B5-C427-42AE-A2F9-ADAA63E3EBBA}" destId="{3CE6BD19-AC3C-4261-9CA8-027FE1A7297B}" srcOrd="0" destOrd="0" presId="urn:microsoft.com/office/officeart/2005/8/layout/radial4"/>
    <dgm:cxn modelId="{B60C4C71-716D-40BF-9CF8-223C3151A5D9}" type="presParOf" srcId="{CF280E66-500E-4112-81C6-EB24135F7015}" destId="{3CE6BD19-AC3C-4261-9CA8-027FE1A7297B}" srcOrd="0" destOrd="0" presId="urn:microsoft.com/office/officeart/2005/8/layout/radial4"/>
    <dgm:cxn modelId="{2DB5CB5D-D85F-437C-92FC-F2F61844695D}" type="presParOf" srcId="{CF280E66-500E-4112-81C6-EB24135F7015}" destId="{F3A6701E-69EC-4200-BFB8-CEBC740D8B08}" srcOrd="1" destOrd="0" presId="urn:microsoft.com/office/officeart/2005/8/layout/radial4"/>
    <dgm:cxn modelId="{8D1CC809-F5DE-41FA-939B-22AD1F328EAA}" type="presParOf" srcId="{CF280E66-500E-4112-81C6-EB24135F7015}" destId="{2788A690-FF1C-4B47-B440-4F28037FF50A}" srcOrd="2" destOrd="0" presId="urn:microsoft.com/office/officeart/2005/8/layout/radial4"/>
    <dgm:cxn modelId="{9E582763-5ED3-43A3-948B-917F41459F2F}" type="presParOf" srcId="{CF280E66-500E-4112-81C6-EB24135F7015}" destId="{D99A054F-EF13-473A-B464-0E6495FBF78B}" srcOrd="3" destOrd="0" presId="urn:microsoft.com/office/officeart/2005/8/layout/radial4"/>
    <dgm:cxn modelId="{08379E47-A65B-4D4E-8CBE-418C8705A96D}" type="presParOf" srcId="{CF280E66-500E-4112-81C6-EB24135F7015}" destId="{186CA225-4B36-475A-9072-44849BFA63AF}" srcOrd="4" destOrd="0" presId="urn:microsoft.com/office/officeart/2005/8/layout/radial4"/>
    <dgm:cxn modelId="{7F005C99-10E8-455E-9337-6310F0D23435}" type="presParOf" srcId="{CF280E66-500E-4112-81C6-EB24135F7015}" destId="{A2C163E2-19AE-4899-8730-CB2AC9B4A22D}" srcOrd="5" destOrd="0" presId="urn:microsoft.com/office/officeart/2005/8/layout/radial4"/>
    <dgm:cxn modelId="{0D704A0E-FCFB-4F12-B42B-0B91E50D6AFD}" type="presParOf" srcId="{CF280E66-500E-4112-81C6-EB24135F7015}" destId="{853055B9-CFF8-45FF-A2E3-359B428753C9}" srcOrd="6" destOrd="0" presId="urn:microsoft.com/office/officeart/2005/8/layout/radial4"/>
    <dgm:cxn modelId="{AF254C74-B67F-41A9-B9DB-0D58C4D32364}" type="presParOf" srcId="{CF280E66-500E-4112-81C6-EB24135F7015}" destId="{1ABBF7BA-4A8F-4A6D-A0E7-2359514C5545}" srcOrd="7" destOrd="0" presId="urn:microsoft.com/office/officeart/2005/8/layout/radial4"/>
    <dgm:cxn modelId="{E4DAA2A0-C365-4272-8657-CDCF59C19333}" type="presParOf" srcId="{CF280E66-500E-4112-81C6-EB24135F7015}" destId="{21F1D9A6-7766-470D-ADFF-5D1419A9665E}" srcOrd="8" destOrd="0" presId="urn:microsoft.com/office/officeart/2005/8/layout/radial4"/>
    <dgm:cxn modelId="{62B21548-B665-4F35-84F9-8F582C62E597}" type="presParOf" srcId="{CF280E66-500E-4112-81C6-EB24135F7015}" destId="{FF33926C-5FB6-46EB-94FD-114FFB8E027B}" srcOrd="9" destOrd="0" presId="urn:microsoft.com/office/officeart/2005/8/layout/radial4"/>
    <dgm:cxn modelId="{AFBE190D-2404-4A5E-9DA1-E4A6F6486878}" type="presParOf" srcId="{CF280E66-500E-4112-81C6-EB24135F7015}" destId="{D1EF7E4F-2FC9-48FA-92AB-E22FF7D0C7C5}"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6BD19-AC3C-4261-9CA8-027FE1A7297B}">
      <dsp:nvSpPr>
        <dsp:cNvPr id="0" name=""/>
        <dsp:cNvSpPr/>
      </dsp:nvSpPr>
      <dsp:spPr>
        <a:xfrm>
          <a:off x="3105863" y="2501499"/>
          <a:ext cx="2017872" cy="1746675"/>
        </a:xfrm>
        <a:prstGeom prst="ellipse">
          <a:avLst/>
        </a:prstGeom>
        <a:solidFill>
          <a:schemeClr val="accent2">
            <a:lumMod val="50000"/>
          </a:schemeClr>
        </a:solidFill>
        <a:ln w="19050" cap="flat" cmpd="sng" algn="ctr">
          <a:solidFill>
            <a:srgbClr val="FFC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CBPA’S</a:t>
          </a:r>
        </a:p>
        <a:p>
          <a:pPr lvl="0" algn="ctr" defTabSz="977900">
            <a:lnSpc>
              <a:spcPct val="90000"/>
            </a:lnSpc>
            <a:spcBef>
              <a:spcPct val="0"/>
            </a:spcBef>
            <a:spcAft>
              <a:spcPct val="35000"/>
            </a:spcAft>
          </a:pPr>
          <a:r>
            <a:rPr lang="en-US" sz="2200" kern="1200" dirty="0" smtClean="0"/>
            <a:t>CSR THRU’</a:t>
          </a:r>
        </a:p>
        <a:p>
          <a:pPr lvl="0" algn="ctr" defTabSz="977900">
            <a:lnSpc>
              <a:spcPct val="90000"/>
            </a:lnSpc>
            <a:spcBef>
              <a:spcPct val="0"/>
            </a:spcBef>
            <a:spcAft>
              <a:spcPct val="35000"/>
            </a:spcAft>
          </a:pPr>
          <a:r>
            <a:rPr lang="en-US" sz="2200" kern="1200" dirty="0" smtClean="0"/>
            <a:t>PRME </a:t>
          </a:r>
          <a:endParaRPr lang="en-US" sz="2200" kern="1200" dirty="0"/>
        </a:p>
      </dsp:txBody>
      <dsp:txXfrm>
        <a:off x="3401374" y="2757294"/>
        <a:ext cx="1426850" cy="1235085"/>
      </dsp:txXfrm>
    </dsp:sp>
    <dsp:sp modelId="{F3A6701E-69EC-4200-BFB8-CEBC740D8B08}">
      <dsp:nvSpPr>
        <dsp:cNvPr id="0" name=""/>
        <dsp:cNvSpPr/>
      </dsp:nvSpPr>
      <dsp:spPr>
        <a:xfrm rot="10852661">
          <a:off x="1378364" y="3086610"/>
          <a:ext cx="1632737" cy="517622"/>
        </a:xfrm>
        <a:prstGeom prst="leftArrow">
          <a:avLst>
            <a:gd name="adj1" fmla="val 60000"/>
            <a:gd name="adj2" fmla="val 50000"/>
          </a:avLst>
        </a:prstGeom>
        <a:solidFill>
          <a:schemeClr val="accent2">
            <a:lumMod val="50000"/>
          </a:schemeClr>
        </a:solidFill>
        <a:ln>
          <a:solidFill>
            <a:schemeClr val="tx2">
              <a:lumMod val="90000"/>
            </a:schemeClr>
          </a:solidFill>
        </a:ln>
        <a:effectLst/>
      </dsp:spPr>
      <dsp:style>
        <a:lnRef idx="0">
          <a:scrgbClr r="0" g="0" b="0"/>
        </a:lnRef>
        <a:fillRef idx="1">
          <a:scrgbClr r="0" g="0" b="0"/>
        </a:fillRef>
        <a:effectRef idx="0">
          <a:scrgbClr r="0" g="0" b="0"/>
        </a:effectRef>
        <a:fontRef idx="minor">
          <a:schemeClr val="lt1"/>
        </a:fontRef>
      </dsp:style>
    </dsp:sp>
    <dsp:sp modelId="{2788A690-FF1C-4B47-B440-4F28037FF50A}">
      <dsp:nvSpPr>
        <dsp:cNvPr id="0" name=""/>
        <dsp:cNvSpPr/>
      </dsp:nvSpPr>
      <dsp:spPr>
        <a:xfrm>
          <a:off x="515756" y="2642754"/>
          <a:ext cx="1725407" cy="1380325"/>
        </a:xfrm>
        <a:prstGeom prst="roundRect">
          <a:avLst>
            <a:gd name="adj" fmla="val 10000"/>
          </a:avLst>
        </a:prstGeom>
        <a:solidFill>
          <a:schemeClr val="accent1">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en-US" sz="1900" kern="1200" dirty="0" smtClean="0"/>
            <a:t>CLASSROOM</a:t>
          </a:r>
          <a:endParaRPr lang="en-US" sz="1900" kern="1200" dirty="0"/>
        </a:p>
      </dsp:txBody>
      <dsp:txXfrm>
        <a:off x="556184" y="2683182"/>
        <a:ext cx="1644551" cy="1299469"/>
      </dsp:txXfrm>
    </dsp:sp>
    <dsp:sp modelId="{D99A054F-EF13-473A-B464-0E6495FBF78B}">
      <dsp:nvSpPr>
        <dsp:cNvPr id="0" name=""/>
        <dsp:cNvSpPr/>
      </dsp:nvSpPr>
      <dsp:spPr>
        <a:xfrm rot="13500000">
          <a:off x="1990232" y="1809741"/>
          <a:ext cx="1636565" cy="517622"/>
        </a:xfrm>
        <a:prstGeom prst="leftArrow">
          <a:avLst>
            <a:gd name="adj1" fmla="val 60000"/>
            <a:gd name="adj2" fmla="val 50000"/>
          </a:avLst>
        </a:prstGeom>
        <a:solidFill>
          <a:schemeClr val="accent2">
            <a:lumMod val="50000"/>
          </a:schemeClr>
        </a:solidFill>
        <a:ln>
          <a:solidFill>
            <a:schemeClr val="tx2">
              <a:lumMod val="90000"/>
            </a:schemeClr>
          </a:solidFill>
        </a:ln>
        <a:effectLst/>
      </dsp:spPr>
      <dsp:style>
        <a:lnRef idx="0">
          <a:scrgbClr r="0" g="0" b="0"/>
        </a:lnRef>
        <a:fillRef idx="1">
          <a:scrgbClr r="0" g="0" b="0"/>
        </a:fillRef>
        <a:effectRef idx="0">
          <a:scrgbClr r="0" g="0" b="0"/>
        </a:effectRef>
        <a:fontRef idx="minor">
          <a:schemeClr val="lt1"/>
        </a:fontRef>
      </dsp:style>
    </dsp:sp>
    <dsp:sp modelId="{186CA225-4B36-475A-9072-44849BFA63AF}">
      <dsp:nvSpPr>
        <dsp:cNvPr id="0" name=""/>
        <dsp:cNvSpPr/>
      </dsp:nvSpPr>
      <dsp:spPr>
        <a:xfrm>
          <a:off x="1367198" y="799776"/>
          <a:ext cx="1725407" cy="1380325"/>
        </a:xfrm>
        <a:prstGeom prst="roundRect">
          <a:avLst>
            <a:gd name="adj" fmla="val 10000"/>
          </a:avLst>
        </a:prstGeom>
        <a:solidFill>
          <a:schemeClr val="accent1">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en-US" sz="1900" kern="1200" dirty="0" smtClean="0"/>
            <a:t>RESEARCH</a:t>
          </a:r>
        </a:p>
      </dsp:txBody>
      <dsp:txXfrm>
        <a:off x="1407626" y="840204"/>
        <a:ext cx="1644551" cy="1299469"/>
      </dsp:txXfrm>
    </dsp:sp>
    <dsp:sp modelId="{A2C163E2-19AE-4899-8730-CB2AC9B4A22D}">
      <dsp:nvSpPr>
        <dsp:cNvPr id="0" name=""/>
        <dsp:cNvSpPr/>
      </dsp:nvSpPr>
      <dsp:spPr>
        <a:xfrm rot="16200000">
          <a:off x="3267933" y="1297244"/>
          <a:ext cx="1693733" cy="517622"/>
        </a:xfrm>
        <a:prstGeom prst="leftArrow">
          <a:avLst>
            <a:gd name="adj1" fmla="val 60000"/>
            <a:gd name="adj2" fmla="val 50000"/>
          </a:avLst>
        </a:prstGeom>
        <a:solidFill>
          <a:schemeClr val="accent2">
            <a:lumMod val="50000"/>
          </a:schemeClr>
        </a:solidFill>
        <a:ln>
          <a:solidFill>
            <a:schemeClr val="tx2">
              <a:lumMod val="90000"/>
            </a:schemeClr>
          </a:solidFill>
        </a:ln>
        <a:effectLst/>
      </dsp:spPr>
      <dsp:style>
        <a:lnRef idx="0">
          <a:scrgbClr r="0" g="0" b="0"/>
        </a:lnRef>
        <a:fillRef idx="1">
          <a:scrgbClr r="0" g="0" b="0"/>
        </a:fillRef>
        <a:effectRef idx="0">
          <a:scrgbClr r="0" g="0" b="0"/>
        </a:effectRef>
        <a:fontRef idx="minor">
          <a:schemeClr val="lt1"/>
        </a:fontRef>
      </dsp:style>
    </dsp:sp>
    <dsp:sp modelId="{853055B9-CFF8-45FF-A2E3-359B428753C9}">
      <dsp:nvSpPr>
        <dsp:cNvPr id="0" name=""/>
        <dsp:cNvSpPr/>
      </dsp:nvSpPr>
      <dsp:spPr>
        <a:xfrm>
          <a:off x="3156172" y="19025"/>
          <a:ext cx="1917255" cy="1380325"/>
        </a:xfrm>
        <a:prstGeom prst="roundRect">
          <a:avLst>
            <a:gd name="adj" fmla="val 10000"/>
          </a:avLst>
        </a:prstGeom>
        <a:solidFill>
          <a:schemeClr val="accent1">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en-US" sz="1900" kern="1200" dirty="0" smtClean="0"/>
            <a:t>SERVICE PARTNERSHIPS</a:t>
          </a:r>
          <a:endParaRPr lang="en-US" sz="1900" kern="1200" dirty="0"/>
        </a:p>
      </dsp:txBody>
      <dsp:txXfrm>
        <a:off x="3196600" y="59453"/>
        <a:ext cx="1836399" cy="1299469"/>
      </dsp:txXfrm>
    </dsp:sp>
    <dsp:sp modelId="{1ABBF7BA-4A8F-4A6D-A0E7-2359514C5545}">
      <dsp:nvSpPr>
        <dsp:cNvPr id="0" name=""/>
        <dsp:cNvSpPr/>
      </dsp:nvSpPr>
      <dsp:spPr>
        <a:xfrm rot="18846216">
          <a:off x="4568282" y="1746139"/>
          <a:ext cx="1748392" cy="517622"/>
        </a:xfrm>
        <a:prstGeom prst="leftArrow">
          <a:avLst>
            <a:gd name="adj1" fmla="val 60000"/>
            <a:gd name="adj2" fmla="val 50000"/>
          </a:avLst>
        </a:prstGeom>
        <a:solidFill>
          <a:schemeClr val="accent2">
            <a:lumMod val="50000"/>
          </a:schemeClr>
        </a:solidFill>
        <a:ln>
          <a:solidFill>
            <a:schemeClr val="tx2">
              <a:lumMod val="90000"/>
            </a:schemeClr>
          </a:solidFill>
        </a:ln>
        <a:effectLst/>
      </dsp:spPr>
      <dsp:style>
        <a:lnRef idx="0">
          <a:scrgbClr r="0" g="0" b="0"/>
        </a:lnRef>
        <a:fillRef idx="1">
          <a:scrgbClr r="0" g="0" b="0"/>
        </a:fillRef>
        <a:effectRef idx="0">
          <a:scrgbClr r="0" g="0" b="0"/>
        </a:effectRef>
        <a:fontRef idx="minor">
          <a:schemeClr val="lt1"/>
        </a:fontRef>
      </dsp:style>
    </dsp:sp>
    <dsp:sp modelId="{21F1D9A6-7766-470D-ADFF-5D1419A9665E}">
      <dsp:nvSpPr>
        <dsp:cNvPr id="0" name=""/>
        <dsp:cNvSpPr/>
      </dsp:nvSpPr>
      <dsp:spPr>
        <a:xfrm>
          <a:off x="5188179" y="687042"/>
          <a:ext cx="1725407" cy="1380325"/>
        </a:xfrm>
        <a:prstGeom prst="roundRect">
          <a:avLst>
            <a:gd name="adj" fmla="val 10000"/>
          </a:avLst>
        </a:prstGeom>
        <a:solidFill>
          <a:schemeClr val="accent1">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en-US" sz="1900" kern="1200" dirty="0" smtClean="0"/>
            <a:t>STAKEHLDR.</a:t>
          </a:r>
        </a:p>
        <a:p>
          <a:pPr lvl="0" algn="ctr" defTabSz="844550">
            <a:lnSpc>
              <a:spcPct val="90000"/>
            </a:lnSpc>
            <a:spcBef>
              <a:spcPct val="0"/>
            </a:spcBef>
            <a:spcAft>
              <a:spcPct val="35000"/>
            </a:spcAft>
          </a:pPr>
          <a:r>
            <a:rPr lang="en-US" sz="1900" kern="1200" dirty="0" smtClean="0"/>
            <a:t>DIALOG</a:t>
          </a:r>
          <a:endParaRPr lang="en-US" sz="1900" kern="1200" dirty="0"/>
        </a:p>
      </dsp:txBody>
      <dsp:txXfrm>
        <a:off x="5228607" y="727470"/>
        <a:ext cx="1644551" cy="1299469"/>
      </dsp:txXfrm>
    </dsp:sp>
    <dsp:sp modelId="{FF33926C-5FB6-46EB-94FD-114FFB8E027B}">
      <dsp:nvSpPr>
        <dsp:cNvPr id="0" name=""/>
        <dsp:cNvSpPr/>
      </dsp:nvSpPr>
      <dsp:spPr>
        <a:xfrm rot="21541961">
          <a:off x="5215705" y="3084050"/>
          <a:ext cx="1585664" cy="517622"/>
        </a:xfrm>
        <a:prstGeom prst="leftArrow">
          <a:avLst>
            <a:gd name="adj1" fmla="val 60000"/>
            <a:gd name="adj2" fmla="val 50000"/>
          </a:avLst>
        </a:prstGeom>
        <a:solidFill>
          <a:schemeClr val="accent2">
            <a:lumMod val="50000"/>
          </a:schemeClr>
        </a:solidFill>
        <a:ln>
          <a:solidFill>
            <a:schemeClr val="tx2">
              <a:lumMod val="90000"/>
            </a:schemeClr>
          </a:solidFill>
        </a:ln>
        <a:effectLst/>
      </dsp:spPr>
      <dsp:style>
        <a:lnRef idx="0">
          <a:scrgbClr r="0" g="0" b="0"/>
        </a:lnRef>
        <a:fillRef idx="1">
          <a:scrgbClr r="0" g="0" b="0"/>
        </a:fillRef>
        <a:effectRef idx="0">
          <a:scrgbClr r="0" g="0" b="0"/>
        </a:effectRef>
        <a:fontRef idx="minor">
          <a:schemeClr val="lt1"/>
        </a:fontRef>
      </dsp:style>
    </dsp:sp>
    <dsp:sp modelId="{D1EF7E4F-2FC9-48FA-92AB-E22FF7D0C7C5}">
      <dsp:nvSpPr>
        <dsp:cNvPr id="0" name=""/>
        <dsp:cNvSpPr/>
      </dsp:nvSpPr>
      <dsp:spPr>
        <a:xfrm>
          <a:off x="5938553" y="2639314"/>
          <a:ext cx="1725407" cy="1380325"/>
        </a:xfrm>
        <a:prstGeom prst="roundRect">
          <a:avLst>
            <a:gd name="adj" fmla="val 10000"/>
          </a:avLst>
        </a:prstGeom>
        <a:solidFill>
          <a:schemeClr val="accent1">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en-US" sz="1900" kern="1200" dirty="0" smtClean="0"/>
            <a:t>LEGISLATIVE SUPPORT</a:t>
          </a:r>
        </a:p>
        <a:p>
          <a:pPr lvl="0" algn="ctr" defTabSz="844550">
            <a:lnSpc>
              <a:spcPct val="90000"/>
            </a:lnSpc>
            <a:spcBef>
              <a:spcPct val="0"/>
            </a:spcBef>
            <a:spcAft>
              <a:spcPct val="35000"/>
            </a:spcAft>
          </a:pPr>
          <a:r>
            <a:rPr lang="en-US" sz="1900" kern="1200" dirty="0" smtClean="0"/>
            <a:t> ( </a:t>
          </a:r>
          <a:r>
            <a:rPr lang="en-US" sz="1900" kern="1200" dirty="0" err="1" smtClean="0"/>
            <a:t>eg.B</a:t>
          </a:r>
          <a:r>
            <a:rPr lang="en-US" sz="1900" kern="1200" dirty="0" smtClean="0"/>
            <a:t>-CORP)</a:t>
          </a:r>
          <a:endParaRPr lang="en-US" sz="1900" kern="1200" dirty="0"/>
        </a:p>
      </dsp:txBody>
      <dsp:txXfrm>
        <a:off x="5978981" y="2679742"/>
        <a:ext cx="1644551" cy="129946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062092C8-9B6E-444F-91B3-9AB04FDE4448}" type="datetimeFigureOut">
              <a:rPr lang="en-US" smtClean="0"/>
              <a:t>9/27/2012</a:t>
            </a:fld>
            <a:endParaRPr lang="en-US"/>
          </a:p>
        </p:txBody>
      </p:sp>
      <p:sp>
        <p:nvSpPr>
          <p:cNvPr id="17" name="Slide Number Placeholder 16"/>
          <p:cNvSpPr>
            <a:spLocks noGrp="1"/>
          </p:cNvSpPr>
          <p:nvPr>
            <p:ph type="sldNum" sz="quarter" idx="11"/>
          </p:nvPr>
        </p:nvSpPr>
        <p:spPr/>
        <p:txBody>
          <a:bodyPr/>
          <a:lstStyle/>
          <a:p>
            <a:fld id="{C64BB7EB-66D3-44FE-A79E-ABAF180BFC90}"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092C8-9B6E-444F-91B3-9AB04FDE4448}" type="datetimeFigureOut">
              <a:rPr lang="en-US" smtClean="0"/>
              <a:t>9/27/2012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4BB7EB-66D3-44FE-A79E-ABAF180BFC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092C8-9B6E-444F-91B3-9AB04FDE4448}" type="datetimeFigureOut">
              <a:rPr lang="en-US" smtClean="0"/>
              <a:t>9/27/2012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4BB7EB-66D3-44FE-A79E-ABAF180BFC90}"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062092C8-9B6E-444F-91B3-9AB04FDE4448}" type="datetimeFigureOut">
              <a:rPr lang="en-US" smtClean="0"/>
              <a:t>9/27/2012</a:t>
            </a:fld>
            <a:endParaRPr lang="en-US"/>
          </a:p>
        </p:txBody>
      </p:sp>
      <p:sp>
        <p:nvSpPr>
          <p:cNvPr id="12" name="Slide Number Placeholder 11"/>
          <p:cNvSpPr>
            <a:spLocks noGrp="1"/>
          </p:cNvSpPr>
          <p:nvPr>
            <p:ph type="sldNum" sz="quarter" idx="15"/>
          </p:nvPr>
        </p:nvSpPr>
        <p:spPr/>
        <p:txBody>
          <a:bodyPr/>
          <a:lstStyle/>
          <a:p>
            <a:fld id="{C64BB7EB-66D3-44FE-A79E-ABAF180BFC90}"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062092C8-9B6E-444F-91B3-9AB04FDE4448}" type="datetimeFigureOut">
              <a:rPr lang="en-US" smtClean="0"/>
              <a:t>9/27/2012</a:t>
            </a:fld>
            <a:endParaRPr lang="en-US"/>
          </a:p>
        </p:txBody>
      </p:sp>
      <p:sp>
        <p:nvSpPr>
          <p:cNvPr id="14" name="Slide Number Placeholder 13"/>
          <p:cNvSpPr>
            <a:spLocks noGrp="1"/>
          </p:cNvSpPr>
          <p:nvPr>
            <p:ph type="sldNum" sz="quarter" idx="11"/>
          </p:nvPr>
        </p:nvSpPr>
        <p:spPr/>
        <p:txBody>
          <a:bodyPr/>
          <a:lstStyle/>
          <a:p>
            <a:fld id="{C64BB7EB-66D3-44FE-A79E-ABAF180BFC90}"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062092C8-9B6E-444F-91B3-9AB04FDE4448}" type="datetimeFigureOut">
              <a:rPr lang="en-US" smtClean="0"/>
              <a:t>9/27/2012</a:t>
            </a:fld>
            <a:endParaRPr lang="en-US"/>
          </a:p>
        </p:txBody>
      </p:sp>
      <p:sp>
        <p:nvSpPr>
          <p:cNvPr id="12" name="Slide Number Placeholder 11"/>
          <p:cNvSpPr>
            <a:spLocks noGrp="1"/>
          </p:cNvSpPr>
          <p:nvPr>
            <p:ph type="sldNum" sz="quarter" idx="16"/>
          </p:nvPr>
        </p:nvSpPr>
        <p:spPr/>
        <p:txBody>
          <a:bodyPr/>
          <a:lstStyle/>
          <a:p>
            <a:fld id="{C64BB7EB-66D3-44FE-A79E-ABAF180BFC90}"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062092C8-9B6E-444F-91B3-9AB04FDE4448}" type="datetimeFigureOut">
              <a:rPr lang="en-US" smtClean="0"/>
              <a:t>9/27/2012</a:t>
            </a:fld>
            <a:endParaRPr lang="en-US"/>
          </a:p>
        </p:txBody>
      </p:sp>
      <p:sp>
        <p:nvSpPr>
          <p:cNvPr id="12" name="Slide Number Placeholder 11"/>
          <p:cNvSpPr>
            <a:spLocks noGrp="1"/>
          </p:cNvSpPr>
          <p:nvPr>
            <p:ph type="sldNum" sz="quarter" idx="17"/>
          </p:nvPr>
        </p:nvSpPr>
        <p:spPr/>
        <p:txBody>
          <a:bodyPr/>
          <a:lstStyle/>
          <a:p>
            <a:fld id="{C64BB7EB-66D3-44FE-A79E-ABAF180BFC90}"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062092C8-9B6E-444F-91B3-9AB04FDE4448}" type="datetimeFigureOut">
              <a:rPr lang="en-US" smtClean="0"/>
              <a:t>9/27/2012</a:t>
            </a:fld>
            <a:endParaRPr lang="en-US"/>
          </a:p>
        </p:txBody>
      </p:sp>
      <p:sp>
        <p:nvSpPr>
          <p:cNvPr id="16" name="Slide Number Placeholder 15"/>
          <p:cNvSpPr>
            <a:spLocks noGrp="1"/>
          </p:cNvSpPr>
          <p:nvPr>
            <p:ph type="sldNum" sz="quarter" idx="11"/>
          </p:nvPr>
        </p:nvSpPr>
        <p:spPr/>
        <p:txBody>
          <a:bodyPr/>
          <a:lstStyle/>
          <a:p>
            <a:fld id="{C64BB7EB-66D3-44FE-A79E-ABAF180BFC90}"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62092C8-9B6E-444F-91B3-9AB04FDE4448}" type="datetimeFigureOut">
              <a:rPr lang="en-US" smtClean="0"/>
              <a:t>9/27/2012</a:t>
            </a:fld>
            <a:endParaRPr lang="en-US"/>
          </a:p>
        </p:txBody>
      </p:sp>
      <p:sp>
        <p:nvSpPr>
          <p:cNvPr id="8" name="Slide Number Placeholder 7"/>
          <p:cNvSpPr>
            <a:spLocks noGrp="1"/>
          </p:cNvSpPr>
          <p:nvPr>
            <p:ph type="sldNum" sz="quarter" idx="11"/>
          </p:nvPr>
        </p:nvSpPr>
        <p:spPr/>
        <p:txBody>
          <a:bodyPr/>
          <a:lstStyle/>
          <a:p>
            <a:fld id="{C64BB7EB-66D3-44FE-A79E-ABAF180BFC90}"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062092C8-9B6E-444F-91B3-9AB04FDE4448}" type="datetimeFigureOut">
              <a:rPr lang="en-US" smtClean="0"/>
              <a:t>9/27/2012</a:t>
            </a:fld>
            <a:endParaRPr lang="en-US"/>
          </a:p>
        </p:txBody>
      </p:sp>
      <p:sp>
        <p:nvSpPr>
          <p:cNvPr id="19" name="Slide Number Placeholder 18"/>
          <p:cNvSpPr>
            <a:spLocks noGrp="1"/>
          </p:cNvSpPr>
          <p:nvPr>
            <p:ph type="sldNum" sz="quarter" idx="16"/>
          </p:nvPr>
        </p:nvSpPr>
        <p:spPr/>
        <p:txBody>
          <a:bodyPr/>
          <a:lstStyle/>
          <a:p>
            <a:fld id="{C64BB7EB-66D3-44FE-A79E-ABAF180BFC90}"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062092C8-9B6E-444F-91B3-9AB04FDE4448}" type="datetimeFigureOut">
              <a:rPr lang="en-US" smtClean="0"/>
              <a:t>9/27/2012</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C64BB7EB-66D3-44FE-A79E-ABAF180BFC90}"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062092C8-9B6E-444F-91B3-9AB04FDE4448}" type="datetimeFigureOut">
              <a:rPr lang="en-US" smtClean="0"/>
              <a:t>9/27/2012</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C64BB7EB-66D3-44FE-A79E-ABAF180BFC90}"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276600"/>
            <a:ext cx="7543800" cy="2895600"/>
          </a:xfrm>
          <a:solidFill>
            <a:schemeClr val="accent2">
              <a:lumMod val="50000"/>
            </a:schemeClr>
          </a:solidFill>
          <a:ln>
            <a:solidFill>
              <a:schemeClr val="bg2">
                <a:lumMod val="40000"/>
                <a:lumOff val="60000"/>
              </a:schemeClr>
            </a:solidFill>
          </a:ln>
          <a:scene3d>
            <a:camera prst="orthographicFront"/>
            <a:lightRig rig="threePt" dir="t"/>
          </a:scene3d>
          <a:sp3d>
            <a:bevelT/>
          </a:sp3d>
        </p:spPr>
        <p:txBody>
          <a:bodyPr/>
          <a:lstStyle/>
          <a:p>
            <a:endParaRPr lang="en-US" sz="3200" b="1" dirty="0" smtClean="0">
              <a:solidFill>
                <a:schemeClr val="tx2">
                  <a:lumMod val="75000"/>
                </a:schemeClr>
              </a:solidFill>
            </a:endParaRPr>
          </a:p>
          <a:p>
            <a:r>
              <a:rPr lang="en-US" sz="3200" b="1" dirty="0" smtClean="0">
                <a:solidFill>
                  <a:schemeClr val="tx2">
                    <a:lumMod val="75000"/>
                  </a:schemeClr>
                </a:solidFill>
              </a:rPr>
              <a:t>What </a:t>
            </a:r>
            <a:r>
              <a:rPr lang="en-US" sz="3200" b="1" i="1" u="sng" dirty="0" smtClean="0">
                <a:solidFill>
                  <a:schemeClr val="tx1">
                    <a:lumMod val="65000"/>
                  </a:schemeClr>
                </a:solidFill>
              </a:rPr>
              <a:t>Is</a:t>
            </a:r>
            <a:r>
              <a:rPr lang="en-US" sz="3200" b="1" dirty="0" smtClean="0">
                <a:solidFill>
                  <a:schemeClr val="tx2">
                    <a:lumMod val="75000"/>
                  </a:schemeClr>
                </a:solidFill>
              </a:rPr>
              <a:t> it?</a:t>
            </a:r>
          </a:p>
          <a:p>
            <a:r>
              <a:rPr lang="en-US" sz="3200" b="1" dirty="0" smtClean="0">
                <a:solidFill>
                  <a:schemeClr val="tx2">
                    <a:lumMod val="75000"/>
                  </a:schemeClr>
                </a:solidFill>
              </a:rPr>
              <a:t>What </a:t>
            </a:r>
            <a:r>
              <a:rPr lang="en-US" sz="3200" b="1" i="1" u="sng" dirty="0" smtClean="0">
                <a:solidFill>
                  <a:schemeClr val="tx1">
                    <a:lumMod val="65000"/>
                  </a:schemeClr>
                </a:solidFill>
              </a:rPr>
              <a:t>Value</a:t>
            </a:r>
            <a:r>
              <a:rPr lang="en-US" sz="3200" b="1" dirty="0" smtClean="0">
                <a:solidFill>
                  <a:schemeClr val="tx2">
                    <a:lumMod val="75000"/>
                  </a:schemeClr>
                </a:solidFill>
              </a:rPr>
              <a:t> does it Create?</a:t>
            </a:r>
          </a:p>
          <a:p>
            <a:r>
              <a:rPr lang="en-US" sz="3200" b="1" dirty="0" smtClean="0">
                <a:solidFill>
                  <a:schemeClr val="tx2">
                    <a:lumMod val="75000"/>
                  </a:schemeClr>
                </a:solidFill>
              </a:rPr>
              <a:t>How do we </a:t>
            </a:r>
            <a:r>
              <a:rPr lang="en-US" sz="3200" b="1" i="1" u="sng" dirty="0" smtClean="0">
                <a:solidFill>
                  <a:schemeClr val="tx1">
                    <a:lumMod val="65000"/>
                  </a:schemeClr>
                </a:solidFill>
              </a:rPr>
              <a:t>Embed</a:t>
            </a:r>
            <a:r>
              <a:rPr lang="en-US" sz="3200" b="1" dirty="0" smtClean="0">
                <a:solidFill>
                  <a:schemeClr val="tx1">
                    <a:lumMod val="65000"/>
                  </a:schemeClr>
                </a:solidFill>
              </a:rPr>
              <a:t> </a:t>
            </a:r>
            <a:r>
              <a:rPr lang="en-US" sz="3200" b="1" dirty="0" smtClean="0">
                <a:solidFill>
                  <a:schemeClr val="tx2">
                    <a:lumMod val="75000"/>
                  </a:schemeClr>
                </a:solidFill>
              </a:rPr>
              <a:t> it into our Culture?</a:t>
            </a:r>
          </a:p>
        </p:txBody>
      </p:sp>
      <p:sp>
        <p:nvSpPr>
          <p:cNvPr id="2" name="Title 1"/>
          <p:cNvSpPr>
            <a:spLocks noGrp="1"/>
          </p:cNvSpPr>
          <p:nvPr>
            <p:ph type="title"/>
          </p:nvPr>
        </p:nvSpPr>
        <p:spPr>
          <a:xfrm>
            <a:off x="1752600" y="2362200"/>
            <a:ext cx="5791200" cy="914400"/>
          </a:xfrm>
          <a:solidFill>
            <a:schemeClr val="accent6">
              <a:lumMod val="50000"/>
            </a:schemeClr>
          </a:solidFill>
          <a:ln>
            <a:solidFill>
              <a:schemeClr val="accent2">
                <a:lumMod val="75000"/>
              </a:schemeClr>
            </a:solidFill>
          </a:ln>
          <a:scene3d>
            <a:camera prst="orthographicFront"/>
            <a:lightRig rig="threePt" dir="t"/>
          </a:scene3d>
          <a:sp3d>
            <a:bevelT prst="relaxedInset"/>
          </a:sp3d>
        </p:spPr>
        <p:txBody>
          <a:bodyPr>
            <a:noAutofit/>
          </a:bodyPr>
          <a:lstStyle/>
          <a:p>
            <a:r>
              <a:rPr lang="en-US" sz="5400"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PRME At CBPA</a:t>
            </a:r>
            <a:endParaRPr lang="en-US" sz="5400" cap="none"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5310479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676400"/>
            <a:ext cx="8229600" cy="5029200"/>
          </a:xfrm>
        </p:spPr>
        <p:txBody>
          <a:bodyPr>
            <a:normAutofit fontScale="92500" lnSpcReduction="20000"/>
          </a:bodyPr>
          <a:lstStyle/>
          <a:p>
            <a:r>
              <a:rPr lang="en-NZ" u="sng" dirty="0" smtClean="0">
                <a:solidFill>
                  <a:schemeClr val="tx2">
                    <a:lumMod val="90000"/>
                  </a:schemeClr>
                </a:solidFill>
              </a:rPr>
              <a:t>Principle </a:t>
            </a:r>
            <a:r>
              <a:rPr lang="en-NZ" u="sng" dirty="0">
                <a:solidFill>
                  <a:schemeClr val="tx2">
                    <a:lumMod val="90000"/>
                  </a:schemeClr>
                </a:solidFill>
              </a:rPr>
              <a:t>5</a:t>
            </a:r>
            <a:endParaRPr lang="en-US" u="sng" dirty="0">
              <a:solidFill>
                <a:schemeClr val="tx2">
                  <a:lumMod val="90000"/>
                </a:schemeClr>
              </a:solidFill>
            </a:endParaRPr>
          </a:p>
          <a:p>
            <a:r>
              <a:rPr lang="en-NZ" i="1" dirty="0">
                <a:solidFill>
                  <a:schemeClr val="bg2">
                    <a:lumMod val="20000"/>
                    <a:lumOff val="80000"/>
                  </a:schemeClr>
                </a:solidFill>
              </a:rPr>
              <a:t>Partnership</a:t>
            </a:r>
            <a:r>
              <a:rPr lang="en-NZ" dirty="0">
                <a:solidFill>
                  <a:schemeClr val="tx2">
                    <a:lumMod val="90000"/>
                  </a:schemeClr>
                </a:solidFill>
              </a:rPr>
              <a:t>: We will interact with managers of business corporations to extend our knowledge of their challenges in meeting social and environmental responsibilities and to explore jointly effective approaches to meeting these challenges.</a:t>
            </a:r>
            <a:endParaRPr lang="en-US" dirty="0">
              <a:solidFill>
                <a:schemeClr val="tx2">
                  <a:lumMod val="90000"/>
                </a:schemeClr>
              </a:solidFill>
            </a:endParaRPr>
          </a:p>
          <a:p>
            <a:r>
              <a:rPr lang="en-NZ" dirty="0">
                <a:solidFill>
                  <a:schemeClr val="tx2">
                    <a:lumMod val="90000"/>
                  </a:schemeClr>
                </a:solidFill>
              </a:rPr>
              <a:t> </a:t>
            </a:r>
            <a:endParaRPr lang="en-US" dirty="0">
              <a:solidFill>
                <a:schemeClr val="tx2">
                  <a:lumMod val="90000"/>
                </a:schemeClr>
              </a:solidFill>
            </a:endParaRPr>
          </a:p>
          <a:p>
            <a:r>
              <a:rPr lang="en-NZ" u="sng" dirty="0">
                <a:solidFill>
                  <a:schemeClr val="tx2">
                    <a:lumMod val="90000"/>
                  </a:schemeClr>
                </a:solidFill>
              </a:rPr>
              <a:t>Principle 6</a:t>
            </a:r>
            <a:endParaRPr lang="en-US" u="sng" dirty="0">
              <a:solidFill>
                <a:schemeClr val="tx2">
                  <a:lumMod val="90000"/>
                </a:schemeClr>
              </a:solidFill>
            </a:endParaRPr>
          </a:p>
          <a:p>
            <a:r>
              <a:rPr lang="en-NZ" i="1" dirty="0">
                <a:solidFill>
                  <a:schemeClr val="tx2">
                    <a:lumMod val="90000"/>
                  </a:schemeClr>
                </a:solidFill>
              </a:rPr>
              <a:t>Dialogue</a:t>
            </a:r>
            <a:r>
              <a:rPr lang="en-NZ" dirty="0">
                <a:solidFill>
                  <a:schemeClr val="tx2">
                    <a:lumMod val="90000"/>
                  </a:schemeClr>
                </a:solidFill>
              </a:rPr>
              <a:t>: We will facilitate and support dialogue and debate among educators, business, government, consumers, media, civil society organizations and other interested groups and stakeholders on critical issues related to global social responsibility and sustainability.</a:t>
            </a:r>
            <a:endParaRPr lang="en-US" dirty="0">
              <a:solidFill>
                <a:schemeClr val="tx2">
                  <a:lumMod val="90000"/>
                </a:schemeClr>
              </a:solidFill>
            </a:endParaRPr>
          </a:p>
          <a:p>
            <a:r>
              <a:rPr lang="en-NZ" dirty="0">
                <a:solidFill>
                  <a:schemeClr val="tx2">
                    <a:lumMod val="90000"/>
                  </a:schemeClr>
                </a:solidFill>
              </a:rPr>
              <a:t> </a:t>
            </a:r>
            <a:endParaRPr lang="en-US" dirty="0">
              <a:solidFill>
                <a:schemeClr val="tx2">
                  <a:lumMod val="90000"/>
                </a:schemeClr>
              </a:solidFill>
            </a:endParaRPr>
          </a:p>
          <a:p>
            <a:r>
              <a:rPr lang="en-NZ" sz="3300" i="1" dirty="0">
                <a:solidFill>
                  <a:schemeClr val="tx2">
                    <a:lumMod val="90000"/>
                  </a:schemeClr>
                </a:solidFill>
              </a:rPr>
              <a:t>We understand that our own organizational </a:t>
            </a:r>
            <a:endParaRPr lang="en-NZ" sz="3300" i="1" dirty="0" smtClean="0">
              <a:solidFill>
                <a:schemeClr val="tx2">
                  <a:lumMod val="90000"/>
                </a:schemeClr>
              </a:solidFill>
            </a:endParaRPr>
          </a:p>
          <a:p>
            <a:r>
              <a:rPr lang="en-NZ" sz="3300" i="1" dirty="0" smtClean="0">
                <a:solidFill>
                  <a:schemeClr val="tx2">
                    <a:lumMod val="90000"/>
                  </a:schemeClr>
                </a:solidFill>
              </a:rPr>
              <a:t>practices </a:t>
            </a:r>
            <a:r>
              <a:rPr lang="en-NZ" sz="3300" i="1" dirty="0">
                <a:solidFill>
                  <a:schemeClr val="tx2">
                    <a:lumMod val="90000"/>
                  </a:schemeClr>
                </a:solidFill>
              </a:rPr>
              <a:t>should serve as </a:t>
            </a:r>
            <a:r>
              <a:rPr lang="en-NZ" sz="3300" i="1" dirty="0" smtClean="0">
                <a:solidFill>
                  <a:schemeClr val="tx2">
                    <a:lumMod val="90000"/>
                  </a:schemeClr>
                </a:solidFill>
              </a:rPr>
              <a:t>examples </a:t>
            </a:r>
          </a:p>
          <a:p>
            <a:r>
              <a:rPr lang="en-NZ" sz="3300" i="1" dirty="0" smtClean="0">
                <a:solidFill>
                  <a:schemeClr val="tx2">
                    <a:lumMod val="90000"/>
                  </a:schemeClr>
                </a:solidFill>
              </a:rPr>
              <a:t>of </a:t>
            </a:r>
            <a:r>
              <a:rPr lang="en-NZ" sz="3300" i="1" dirty="0">
                <a:solidFill>
                  <a:schemeClr val="tx2">
                    <a:lumMod val="90000"/>
                  </a:schemeClr>
                </a:solidFill>
              </a:rPr>
              <a:t>the values and attitudes we convey to our students.</a:t>
            </a:r>
            <a:endParaRPr lang="en-US" sz="3300" i="1" dirty="0">
              <a:solidFill>
                <a:schemeClr val="tx2">
                  <a:lumMod val="90000"/>
                </a:schemeClr>
              </a:solidFill>
            </a:endParaRPr>
          </a:p>
          <a:p>
            <a:r>
              <a:rPr lang="en-NZ" sz="3300" i="1" dirty="0">
                <a:solidFill>
                  <a:schemeClr val="tx2">
                    <a:lumMod val="90000"/>
                  </a:schemeClr>
                </a:solidFill>
              </a:rPr>
              <a:t> </a:t>
            </a:r>
            <a:endParaRPr lang="en-US" sz="3300" i="1" dirty="0">
              <a:solidFill>
                <a:schemeClr val="tx2">
                  <a:lumMod val="90000"/>
                </a:schemeClr>
              </a:solidFill>
            </a:endParaRPr>
          </a:p>
          <a:p>
            <a:endParaRPr lang="en-US" dirty="0"/>
          </a:p>
        </p:txBody>
      </p:sp>
      <p:sp>
        <p:nvSpPr>
          <p:cNvPr id="3" name="Title 2"/>
          <p:cNvSpPr>
            <a:spLocks noGrp="1"/>
          </p:cNvSpPr>
          <p:nvPr>
            <p:ph type="title"/>
          </p:nvPr>
        </p:nvSpPr>
        <p:spPr>
          <a:xfrm>
            <a:off x="2590800" y="838200"/>
            <a:ext cx="4114800" cy="701040"/>
          </a:xfrm>
          <a:solidFill>
            <a:schemeClr val="accent2">
              <a:lumMod val="75000"/>
            </a:schemeClr>
          </a:solidFill>
        </p:spPr>
        <p:txBody>
          <a:bodyPr/>
          <a:lstStyle/>
          <a:p>
            <a:r>
              <a:rPr lang="en-US" dirty="0" smtClean="0">
                <a:solidFill>
                  <a:schemeClr val="tx2">
                    <a:lumMod val="90000"/>
                  </a:schemeClr>
                </a:solidFill>
              </a:rPr>
              <a:t>PRME PRINCIPLES, CONTD.</a:t>
            </a:r>
            <a:endParaRPr lang="en-US" dirty="0">
              <a:solidFill>
                <a:schemeClr val="tx2">
                  <a:lumMod val="90000"/>
                </a:schemeClr>
              </a:solidFill>
            </a:endParaRPr>
          </a:p>
        </p:txBody>
      </p:sp>
    </p:spTree>
    <p:extLst>
      <p:ext uri="{BB962C8B-B14F-4D97-AF65-F5344CB8AC3E}">
        <p14:creationId xmlns:p14="http://schemas.microsoft.com/office/powerpoint/2010/main" val="1852122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28800" y="228600"/>
            <a:ext cx="5562600" cy="1447800"/>
          </a:xfrm>
          <a:solidFill>
            <a:schemeClr val="accent1">
              <a:lumMod val="50000"/>
            </a:schemeClr>
          </a:solidFill>
        </p:spPr>
        <p:txBody>
          <a:bodyPr>
            <a:normAutofit/>
          </a:bodyPr>
          <a:lstStyle/>
          <a:p>
            <a:r>
              <a:rPr lang="en-US" sz="3600" dirty="0" smtClean="0">
                <a:solidFill>
                  <a:schemeClr val="tx2">
                    <a:lumMod val="90000"/>
                  </a:schemeClr>
                </a:solidFill>
              </a:rPr>
              <a:t>CBPA’S MODEL </a:t>
            </a:r>
            <a:br>
              <a:rPr lang="en-US" sz="3600" dirty="0" smtClean="0">
                <a:solidFill>
                  <a:schemeClr val="tx2">
                    <a:lumMod val="90000"/>
                  </a:schemeClr>
                </a:solidFill>
              </a:rPr>
            </a:br>
            <a:r>
              <a:rPr lang="en-US" sz="1600" i="1" dirty="0" smtClean="0">
                <a:solidFill>
                  <a:schemeClr val="tx2">
                    <a:lumMod val="90000"/>
                  </a:schemeClr>
                </a:solidFill>
              </a:rPr>
              <a:t>TO ENGAGE Students in Concepts of Responsible Management Education</a:t>
            </a:r>
            <a:endParaRPr lang="en-US" sz="1600" i="1" dirty="0">
              <a:solidFill>
                <a:schemeClr val="tx2">
                  <a:lumMod val="90000"/>
                </a:schemeClr>
              </a:solidFill>
            </a:endParaRP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596741920"/>
              </p:ext>
            </p:extLst>
          </p:nvPr>
        </p:nvGraphicFramePr>
        <p:xfrm>
          <a:off x="457200" y="1828800"/>
          <a:ext cx="82296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403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algn="l"/>
            <a:r>
              <a:rPr lang="en-NZ" b="1" i="1" dirty="0" smtClean="0">
                <a:solidFill>
                  <a:schemeClr val="tx2">
                    <a:lumMod val="90000"/>
                  </a:schemeClr>
                </a:solidFill>
              </a:rPr>
              <a:t>What </a:t>
            </a:r>
            <a:r>
              <a:rPr lang="en-NZ" b="1" i="1" u="sng" dirty="0" smtClean="0">
                <a:solidFill>
                  <a:schemeClr val="tx1">
                    <a:lumMod val="95000"/>
                  </a:schemeClr>
                </a:solidFill>
              </a:rPr>
              <a:t>i</a:t>
            </a:r>
            <a:r>
              <a:rPr lang="en-NZ" b="1" i="1" dirty="0" smtClean="0">
                <a:solidFill>
                  <a:schemeClr val="tx1">
                    <a:lumMod val="95000"/>
                  </a:schemeClr>
                </a:solidFill>
              </a:rPr>
              <a:t>s </a:t>
            </a:r>
            <a:r>
              <a:rPr lang="en-NZ" b="1" i="1" dirty="0" smtClean="0">
                <a:solidFill>
                  <a:schemeClr val="tx2">
                    <a:lumMod val="90000"/>
                  </a:schemeClr>
                </a:solidFill>
              </a:rPr>
              <a:t>it?</a:t>
            </a:r>
          </a:p>
          <a:p>
            <a:pPr algn="l"/>
            <a:endParaRPr lang="en-NZ" b="1" dirty="0" smtClean="0">
              <a:solidFill>
                <a:schemeClr val="tx2">
                  <a:lumMod val="90000"/>
                </a:schemeClr>
              </a:solidFill>
            </a:endParaRPr>
          </a:p>
          <a:p>
            <a:pPr algn="l"/>
            <a:r>
              <a:rPr lang="en-NZ" b="1" dirty="0" smtClean="0">
                <a:solidFill>
                  <a:schemeClr val="tx2">
                    <a:lumMod val="90000"/>
                  </a:schemeClr>
                </a:solidFill>
              </a:rPr>
              <a:t>The </a:t>
            </a:r>
            <a:r>
              <a:rPr lang="en-NZ" b="1" dirty="0">
                <a:solidFill>
                  <a:schemeClr val="tx2">
                    <a:lumMod val="90000"/>
                  </a:schemeClr>
                </a:solidFill>
              </a:rPr>
              <a:t>Principles for Responsible Management Education (PRME) initiative was launched in in 2007 as an initiative of six academic institutions (including AACSB International) and the United Nations Global Compact. The principles were created by an international taskforce of 60 deans, university presidents and official representatives of leading business schools and academic institutions.  It is proposed that the CBPA become a signatory to PRME.</a:t>
            </a:r>
            <a:endParaRPr lang="en-US" b="1" dirty="0">
              <a:solidFill>
                <a:schemeClr val="tx2">
                  <a:lumMod val="90000"/>
                </a:schemeClr>
              </a:solidFill>
            </a:endParaRPr>
          </a:p>
          <a:p>
            <a:endParaRPr lang="en-US" dirty="0"/>
          </a:p>
        </p:txBody>
      </p:sp>
      <p:sp>
        <p:nvSpPr>
          <p:cNvPr id="3" name="Title 2"/>
          <p:cNvSpPr>
            <a:spLocks noGrp="1"/>
          </p:cNvSpPr>
          <p:nvPr>
            <p:ph type="title"/>
          </p:nvPr>
        </p:nvSpPr>
        <p:spPr>
          <a:xfrm>
            <a:off x="2438400" y="914400"/>
            <a:ext cx="4114800" cy="701040"/>
          </a:xfrm>
          <a:solidFill>
            <a:schemeClr val="accent2">
              <a:lumMod val="75000"/>
            </a:schemeClr>
          </a:solidFill>
        </p:spPr>
        <p:txBody>
          <a:bodyPr/>
          <a:lstStyle/>
          <a:p>
            <a:r>
              <a:rPr lang="en-US" dirty="0" err="1" smtClean="0">
                <a:solidFill>
                  <a:schemeClr val="tx2">
                    <a:lumMod val="90000"/>
                  </a:schemeClr>
                </a:solidFill>
              </a:rPr>
              <a:t>Prme</a:t>
            </a:r>
            <a:r>
              <a:rPr lang="en-US" smtClean="0">
                <a:solidFill>
                  <a:schemeClr val="tx2">
                    <a:lumMod val="90000"/>
                  </a:schemeClr>
                </a:solidFill>
              </a:rPr>
              <a:t> -- Summary</a:t>
            </a:r>
            <a:endParaRPr lang="en-US" dirty="0">
              <a:solidFill>
                <a:schemeClr val="tx2">
                  <a:lumMod val="90000"/>
                </a:schemeClr>
              </a:solidFill>
            </a:endParaRPr>
          </a:p>
        </p:txBody>
      </p:sp>
    </p:spTree>
    <p:extLst>
      <p:ext uri="{BB962C8B-B14F-4D97-AF65-F5344CB8AC3E}">
        <p14:creationId xmlns:p14="http://schemas.microsoft.com/office/powerpoint/2010/main" val="3098094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152400" y="2020824"/>
            <a:ext cx="8763000" cy="4684776"/>
          </a:xfrm>
        </p:spPr>
        <p:txBody>
          <a:bodyPr>
            <a:normAutofit/>
          </a:bodyPr>
          <a:lstStyle/>
          <a:p>
            <a:endParaRPr lang="en-US" dirty="0" smtClean="0"/>
          </a:p>
          <a:p>
            <a:r>
              <a:rPr lang="en-US" sz="4000" i="1" dirty="0" smtClean="0">
                <a:solidFill>
                  <a:schemeClr val="tx2">
                    <a:lumMod val="90000"/>
                  </a:schemeClr>
                </a:solidFill>
              </a:rPr>
              <a:t>We teach </a:t>
            </a:r>
            <a:r>
              <a:rPr lang="en-US" sz="4000" b="1" i="1" dirty="0" smtClean="0">
                <a:solidFill>
                  <a:schemeClr val="tx1">
                    <a:lumMod val="75000"/>
                  </a:schemeClr>
                </a:solidFill>
              </a:rPr>
              <a:t>CONSCIOUS CAPITALISM </a:t>
            </a:r>
          </a:p>
          <a:p>
            <a:r>
              <a:rPr lang="en-US" sz="4000" i="1" dirty="0" smtClean="0">
                <a:solidFill>
                  <a:schemeClr val="tx2">
                    <a:lumMod val="90000"/>
                  </a:schemeClr>
                </a:solidFill>
              </a:rPr>
              <a:t>Via the </a:t>
            </a:r>
            <a:r>
              <a:rPr lang="en-US" sz="4000" b="1" i="1" dirty="0" smtClean="0">
                <a:solidFill>
                  <a:schemeClr val="tx1">
                    <a:lumMod val="75000"/>
                  </a:schemeClr>
                </a:solidFill>
              </a:rPr>
              <a:t>PRME</a:t>
            </a:r>
            <a:r>
              <a:rPr lang="en-US" sz="4000" i="1" dirty="0" smtClean="0">
                <a:solidFill>
                  <a:schemeClr val="tx2">
                    <a:lumMod val="90000"/>
                  </a:schemeClr>
                </a:solidFill>
              </a:rPr>
              <a:t> Norms </a:t>
            </a:r>
          </a:p>
          <a:p>
            <a:r>
              <a:rPr lang="en-US" sz="4000" i="1" dirty="0" smtClean="0">
                <a:solidFill>
                  <a:schemeClr val="tx2">
                    <a:lumMod val="90000"/>
                  </a:schemeClr>
                </a:solidFill>
              </a:rPr>
              <a:t>that we have </a:t>
            </a:r>
          </a:p>
          <a:p>
            <a:r>
              <a:rPr lang="en-US" sz="4000" i="1" dirty="0" smtClean="0">
                <a:solidFill>
                  <a:schemeClr val="tx2">
                    <a:lumMod val="90000"/>
                  </a:schemeClr>
                </a:solidFill>
              </a:rPr>
              <a:t>Implanted Into all Aspects </a:t>
            </a:r>
          </a:p>
          <a:p>
            <a:r>
              <a:rPr lang="en-US" sz="4000" i="1" dirty="0" smtClean="0">
                <a:solidFill>
                  <a:schemeClr val="tx2">
                    <a:lumMod val="90000"/>
                  </a:schemeClr>
                </a:solidFill>
              </a:rPr>
              <a:t>of our </a:t>
            </a:r>
            <a:r>
              <a:rPr lang="en-US" sz="4000" b="1" i="1" dirty="0" smtClean="0">
                <a:solidFill>
                  <a:schemeClr val="tx1">
                    <a:lumMod val="75000"/>
                  </a:schemeClr>
                </a:solidFill>
              </a:rPr>
              <a:t>CBPA</a:t>
            </a:r>
            <a:r>
              <a:rPr lang="en-US" sz="4000" i="1" dirty="0" smtClean="0">
                <a:solidFill>
                  <a:schemeClr val="tx2">
                    <a:lumMod val="90000"/>
                  </a:schemeClr>
                </a:solidFill>
              </a:rPr>
              <a:t> Educational Value Chain</a:t>
            </a:r>
            <a:endParaRPr lang="en-US" sz="4000" i="1" dirty="0">
              <a:solidFill>
                <a:schemeClr val="tx2">
                  <a:lumMod val="90000"/>
                </a:schemeClr>
              </a:solidFill>
            </a:endParaRPr>
          </a:p>
        </p:txBody>
      </p:sp>
      <p:sp>
        <p:nvSpPr>
          <p:cNvPr id="3" name="Title 2"/>
          <p:cNvSpPr>
            <a:spLocks noGrp="1"/>
          </p:cNvSpPr>
          <p:nvPr>
            <p:ph type="title"/>
          </p:nvPr>
        </p:nvSpPr>
        <p:spPr>
          <a:xfrm>
            <a:off x="2133600" y="975360"/>
            <a:ext cx="5105400" cy="701040"/>
          </a:xfrm>
          <a:solidFill>
            <a:schemeClr val="accent2">
              <a:lumMod val="75000"/>
            </a:schemeClr>
          </a:solidFill>
        </p:spPr>
        <p:txBody>
          <a:bodyPr>
            <a:noAutofit/>
          </a:bodyPr>
          <a:lstStyle/>
          <a:p>
            <a:r>
              <a:rPr lang="en-US" sz="4000" dirty="0" smtClean="0">
                <a:solidFill>
                  <a:schemeClr val="tx2">
                    <a:lumMod val="90000"/>
                  </a:schemeClr>
                </a:solidFill>
              </a:rPr>
              <a:t>THE CBPA WAY!</a:t>
            </a:r>
            <a:endParaRPr lang="en-US" sz="4000" dirty="0">
              <a:solidFill>
                <a:schemeClr val="tx2">
                  <a:lumMod val="90000"/>
                </a:schemeClr>
              </a:solidFill>
            </a:endParaRPr>
          </a:p>
        </p:txBody>
      </p:sp>
    </p:spTree>
    <p:extLst>
      <p:ext uri="{BB962C8B-B14F-4D97-AF65-F5344CB8AC3E}">
        <p14:creationId xmlns:p14="http://schemas.microsoft.com/office/powerpoint/2010/main" val="134704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algn="l"/>
            <a:r>
              <a:rPr lang="en-NZ" b="1" i="1" dirty="0" smtClean="0">
                <a:solidFill>
                  <a:schemeClr val="tx2">
                    <a:lumMod val="90000"/>
                  </a:schemeClr>
                </a:solidFill>
              </a:rPr>
              <a:t>What </a:t>
            </a:r>
            <a:r>
              <a:rPr lang="en-NZ" b="1" i="1" dirty="0" smtClean="0">
                <a:solidFill>
                  <a:schemeClr val="tx1">
                    <a:lumMod val="95000"/>
                  </a:schemeClr>
                </a:solidFill>
              </a:rPr>
              <a:t>Value</a:t>
            </a:r>
            <a:r>
              <a:rPr lang="en-NZ" b="1" i="1" dirty="0" smtClean="0">
                <a:solidFill>
                  <a:schemeClr val="tx2">
                    <a:lumMod val="90000"/>
                  </a:schemeClr>
                </a:solidFill>
              </a:rPr>
              <a:t> does PRME Create for our Students</a:t>
            </a:r>
            <a:r>
              <a:rPr lang="en-NZ" b="1" dirty="0" smtClean="0">
                <a:solidFill>
                  <a:schemeClr val="tx2">
                    <a:lumMod val="90000"/>
                  </a:schemeClr>
                </a:solidFill>
              </a:rPr>
              <a:t>?</a:t>
            </a:r>
          </a:p>
          <a:p>
            <a:pPr algn="l"/>
            <a:endParaRPr lang="en-NZ" b="1" dirty="0">
              <a:solidFill>
                <a:schemeClr val="tx2">
                  <a:lumMod val="90000"/>
                </a:schemeClr>
              </a:solidFill>
            </a:endParaRPr>
          </a:p>
          <a:p>
            <a:pPr algn="l"/>
            <a:r>
              <a:rPr lang="en-NZ" b="1" dirty="0" smtClean="0">
                <a:solidFill>
                  <a:schemeClr val="tx2">
                    <a:lumMod val="90000"/>
                  </a:schemeClr>
                </a:solidFill>
              </a:rPr>
              <a:t>PRME </a:t>
            </a:r>
            <a:r>
              <a:rPr lang="en-NZ" b="1" dirty="0">
                <a:solidFill>
                  <a:schemeClr val="tx2">
                    <a:lumMod val="90000"/>
                  </a:schemeClr>
                </a:solidFill>
              </a:rPr>
              <a:t>seeks to establish a process of continuous improvement among institutions of management education in order to develop </a:t>
            </a:r>
            <a:r>
              <a:rPr lang="en-NZ" b="1" dirty="0" smtClean="0">
                <a:solidFill>
                  <a:schemeClr val="tx2">
                    <a:lumMod val="90000"/>
                  </a:schemeClr>
                </a:solidFill>
              </a:rPr>
              <a:t>in our students, a </a:t>
            </a:r>
            <a:r>
              <a:rPr lang="en-NZ" b="1" dirty="0">
                <a:solidFill>
                  <a:schemeClr val="tx2">
                    <a:lumMod val="90000"/>
                  </a:schemeClr>
                </a:solidFill>
              </a:rPr>
              <a:t>new generation of business leaders. PRME's mission is to inspire and champion ethical and responsible management education, research, and thought for global leadership that takes into account the Triple Bottom Line of  people, the planet and profits.   </a:t>
            </a:r>
            <a:endParaRPr lang="en-US" b="1" dirty="0">
              <a:solidFill>
                <a:schemeClr val="tx2">
                  <a:lumMod val="90000"/>
                </a:schemeClr>
              </a:solidFill>
            </a:endParaRPr>
          </a:p>
          <a:p>
            <a:endParaRPr lang="en-US" dirty="0"/>
          </a:p>
        </p:txBody>
      </p:sp>
      <p:sp>
        <p:nvSpPr>
          <p:cNvPr id="3" name="Title 2"/>
          <p:cNvSpPr>
            <a:spLocks noGrp="1"/>
          </p:cNvSpPr>
          <p:nvPr>
            <p:ph type="title"/>
          </p:nvPr>
        </p:nvSpPr>
        <p:spPr>
          <a:xfrm>
            <a:off x="2590800" y="990600"/>
            <a:ext cx="4114800" cy="701040"/>
          </a:xfrm>
          <a:solidFill>
            <a:schemeClr val="accent2">
              <a:lumMod val="75000"/>
            </a:schemeClr>
          </a:solidFill>
        </p:spPr>
        <p:txBody>
          <a:bodyPr/>
          <a:lstStyle/>
          <a:p>
            <a:r>
              <a:rPr lang="en-US" dirty="0" smtClean="0">
                <a:solidFill>
                  <a:schemeClr val="tx2">
                    <a:lumMod val="90000"/>
                  </a:schemeClr>
                </a:solidFill>
              </a:rPr>
              <a:t>Background</a:t>
            </a:r>
            <a:endParaRPr lang="en-US" dirty="0">
              <a:solidFill>
                <a:schemeClr val="tx2">
                  <a:lumMod val="90000"/>
                </a:schemeClr>
              </a:solidFill>
            </a:endParaRPr>
          </a:p>
        </p:txBody>
      </p:sp>
    </p:spTree>
    <p:extLst>
      <p:ext uri="{BB962C8B-B14F-4D97-AF65-F5344CB8AC3E}">
        <p14:creationId xmlns:p14="http://schemas.microsoft.com/office/powerpoint/2010/main" val="1499543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pPr algn="l"/>
            <a:endParaRPr lang="en-NZ" b="1" dirty="0" smtClean="0">
              <a:solidFill>
                <a:schemeClr val="tx2"/>
              </a:solidFill>
            </a:endParaRPr>
          </a:p>
          <a:p>
            <a:pPr algn="l"/>
            <a:r>
              <a:rPr lang="en-NZ" b="1" i="1" dirty="0" smtClean="0">
                <a:solidFill>
                  <a:schemeClr val="tx2"/>
                </a:solidFill>
              </a:rPr>
              <a:t>Signalling our </a:t>
            </a:r>
            <a:r>
              <a:rPr lang="en-NZ" b="1" i="1" u="sng" dirty="0" smtClean="0">
                <a:solidFill>
                  <a:schemeClr val="tx1">
                    <a:lumMod val="95000"/>
                  </a:schemeClr>
                </a:solidFill>
              </a:rPr>
              <a:t>Commitment</a:t>
            </a:r>
            <a:r>
              <a:rPr lang="en-NZ" b="1" dirty="0" smtClean="0">
                <a:solidFill>
                  <a:schemeClr val="tx2"/>
                </a:solidFill>
              </a:rPr>
              <a:t>:</a:t>
            </a:r>
          </a:p>
          <a:p>
            <a:pPr algn="l"/>
            <a:endParaRPr lang="en-NZ" b="1" dirty="0">
              <a:solidFill>
                <a:schemeClr val="tx2"/>
              </a:solidFill>
            </a:endParaRPr>
          </a:p>
          <a:p>
            <a:pPr algn="l"/>
            <a:r>
              <a:rPr lang="en-NZ" b="1" dirty="0" smtClean="0">
                <a:solidFill>
                  <a:schemeClr val="tx2"/>
                </a:solidFill>
              </a:rPr>
              <a:t>By </a:t>
            </a:r>
            <a:r>
              <a:rPr lang="en-NZ" b="1" dirty="0">
                <a:solidFill>
                  <a:schemeClr val="tx2"/>
                </a:solidFill>
              </a:rPr>
              <a:t>making a commitment to adopt the principles, the College of Business and Public </a:t>
            </a:r>
            <a:r>
              <a:rPr lang="en-NZ" b="1" dirty="0" smtClean="0">
                <a:solidFill>
                  <a:schemeClr val="tx2"/>
                </a:solidFill>
              </a:rPr>
              <a:t>Administration (CBPA) </a:t>
            </a:r>
            <a:r>
              <a:rPr lang="en-NZ" b="1" dirty="0">
                <a:solidFill>
                  <a:schemeClr val="tx2"/>
                </a:solidFill>
              </a:rPr>
              <a:t>and California State University at San </a:t>
            </a:r>
            <a:r>
              <a:rPr lang="en-NZ" b="1" dirty="0" smtClean="0">
                <a:solidFill>
                  <a:schemeClr val="tx2"/>
                </a:solidFill>
              </a:rPr>
              <a:t>Bernardino (CSUSB)  </a:t>
            </a:r>
            <a:r>
              <a:rPr lang="en-NZ" b="1" dirty="0">
                <a:solidFill>
                  <a:schemeClr val="tx2"/>
                </a:solidFill>
              </a:rPr>
              <a:t>would be signalling their intent to continue to integrate sustainability values into our curriculum, research and community engagement activities, wherever it makes sense to do so.</a:t>
            </a:r>
            <a:r>
              <a:rPr lang="en-NZ" dirty="0">
                <a:solidFill>
                  <a:schemeClr val="tx2"/>
                </a:solidFill>
              </a:rPr>
              <a:t>  </a:t>
            </a:r>
            <a:endParaRPr lang="en-US" dirty="0">
              <a:solidFill>
                <a:schemeClr val="tx2"/>
              </a:solidFill>
            </a:endParaRPr>
          </a:p>
          <a:p>
            <a:r>
              <a:rPr lang="en-NZ" dirty="0">
                <a:solidFill>
                  <a:schemeClr val="tx2">
                    <a:lumMod val="90000"/>
                  </a:schemeClr>
                </a:solidFill>
              </a:rPr>
              <a:t> </a:t>
            </a:r>
            <a:endParaRPr lang="en-US" dirty="0">
              <a:solidFill>
                <a:schemeClr val="tx2">
                  <a:lumMod val="90000"/>
                </a:schemeClr>
              </a:solidFill>
            </a:endParaRPr>
          </a:p>
          <a:p>
            <a:endParaRPr lang="en-US" dirty="0"/>
          </a:p>
        </p:txBody>
      </p:sp>
      <p:sp>
        <p:nvSpPr>
          <p:cNvPr id="3" name="Title 2"/>
          <p:cNvSpPr>
            <a:spLocks noGrp="1"/>
          </p:cNvSpPr>
          <p:nvPr>
            <p:ph type="title"/>
          </p:nvPr>
        </p:nvSpPr>
        <p:spPr>
          <a:xfrm>
            <a:off x="2667000" y="914400"/>
            <a:ext cx="4114800" cy="701040"/>
          </a:xfrm>
          <a:solidFill>
            <a:schemeClr val="accent2">
              <a:lumMod val="75000"/>
            </a:schemeClr>
          </a:solidFill>
        </p:spPr>
        <p:txBody>
          <a:bodyPr/>
          <a:lstStyle/>
          <a:p>
            <a:r>
              <a:rPr lang="en-US" dirty="0" smtClean="0">
                <a:solidFill>
                  <a:schemeClr val="tx2">
                    <a:lumMod val="90000"/>
                  </a:schemeClr>
                </a:solidFill>
              </a:rPr>
              <a:t>Commitment by CBPA  &amp; </a:t>
            </a:r>
            <a:r>
              <a:rPr lang="en-US" dirty="0" err="1" smtClean="0">
                <a:solidFill>
                  <a:schemeClr val="tx2">
                    <a:lumMod val="90000"/>
                  </a:schemeClr>
                </a:solidFill>
              </a:rPr>
              <a:t>csusb</a:t>
            </a:r>
            <a:endParaRPr lang="en-US" dirty="0">
              <a:solidFill>
                <a:schemeClr val="tx2">
                  <a:lumMod val="90000"/>
                </a:schemeClr>
              </a:solidFill>
            </a:endParaRPr>
          </a:p>
        </p:txBody>
      </p:sp>
    </p:spTree>
    <p:extLst>
      <p:ext uri="{BB962C8B-B14F-4D97-AF65-F5344CB8AC3E}">
        <p14:creationId xmlns:p14="http://schemas.microsoft.com/office/powerpoint/2010/main" val="1630520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2057400"/>
            <a:ext cx="8229600" cy="4075176"/>
          </a:xfrm>
        </p:spPr>
        <p:txBody>
          <a:bodyPr/>
          <a:lstStyle/>
          <a:p>
            <a:pPr algn="l"/>
            <a:r>
              <a:rPr lang="en-NZ" b="1" i="1" dirty="0" smtClean="0">
                <a:solidFill>
                  <a:schemeClr val="tx2">
                    <a:lumMod val="90000"/>
                  </a:schemeClr>
                </a:solidFill>
              </a:rPr>
              <a:t>Our </a:t>
            </a:r>
            <a:r>
              <a:rPr lang="en-NZ" b="1" i="1" u="sng" dirty="0" smtClean="0">
                <a:solidFill>
                  <a:schemeClr val="tx1">
                    <a:lumMod val="95000"/>
                  </a:schemeClr>
                </a:solidFill>
              </a:rPr>
              <a:t>Affinity Groups</a:t>
            </a:r>
            <a:r>
              <a:rPr lang="en-NZ" b="1" i="1" dirty="0" smtClean="0">
                <a:solidFill>
                  <a:schemeClr val="tx1">
                    <a:lumMod val="95000"/>
                  </a:schemeClr>
                </a:solidFill>
              </a:rPr>
              <a:t> </a:t>
            </a:r>
            <a:r>
              <a:rPr lang="en-NZ" b="1" i="1" dirty="0" smtClean="0">
                <a:solidFill>
                  <a:schemeClr val="tx2">
                    <a:lumMod val="90000"/>
                  </a:schemeClr>
                </a:solidFill>
              </a:rPr>
              <a:t>Endorse PRME</a:t>
            </a:r>
            <a:r>
              <a:rPr lang="en-NZ" b="1" dirty="0" smtClean="0">
                <a:solidFill>
                  <a:schemeClr val="tx2">
                    <a:lumMod val="90000"/>
                  </a:schemeClr>
                </a:solidFill>
              </a:rPr>
              <a:t>:</a:t>
            </a:r>
          </a:p>
          <a:p>
            <a:pPr algn="l"/>
            <a:endParaRPr lang="en-NZ" b="1" dirty="0">
              <a:solidFill>
                <a:schemeClr val="tx2">
                  <a:lumMod val="90000"/>
                </a:schemeClr>
              </a:solidFill>
            </a:endParaRPr>
          </a:p>
          <a:p>
            <a:pPr algn="l"/>
            <a:r>
              <a:rPr lang="en-NZ" b="1" dirty="0" smtClean="0">
                <a:solidFill>
                  <a:schemeClr val="tx2">
                    <a:lumMod val="90000"/>
                  </a:schemeClr>
                </a:solidFill>
              </a:rPr>
              <a:t>The </a:t>
            </a:r>
            <a:r>
              <a:rPr lang="en-NZ" b="1" dirty="0">
                <a:solidFill>
                  <a:schemeClr val="tx2">
                    <a:lumMod val="90000"/>
                  </a:schemeClr>
                </a:solidFill>
              </a:rPr>
              <a:t>principles are endorsed by AACSB and are consistent with the continuous improvement in management education expected of AACSB-endorsed institutions. AACSB sponsors an ‘affinity group’ of representatives from AACSB accredited institutions to support the initiative.  </a:t>
            </a:r>
            <a:endParaRPr lang="en-US" dirty="0">
              <a:solidFill>
                <a:schemeClr val="tx2">
                  <a:lumMod val="90000"/>
                </a:schemeClr>
              </a:solidFill>
            </a:endParaRPr>
          </a:p>
        </p:txBody>
      </p:sp>
      <p:sp>
        <p:nvSpPr>
          <p:cNvPr id="3" name="Title 2"/>
          <p:cNvSpPr>
            <a:spLocks noGrp="1"/>
          </p:cNvSpPr>
          <p:nvPr>
            <p:ph type="title"/>
          </p:nvPr>
        </p:nvSpPr>
        <p:spPr>
          <a:solidFill>
            <a:schemeClr val="accent2">
              <a:lumMod val="75000"/>
            </a:schemeClr>
          </a:solidFill>
        </p:spPr>
        <p:txBody>
          <a:bodyPr/>
          <a:lstStyle/>
          <a:p>
            <a:r>
              <a:rPr lang="en-US" dirty="0" smtClean="0">
                <a:solidFill>
                  <a:schemeClr val="tx2">
                    <a:lumMod val="90000"/>
                  </a:schemeClr>
                </a:solidFill>
              </a:rPr>
              <a:t>Endorsement of principles</a:t>
            </a:r>
            <a:endParaRPr lang="en-US" dirty="0">
              <a:solidFill>
                <a:schemeClr val="tx2">
                  <a:lumMod val="90000"/>
                </a:schemeClr>
              </a:solidFill>
            </a:endParaRPr>
          </a:p>
        </p:txBody>
      </p:sp>
    </p:spTree>
    <p:extLst>
      <p:ext uri="{BB962C8B-B14F-4D97-AF65-F5344CB8AC3E}">
        <p14:creationId xmlns:p14="http://schemas.microsoft.com/office/powerpoint/2010/main" val="268615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676400"/>
            <a:ext cx="8382000" cy="5029200"/>
          </a:xfrm>
        </p:spPr>
        <p:txBody>
          <a:bodyPr>
            <a:normAutofit fontScale="47500" lnSpcReduction="20000"/>
          </a:bodyPr>
          <a:lstStyle/>
          <a:p>
            <a:r>
              <a:rPr lang="en-NZ" dirty="0" smtClean="0"/>
              <a:t>. </a:t>
            </a:r>
            <a:endParaRPr lang="en-US" dirty="0"/>
          </a:p>
          <a:p>
            <a:r>
              <a:rPr lang="en-NZ" dirty="0"/>
              <a:t> </a:t>
            </a:r>
            <a:endParaRPr lang="en-US" dirty="0"/>
          </a:p>
          <a:p>
            <a:pPr lvl="0" algn="l"/>
            <a:r>
              <a:rPr lang="en-NZ" sz="3600" b="1" dirty="0">
                <a:solidFill>
                  <a:schemeClr val="tx2">
                    <a:lumMod val="90000"/>
                  </a:schemeClr>
                </a:solidFill>
              </a:rPr>
              <a:t>AACSB Learning Outcomes Measurements @ CBPA </a:t>
            </a:r>
            <a:endParaRPr lang="en-US" sz="3600" dirty="0">
              <a:solidFill>
                <a:schemeClr val="tx2">
                  <a:lumMod val="90000"/>
                </a:schemeClr>
              </a:solidFill>
            </a:endParaRPr>
          </a:p>
          <a:p>
            <a:pPr lvl="0" algn="l"/>
            <a:r>
              <a:rPr lang="en-NZ" sz="3600" b="1" dirty="0">
                <a:solidFill>
                  <a:schemeClr val="tx2">
                    <a:lumMod val="90000"/>
                  </a:schemeClr>
                </a:solidFill>
              </a:rPr>
              <a:t>Teaching of Business Ethics and Sustainability in CBPA classes, with measures</a:t>
            </a:r>
            <a:endParaRPr lang="en-US" sz="3600" dirty="0">
              <a:solidFill>
                <a:schemeClr val="tx2">
                  <a:lumMod val="90000"/>
                </a:schemeClr>
              </a:solidFill>
            </a:endParaRPr>
          </a:p>
          <a:p>
            <a:pPr lvl="0" algn="l"/>
            <a:r>
              <a:rPr lang="en-NZ" sz="3600" b="1" dirty="0">
                <a:solidFill>
                  <a:schemeClr val="tx2">
                    <a:lumMod val="90000"/>
                  </a:schemeClr>
                </a:solidFill>
              </a:rPr>
              <a:t>AOL measures of  knowledge</a:t>
            </a:r>
            <a:endParaRPr lang="en-US" sz="3600" dirty="0">
              <a:solidFill>
                <a:schemeClr val="tx2">
                  <a:lumMod val="90000"/>
                </a:schemeClr>
              </a:solidFill>
            </a:endParaRPr>
          </a:p>
          <a:p>
            <a:pPr lvl="0" algn="l"/>
            <a:r>
              <a:rPr lang="en-NZ" sz="3600" b="1" dirty="0">
                <a:solidFill>
                  <a:schemeClr val="tx2">
                    <a:lumMod val="90000"/>
                  </a:schemeClr>
                </a:solidFill>
              </a:rPr>
              <a:t>Research on Ethics and sustainability being undertaken by our faculty</a:t>
            </a:r>
            <a:endParaRPr lang="en-US" sz="3600" dirty="0">
              <a:solidFill>
                <a:schemeClr val="tx2">
                  <a:lumMod val="90000"/>
                </a:schemeClr>
              </a:solidFill>
            </a:endParaRPr>
          </a:p>
          <a:p>
            <a:pPr lvl="0" algn="l"/>
            <a:r>
              <a:rPr lang="en-NZ" sz="3600" b="1" dirty="0">
                <a:solidFill>
                  <a:schemeClr val="tx2">
                    <a:lumMod val="90000"/>
                  </a:schemeClr>
                </a:solidFill>
              </a:rPr>
              <a:t>Our accounting tax assistance program, VITA</a:t>
            </a:r>
            <a:endParaRPr lang="en-US" sz="3600" dirty="0">
              <a:solidFill>
                <a:schemeClr val="tx2">
                  <a:lumMod val="90000"/>
                </a:schemeClr>
              </a:solidFill>
            </a:endParaRPr>
          </a:p>
          <a:p>
            <a:pPr lvl="0" algn="l"/>
            <a:r>
              <a:rPr lang="en-NZ" sz="3600" b="1" dirty="0">
                <a:solidFill>
                  <a:schemeClr val="tx2">
                    <a:lumMod val="90000"/>
                  </a:schemeClr>
                </a:solidFill>
              </a:rPr>
              <a:t>Micro business support by our overseas students in India</a:t>
            </a:r>
            <a:endParaRPr lang="en-US" sz="3600" dirty="0">
              <a:solidFill>
                <a:schemeClr val="tx2">
                  <a:lumMod val="90000"/>
                </a:schemeClr>
              </a:solidFill>
            </a:endParaRPr>
          </a:p>
          <a:p>
            <a:pPr lvl="0" algn="l"/>
            <a:r>
              <a:rPr lang="en-NZ" sz="3600" b="1" dirty="0">
                <a:solidFill>
                  <a:schemeClr val="tx2">
                    <a:lumMod val="90000"/>
                  </a:schemeClr>
                </a:solidFill>
              </a:rPr>
              <a:t>Global Workplace mainstreaming of Women research and publication by faculty </a:t>
            </a:r>
            <a:endParaRPr lang="en-US" sz="3600" dirty="0">
              <a:solidFill>
                <a:schemeClr val="tx2">
                  <a:lumMod val="90000"/>
                </a:schemeClr>
              </a:solidFill>
            </a:endParaRPr>
          </a:p>
          <a:p>
            <a:pPr lvl="0" algn="l"/>
            <a:r>
              <a:rPr lang="en-NZ" sz="3600" b="1" dirty="0">
                <a:solidFill>
                  <a:schemeClr val="tx2">
                    <a:lumMod val="90000"/>
                  </a:schemeClr>
                </a:solidFill>
              </a:rPr>
              <a:t>Inland Empire Women’s Business Centre</a:t>
            </a:r>
            <a:endParaRPr lang="en-US" sz="3600" dirty="0">
              <a:solidFill>
                <a:schemeClr val="tx2">
                  <a:lumMod val="90000"/>
                </a:schemeClr>
              </a:solidFill>
            </a:endParaRPr>
          </a:p>
          <a:p>
            <a:pPr lvl="0" algn="l"/>
            <a:r>
              <a:rPr lang="en-NZ" sz="3600" b="1" dirty="0">
                <a:solidFill>
                  <a:schemeClr val="tx2">
                    <a:lumMod val="90000"/>
                  </a:schemeClr>
                </a:solidFill>
              </a:rPr>
              <a:t>Internship activities</a:t>
            </a:r>
            <a:endParaRPr lang="en-US" sz="3600" dirty="0">
              <a:solidFill>
                <a:schemeClr val="tx2">
                  <a:lumMod val="90000"/>
                </a:schemeClr>
              </a:solidFill>
            </a:endParaRPr>
          </a:p>
          <a:p>
            <a:pPr lvl="0" algn="l"/>
            <a:r>
              <a:rPr lang="en-NZ" sz="3600" b="1" dirty="0">
                <a:solidFill>
                  <a:schemeClr val="tx2">
                    <a:lumMod val="90000"/>
                  </a:schemeClr>
                </a:solidFill>
              </a:rPr>
              <a:t>Consulting opportunities and service learning in Management courses</a:t>
            </a:r>
            <a:endParaRPr lang="en-US" sz="3600" dirty="0">
              <a:solidFill>
                <a:schemeClr val="tx2">
                  <a:lumMod val="90000"/>
                </a:schemeClr>
              </a:solidFill>
            </a:endParaRPr>
          </a:p>
          <a:p>
            <a:pPr lvl="0" algn="l"/>
            <a:r>
              <a:rPr lang="en-NZ" sz="3600" b="1" dirty="0">
                <a:solidFill>
                  <a:schemeClr val="tx2">
                    <a:lumMod val="90000"/>
                  </a:schemeClr>
                </a:solidFill>
              </a:rPr>
              <a:t>Public service activity within the College</a:t>
            </a:r>
            <a:endParaRPr lang="en-US" sz="3600" dirty="0">
              <a:solidFill>
                <a:schemeClr val="tx2">
                  <a:lumMod val="90000"/>
                </a:schemeClr>
              </a:solidFill>
            </a:endParaRPr>
          </a:p>
          <a:p>
            <a:pPr lvl="0" algn="l"/>
            <a:r>
              <a:rPr lang="en-NZ" sz="3600" b="1" dirty="0">
                <a:solidFill>
                  <a:schemeClr val="tx2">
                    <a:lumMod val="90000"/>
                  </a:schemeClr>
                </a:solidFill>
              </a:rPr>
              <a:t>Triple Bottom line event sponsored by Business Alliance</a:t>
            </a:r>
            <a:endParaRPr lang="en-US" sz="3600" dirty="0">
              <a:solidFill>
                <a:schemeClr val="tx2">
                  <a:lumMod val="90000"/>
                </a:schemeClr>
              </a:solidFill>
            </a:endParaRPr>
          </a:p>
          <a:p>
            <a:pPr lvl="0" algn="l"/>
            <a:r>
              <a:rPr lang="en-NZ" sz="3600" b="1" dirty="0">
                <a:solidFill>
                  <a:schemeClr val="tx2">
                    <a:lumMod val="90000"/>
                  </a:schemeClr>
                </a:solidFill>
              </a:rPr>
              <a:t> Benefit Corporation event to be sponsored next year by CBPA</a:t>
            </a:r>
            <a:endParaRPr lang="en-US" sz="3600" dirty="0">
              <a:solidFill>
                <a:schemeClr val="tx2">
                  <a:lumMod val="90000"/>
                </a:schemeClr>
              </a:solidFill>
            </a:endParaRPr>
          </a:p>
          <a:p>
            <a:pPr lvl="0" algn="l"/>
            <a:r>
              <a:rPr lang="en-NZ" sz="3600" b="1" dirty="0">
                <a:solidFill>
                  <a:schemeClr val="tx2">
                    <a:lumMod val="90000"/>
                  </a:schemeClr>
                </a:solidFill>
              </a:rPr>
              <a:t>Triple Bottom line event sponsored by Business Alliance Benefit Corporation event </a:t>
            </a:r>
            <a:endParaRPr lang="en-NZ" sz="3600" b="1" dirty="0" smtClean="0">
              <a:solidFill>
                <a:schemeClr val="tx2">
                  <a:lumMod val="90000"/>
                </a:schemeClr>
              </a:solidFill>
            </a:endParaRPr>
          </a:p>
          <a:p>
            <a:pPr lvl="0" algn="l"/>
            <a:r>
              <a:rPr lang="en-NZ" sz="3600" b="1" dirty="0" smtClean="0">
                <a:solidFill>
                  <a:schemeClr val="tx2">
                    <a:lumMod val="90000"/>
                  </a:schemeClr>
                </a:solidFill>
              </a:rPr>
              <a:t>Supporting </a:t>
            </a:r>
            <a:r>
              <a:rPr lang="en-NZ" sz="3600" b="1" dirty="0">
                <a:solidFill>
                  <a:schemeClr val="tx2">
                    <a:lumMod val="90000"/>
                  </a:schemeClr>
                </a:solidFill>
              </a:rPr>
              <a:t>the </a:t>
            </a:r>
            <a:r>
              <a:rPr lang="en-NZ" sz="3600" b="1" dirty="0" smtClean="0">
                <a:solidFill>
                  <a:schemeClr val="tx2">
                    <a:lumMod val="90000"/>
                  </a:schemeClr>
                </a:solidFill>
              </a:rPr>
              <a:t>sustainable </a:t>
            </a:r>
            <a:r>
              <a:rPr lang="en-NZ" sz="3600" b="1" dirty="0">
                <a:solidFill>
                  <a:schemeClr val="tx2">
                    <a:lumMod val="90000"/>
                  </a:schemeClr>
                </a:solidFill>
              </a:rPr>
              <a:t>business and energy practices by our campus administration </a:t>
            </a:r>
            <a:endParaRPr lang="en-US" sz="3600" dirty="0">
              <a:solidFill>
                <a:schemeClr val="tx2">
                  <a:lumMod val="90000"/>
                </a:schemeClr>
              </a:solidFill>
            </a:endParaRPr>
          </a:p>
          <a:p>
            <a:endParaRPr lang="en-US" sz="3600" dirty="0"/>
          </a:p>
        </p:txBody>
      </p:sp>
      <p:sp>
        <p:nvSpPr>
          <p:cNvPr id="3" name="Title 2"/>
          <p:cNvSpPr>
            <a:spLocks noGrp="1"/>
          </p:cNvSpPr>
          <p:nvPr>
            <p:ph type="title"/>
          </p:nvPr>
        </p:nvSpPr>
        <p:spPr>
          <a:xfrm>
            <a:off x="1295400" y="838200"/>
            <a:ext cx="6477000" cy="701040"/>
          </a:xfrm>
          <a:solidFill>
            <a:schemeClr val="accent2">
              <a:lumMod val="75000"/>
            </a:schemeClr>
          </a:solidFill>
        </p:spPr>
        <p:txBody>
          <a:bodyPr/>
          <a:lstStyle/>
          <a:p>
            <a:r>
              <a:rPr lang="en-US" dirty="0" smtClean="0">
                <a:solidFill>
                  <a:schemeClr val="tx2">
                    <a:lumMod val="90000"/>
                  </a:schemeClr>
                </a:solidFill>
              </a:rPr>
              <a:t>PRME IS CONSISTENT With  CBPA</a:t>
            </a:r>
            <a:br>
              <a:rPr lang="en-US" dirty="0" smtClean="0">
                <a:solidFill>
                  <a:schemeClr val="tx2">
                    <a:lumMod val="90000"/>
                  </a:schemeClr>
                </a:solidFill>
              </a:rPr>
            </a:br>
            <a:r>
              <a:rPr lang="en-US" dirty="0" smtClean="0">
                <a:solidFill>
                  <a:schemeClr val="tx2">
                    <a:lumMod val="90000"/>
                  </a:schemeClr>
                </a:solidFill>
              </a:rPr>
              <a:t>  learning GOALS</a:t>
            </a:r>
            <a:endParaRPr lang="en-US" dirty="0">
              <a:solidFill>
                <a:schemeClr val="tx2">
                  <a:lumMod val="90000"/>
                </a:schemeClr>
              </a:solidFill>
            </a:endParaRPr>
          </a:p>
        </p:txBody>
      </p:sp>
    </p:spTree>
    <p:extLst>
      <p:ext uri="{BB962C8B-B14F-4D97-AF65-F5344CB8AC3E}">
        <p14:creationId xmlns:p14="http://schemas.microsoft.com/office/powerpoint/2010/main" val="886553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752600"/>
            <a:ext cx="8534400" cy="4953000"/>
          </a:xfrm>
        </p:spPr>
        <p:txBody>
          <a:bodyPr>
            <a:normAutofit fontScale="77500" lnSpcReduction="20000"/>
          </a:bodyPr>
          <a:lstStyle/>
          <a:p>
            <a:pPr algn="l"/>
            <a:r>
              <a:rPr lang="en-NZ" b="1" i="1" dirty="0" smtClean="0">
                <a:solidFill>
                  <a:schemeClr val="tx2">
                    <a:lumMod val="90000"/>
                  </a:schemeClr>
                </a:solidFill>
              </a:rPr>
              <a:t>What CBPA </a:t>
            </a:r>
            <a:r>
              <a:rPr lang="en-NZ" b="1" i="1" u="sng" dirty="0" smtClean="0">
                <a:solidFill>
                  <a:schemeClr val="bg2">
                    <a:lumMod val="20000"/>
                    <a:lumOff val="80000"/>
                  </a:schemeClr>
                </a:solidFill>
              </a:rPr>
              <a:t>Did</a:t>
            </a:r>
            <a:r>
              <a:rPr lang="en-NZ" b="1" i="1" dirty="0" smtClean="0">
                <a:solidFill>
                  <a:schemeClr val="tx2">
                    <a:lumMod val="90000"/>
                  </a:schemeClr>
                </a:solidFill>
              </a:rPr>
              <a:t>:</a:t>
            </a:r>
          </a:p>
          <a:p>
            <a:pPr algn="l"/>
            <a:endParaRPr lang="en-NZ" b="1" dirty="0">
              <a:solidFill>
                <a:schemeClr val="tx2">
                  <a:lumMod val="90000"/>
                </a:schemeClr>
              </a:solidFill>
            </a:endParaRPr>
          </a:p>
          <a:p>
            <a:pPr algn="l"/>
            <a:r>
              <a:rPr lang="en-NZ" sz="2600" b="1" dirty="0" smtClean="0">
                <a:solidFill>
                  <a:schemeClr val="tx2">
                    <a:lumMod val="90000"/>
                  </a:schemeClr>
                </a:solidFill>
              </a:rPr>
              <a:t>1. Acknowledged </a:t>
            </a:r>
            <a:r>
              <a:rPr lang="en-NZ" sz="2600" b="1" dirty="0">
                <a:solidFill>
                  <a:schemeClr val="tx2">
                    <a:lumMod val="90000"/>
                  </a:schemeClr>
                </a:solidFill>
              </a:rPr>
              <a:t>the PRME principles and their potential impact on management education, research and thought </a:t>
            </a:r>
            <a:r>
              <a:rPr lang="en-NZ" sz="2600" b="1" dirty="0" smtClean="0">
                <a:solidFill>
                  <a:schemeClr val="tx2">
                    <a:lumMod val="90000"/>
                  </a:schemeClr>
                </a:solidFill>
              </a:rPr>
              <a:t>leadership in Spring 2012 All-CBPA meeting.</a:t>
            </a:r>
          </a:p>
          <a:p>
            <a:pPr marL="457200" indent="-457200" algn="l">
              <a:buAutoNum type="arabicPeriod"/>
            </a:pPr>
            <a:endParaRPr lang="en-US" sz="2600" dirty="0">
              <a:solidFill>
                <a:schemeClr val="tx2">
                  <a:lumMod val="90000"/>
                </a:schemeClr>
              </a:solidFill>
            </a:endParaRPr>
          </a:p>
          <a:p>
            <a:pPr algn="l"/>
            <a:r>
              <a:rPr lang="en-NZ" sz="2600" b="1" dirty="0">
                <a:solidFill>
                  <a:schemeClr val="tx2">
                    <a:lumMod val="90000"/>
                  </a:schemeClr>
                </a:solidFill>
              </a:rPr>
              <a:t>2. </a:t>
            </a:r>
            <a:r>
              <a:rPr lang="en-NZ" sz="2600" b="1" dirty="0" smtClean="0">
                <a:solidFill>
                  <a:schemeClr val="tx2">
                    <a:lumMod val="90000"/>
                  </a:schemeClr>
                </a:solidFill>
              </a:rPr>
              <a:t>By Democratic Consent, the  CBPA body approved </a:t>
            </a:r>
            <a:r>
              <a:rPr lang="en-NZ" sz="2600" b="1" dirty="0">
                <a:solidFill>
                  <a:schemeClr val="tx2">
                    <a:lumMod val="90000"/>
                  </a:schemeClr>
                </a:solidFill>
              </a:rPr>
              <a:t>the proposal to become a PRME signatory</a:t>
            </a:r>
            <a:r>
              <a:rPr lang="en-NZ" sz="2600" b="1" dirty="0" smtClean="0">
                <a:solidFill>
                  <a:schemeClr val="tx2">
                    <a:lumMod val="90000"/>
                  </a:schemeClr>
                </a:solidFill>
              </a:rPr>
              <a:t>.</a:t>
            </a:r>
          </a:p>
          <a:p>
            <a:pPr algn="l"/>
            <a:endParaRPr lang="en-US" sz="2600" dirty="0">
              <a:solidFill>
                <a:schemeClr val="tx2">
                  <a:lumMod val="90000"/>
                </a:schemeClr>
              </a:solidFill>
            </a:endParaRPr>
          </a:p>
          <a:p>
            <a:pPr algn="l"/>
            <a:r>
              <a:rPr lang="en-NZ" sz="2600" b="1" dirty="0">
                <a:solidFill>
                  <a:schemeClr val="tx2">
                    <a:lumMod val="90000"/>
                  </a:schemeClr>
                </a:solidFill>
              </a:rPr>
              <a:t>3. </a:t>
            </a:r>
            <a:r>
              <a:rPr lang="en-NZ" sz="2600" b="1" dirty="0" smtClean="0">
                <a:solidFill>
                  <a:schemeClr val="tx2">
                    <a:lumMod val="90000"/>
                  </a:schemeClr>
                </a:solidFill>
              </a:rPr>
              <a:t>Authorized </a:t>
            </a:r>
            <a:r>
              <a:rPr lang="en-NZ" sz="2600" b="1" dirty="0">
                <a:solidFill>
                  <a:schemeClr val="tx2">
                    <a:lumMod val="90000"/>
                  </a:schemeClr>
                </a:solidFill>
              </a:rPr>
              <a:t>the </a:t>
            </a:r>
            <a:r>
              <a:rPr lang="en-NZ" sz="2600" b="1" dirty="0" smtClean="0">
                <a:solidFill>
                  <a:schemeClr val="tx2">
                    <a:lumMod val="90000"/>
                  </a:schemeClr>
                </a:solidFill>
              </a:rPr>
              <a:t>Champion </a:t>
            </a:r>
            <a:r>
              <a:rPr lang="en-NZ" sz="2600" b="1" dirty="0">
                <a:solidFill>
                  <a:schemeClr val="tx2">
                    <a:lumMod val="90000"/>
                  </a:schemeClr>
                </a:solidFill>
              </a:rPr>
              <a:t>and </a:t>
            </a:r>
            <a:r>
              <a:rPr lang="en-NZ" sz="2600" b="1" dirty="0" smtClean="0">
                <a:solidFill>
                  <a:schemeClr val="tx2">
                    <a:lumMod val="90000"/>
                  </a:schemeClr>
                </a:solidFill>
              </a:rPr>
              <a:t>Dean </a:t>
            </a:r>
            <a:r>
              <a:rPr lang="en-NZ" sz="2600" b="1" dirty="0">
                <a:solidFill>
                  <a:schemeClr val="tx2">
                    <a:lumMod val="90000"/>
                  </a:schemeClr>
                </a:solidFill>
              </a:rPr>
              <a:t>to ask the </a:t>
            </a:r>
            <a:r>
              <a:rPr lang="en-NZ" sz="2600" b="1" dirty="0" smtClean="0">
                <a:solidFill>
                  <a:schemeClr val="tx2">
                    <a:lumMod val="90000"/>
                  </a:schemeClr>
                </a:solidFill>
              </a:rPr>
              <a:t>President of CSUSB </a:t>
            </a:r>
            <a:r>
              <a:rPr lang="en-NZ" sz="2600" b="1" dirty="0">
                <a:solidFill>
                  <a:schemeClr val="tx2">
                    <a:lumMod val="90000"/>
                  </a:schemeClr>
                </a:solidFill>
              </a:rPr>
              <a:t>for a letter of support for our PRME initiative </a:t>
            </a:r>
            <a:r>
              <a:rPr lang="en-NZ" sz="2600" b="1" dirty="0" smtClean="0">
                <a:solidFill>
                  <a:schemeClr val="tx2">
                    <a:lumMod val="90000"/>
                  </a:schemeClr>
                </a:solidFill>
              </a:rPr>
              <a:t>application (which was received).  </a:t>
            </a:r>
            <a:r>
              <a:rPr lang="en-NZ" sz="2600" b="1" dirty="0" smtClean="0"/>
              <a:t> </a:t>
            </a:r>
          </a:p>
          <a:p>
            <a:pPr algn="l"/>
            <a:endParaRPr lang="en-NZ" sz="2600" b="1" dirty="0"/>
          </a:p>
          <a:p>
            <a:pPr algn="l"/>
            <a:r>
              <a:rPr lang="en-NZ" sz="2600" b="1" dirty="0" smtClean="0"/>
              <a:t>4. </a:t>
            </a:r>
            <a:r>
              <a:rPr lang="en-NZ" sz="2600" b="1" dirty="0" smtClean="0">
                <a:solidFill>
                  <a:schemeClr val="tx2">
                    <a:lumMod val="90000"/>
                  </a:schemeClr>
                </a:solidFill>
              </a:rPr>
              <a:t>Was accepted into the PRME Fellowship of national and international Higher Education Institutions.</a:t>
            </a:r>
          </a:p>
          <a:p>
            <a:pPr algn="l"/>
            <a:endParaRPr lang="en-NZ" b="1" dirty="0"/>
          </a:p>
          <a:p>
            <a:r>
              <a:rPr lang="en-NZ" b="1" dirty="0"/>
              <a:t> </a:t>
            </a:r>
            <a:endParaRPr lang="en-US" dirty="0"/>
          </a:p>
          <a:p>
            <a:r>
              <a:rPr lang="en-NZ" dirty="0"/>
              <a:t> </a:t>
            </a:r>
            <a:endParaRPr lang="en-US" dirty="0"/>
          </a:p>
          <a:p>
            <a:endParaRPr lang="en-US" dirty="0"/>
          </a:p>
        </p:txBody>
      </p:sp>
      <p:sp>
        <p:nvSpPr>
          <p:cNvPr id="3" name="Title 2"/>
          <p:cNvSpPr>
            <a:spLocks noGrp="1"/>
          </p:cNvSpPr>
          <p:nvPr>
            <p:ph type="title"/>
          </p:nvPr>
        </p:nvSpPr>
        <p:spPr>
          <a:xfrm>
            <a:off x="2514600" y="914400"/>
            <a:ext cx="4114800" cy="701040"/>
          </a:xfrm>
          <a:solidFill>
            <a:schemeClr val="accent2">
              <a:lumMod val="75000"/>
            </a:schemeClr>
          </a:solidFill>
        </p:spPr>
        <p:txBody>
          <a:bodyPr/>
          <a:lstStyle/>
          <a:p>
            <a:r>
              <a:rPr lang="en-US" dirty="0" smtClean="0">
                <a:solidFill>
                  <a:schemeClr val="tx2">
                    <a:lumMod val="90000"/>
                  </a:schemeClr>
                </a:solidFill>
              </a:rPr>
              <a:t>What </a:t>
            </a:r>
            <a:r>
              <a:rPr lang="en-US" dirty="0" err="1" smtClean="0">
                <a:solidFill>
                  <a:schemeClr val="tx2">
                    <a:lumMod val="90000"/>
                  </a:schemeClr>
                </a:solidFill>
              </a:rPr>
              <a:t>cbpa</a:t>
            </a:r>
            <a:r>
              <a:rPr lang="en-US" dirty="0" smtClean="0">
                <a:solidFill>
                  <a:schemeClr val="tx2">
                    <a:lumMod val="90000"/>
                  </a:schemeClr>
                </a:solidFill>
              </a:rPr>
              <a:t> has done</a:t>
            </a:r>
            <a:endParaRPr lang="en-US" dirty="0">
              <a:solidFill>
                <a:schemeClr val="tx2">
                  <a:lumMod val="90000"/>
                </a:schemeClr>
              </a:solidFill>
            </a:endParaRPr>
          </a:p>
        </p:txBody>
      </p:sp>
    </p:spTree>
    <p:extLst>
      <p:ext uri="{BB962C8B-B14F-4D97-AF65-F5344CB8AC3E}">
        <p14:creationId xmlns:p14="http://schemas.microsoft.com/office/powerpoint/2010/main" val="3659549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447800"/>
            <a:ext cx="8229600" cy="5257800"/>
          </a:xfrm>
        </p:spPr>
        <p:txBody>
          <a:bodyPr>
            <a:normAutofit fontScale="47500" lnSpcReduction="20000"/>
          </a:bodyPr>
          <a:lstStyle/>
          <a:p>
            <a:r>
              <a:rPr lang="en-NZ" sz="3800" u="sng" dirty="0">
                <a:solidFill>
                  <a:schemeClr val="tx2">
                    <a:lumMod val="90000"/>
                  </a:schemeClr>
                </a:solidFill>
              </a:rPr>
              <a:t>Principle 1</a:t>
            </a:r>
            <a:endParaRPr lang="en-US" sz="3800" u="sng" dirty="0">
              <a:solidFill>
                <a:schemeClr val="tx2">
                  <a:lumMod val="90000"/>
                </a:schemeClr>
              </a:solidFill>
            </a:endParaRPr>
          </a:p>
          <a:p>
            <a:r>
              <a:rPr lang="en-NZ" sz="3800" b="1" i="1" dirty="0">
                <a:solidFill>
                  <a:schemeClr val="bg2">
                    <a:lumMod val="20000"/>
                    <a:lumOff val="80000"/>
                  </a:schemeClr>
                </a:solidFill>
              </a:rPr>
              <a:t>Purpose</a:t>
            </a:r>
            <a:r>
              <a:rPr lang="en-NZ" sz="3800" b="1" dirty="0">
                <a:solidFill>
                  <a:schemeClr val="bg2">
                    <a:lumMod val="20000"/>
                    <a:lumOff val="80000"/>
                  </a:schemeClr>
                </a:solidFill>
              </a:rPr>
              <a:t>:</a:t>
            </a:r>
            <a:r>
              <a:rPr lang="en-NZ" sz="3800" b="1" dirty="0">
                <a:solidFill>
                  <a:schemeClr val="tx2">
                    <a:lumMod val="90000"/>
                  </a:schemeClr>
                </a:solidFill>
              </a:rPr>
              <a:t> We will develop the capabilities of students to be future generators of sustainable value for business and society at large and to work for an inclusive and sustainable global economy.</a:t>
            </a:r>
            <a:endParaRPr lang="en-US" sz="3800" b="1" dirty="0">
              <a:solidFill>
                <a:schemeClr val="tx2">
                  <a:lumMod val="90000"/>
                </a:schemeClr>
              </a:solidFill>
            </a:endParaRPr>
          </a:p>
          <a:p>
            <a:r>
              <a:rPr lang="en-NZ" sz="3800" b="1" dirty="0">
                <a:solidFill>
                  <a:schemeClr val="tx2">
                    <a:lumMod val="90000"/>
                  </a:schemeClr>
                </a:solidFill>
              </a:rPr>
              <a:t> </a:t>
            </a:r>
            <a:endParaRPr lang="en-US" sz="3800" b="1" dirty="0">
              <a:solidFill>
                <a:schemeClr val="tx2">
                  <a:lumMod val="90000"/>
                </a:schemeClr>
              </a:solidFill>
            </a:endParaRPr>
          </a:p>
          <a:p>
            <a:r>
              <a:rPr lang="en-NZ" sz="3800" b="1" u="sng" dirty="0">
                <a:solidFill>
                  <a:schemeClr val="tx2">
                    <a:lumMod val="90000"/>
                  </a:schemeClr>
                </a:solidFill>
              </a:rPr>
              <a:t>Principle 2</a:t>
            </a:r>
            <a:endParaRPr lang="en-US" sz="3800" b="1" u="sng" dirty="0">
              <a:solidFill>
                <a:schemeClr val="tx2">
                  <a:lumMod val="90000"/>
                </a:schemeClr>
              </a:solidFill>
            </a:endParaRPr>
          </a:p>
          <a:p>
            <a:r>
              <a:rPr lang="en-NZ" sz="3800" b="1" i="1" dirty="0">
                <a:solidFill>
                  <a:schemeClr val="bg2">
                    <a:lumMod val="20000"/>
                    <a:lumOff val="80000"/>
                  </a:schemeClr>
                </a:solidFill>
              </a:rPr>
              <a:t>Values</a:t>
            </a:r>
            <a:r>
              <a:rPr lang="en-NZ" sz="3800" b="1" dirty="0">
                <a:solidFill>
                  <a:schemeClr val="bg2">
                    <a:lumMod val="20000"/>
                    <a:lumOff val="80000"/>
                  </a:schemeClr>
                </a:solidFill>
              </a:rPr>
              <a:t>:</a:t>
            </a:r>
            <a:r>
              <a:rPr lang="en-NZ" sz="3800" b="1" dirty="0">
                <a:solidFill>
                  <a:schemeClr val="tx2">
                    <a:lumMod val="90000"/>
                  </a:schemeClr>
                </a:solidFill>
              </a:rPr>
              <a:t> We will incorporate into our academic activities and curricula the values of global social responsibility as portrayed in international initiatives such as the United Nations Global Compact.</a:t>
            </a:r>
            <a:endParaRPr lang="en-US" sz="3800" b="1" dirty="0">
              <a:solidFill>
                <a:schemeClr val="tx2">
                  <a:lumMod val="90000"/>
                </a:schemeClr>
              </a:solidFill>
            </a:endParaRPr>
          </a:p>
          <a:p>
            <a:r>
              <a:rPr lang="en-NZ" sz="3800" b="1" dirty="0">
                <a:solidFill>
                  <a:schemeClr val="tx2">
                    <a:lumMod val="90000"/>
                  </a:schemeClr>
                </a:solidFill>
              </a:rPr>
              <a:t> </a:t>
            </a:r>
            <a:endParaRPr lang="en-US" sz="3800" b="1" dirty="0">
              <a:solidFill>
                <a:schemeClr val="tx2">
                  <a:lumMod val="90000"/>
                </a:schemeClr>
              </a:solidFill>
            </a:endParaRPr>
          </a:p>
          <a:p>
            <a:r>
              <a:rPr lang="en-NZ" sz="3800" b="1" u="sng" dirty="0">
                <a:solidFill>
                  <a:schemeClr val="tx2">
                    <a:lumMod val="90000"/>
                  </a:schemeClr>
                </a:solidFill>
              </a:rPr>
              <a:t>Principle 3</a:t>
            </a:r>
            <a:endParaRPr lang="en-US" sz="3800" b="1" u="sng" dirty="0">
              <a:solidFill>
                <a:schemeClr val="tx2">
                  <a:lumMod val="90000"/>
                </a:schemeClr>
              </a:solidFill>
            </a:endParaRPr>
          </a:p>
          <a:p>
            <a:r>
              <a:rPr lang="en-NZ" sz="3800" b="1" dirty="0">
                <a:solidFill>
                  <a:schemeClr val="tx2">
                    <a:lumMod val="90000"/>
                  </a:schemeClr>
                </a:solidFill>
              </a:rPr>
              <a:t>Method: We will create educational frameworks, materials, processes and environments that enable effective learning experiences for responsible leadership</a:t>
            </a:r>
            <a:r>
              <a:rPr lang="en-NZ" sz="3800" b="1" dirty="0" smtClean="0">
                <a:solidFill>
                  <a:schemeClr val="tx2">
                    <a:lumMod val="90000"/>
                  </a:schemeClr>
                </a:solidFill>
              </a:rPr>
              <a:t>.</a:t>
            </a:r>
            <a:r>
              <a:rPr lang="en-NZ" sz="3800" b="1" u="sng" dirty="0">
                <a:solidFill>
                  <a:schemeClr val="tx2">
                    <a:lumMod val="90000"/>
                  </a:schemeClr>
                </a:solidFill>
              </a:rPr>
              <a:t> </a:t>
            </a:r>
            <a:endParaRPr lang="en-US" sz="3800" b="1" dirty="0">
              <a:solidFill>
                <a:schemeClr val="tx2">
                  <a:lumMod val="90000"/>
                </a:schemeClr>
              </a:solidFill>
            </a:endParaRPr>
          </a:p>
          <a:p>
            <a:r>
              <a:rPr lang="en-NZ" sz="3800" b="1" u="sng" dirty="0">
                <a:solidFill>
                  <a:schemeClr val="tx2">
                    <a:lumMod val="90000"/>
                  </a:schemeClr>
                </a:solidFill>
              </a:rPr>
              <a:t>Principle 4</a:t>
            </a:r>
            <a:endParaRPr lang="en-US" sz="3800" b="1" u="sng" dirty="0">
              <a:solidFill>
                <a:schemeClr val="tx2">
                  <a:lumMod val="90000"/>
                </a:schemeClr>
              </a:solidFill>
            </a:endParaRPr>
          </a:p>
          <a:p>
            <a:r>
              <a:rPr lang="en-NZ" sz="3800" b="1" i="1" dirty="0">
                <a:solidFill>
                  <a:schemeClr val="bg2">
                    <a:lumMod val="20000"/>
                    <a:lumOff val="80000"/>
                  </a:schemeClr>
                </a:solidFill>
              </a:rPr>
              <a:t>Research:</a:t>
            </a:r>
            <a:r>
              <a:rPr lang="en-NZ" sz="3800" b="1" dirty="0">
                <a:solidFill>
                  <a:schemeClr val="tx2">
                    <a:lumMod val="90000"/>
                  </a:schemeClr>
                </a:solidFill>
              </a:rPr>
              <a:t> We will engage in conceptual and empirical research that advances our understanding about the role, dynamics, and impact of corporations in the creation of sustainable social, environmental and economic v</a:t>
            </a:r>
            <a:r>
              <a:rPr lang="en-NZ" sz="3400" b="1" dirty="0">
                <a:solidFill>
                  <a:schemeClr val="tx2">
                    <a:lumMod val="90000"/>
                  </a:schemeClr>
                </a:solidFill>
              </a:rPr>
              <a:t>alue.</a:t>
            </a:r>
            <a:endParaRPr lang="en-US" sz="3400" b="1" dirty="0">
              <a:solidFill>
                <a:schemeClr val="tx2">
                  <a:lumMod val="90000"/>
                </a:schemeClr>
              </a:solidFill>
            </a:endParaRPr>
          </a:p>
          <a:p>
            <a:r>
              <a:rPr lang="en-NZ" sz="3400" b="1" dirty="0">
                <a:solidFill>
                  <a:schemeClr val="tx2">
                    <a:lumMod val="90000"/>
                  </a:schemeClr>
                </a:solidFill>
              </a:rPr>
              <a:t> </a:t>
            </a:r>
            <a:endParaRPr lang="en-US" sz="3400" b="1" dirty="0">
              <a:solidFill>
                <a:schemeClr val="tx2">
                  <a:lumMod val="90000"/>
                </a:schemeClr>
              </a:solidFill>
            </a:endParaRPr>
          </a:p>
          <a:p>
            <a:endParaRPr lang="en-US" dirty="0"/>
          </a:p>
        </p:txBody>
      </p:sp>
      <p:sp>
        <p:nvSpPr>
          <p:cNvPr id="3" name="Title 2"/>
          <p:cNvSpPr>
            <a:spLocks noGrp="1"/>
          </p:cNvSpPr>
          <p:nvPr>
            <p:ph type="title"/>
          </p:nvPr>
        </p:nvSpPr>
        <p:spPr>
          <a:xfrm>
            <a:off x="2438400" y="609600"/>
            <a:ext cx="4114800" cy="701040"/>
          </a:xfrm>
          <a:solidFill>
            <a:schemeClr val="accent2">
              <a:lumMod val="75000"/>
            </a:schemeClr>
          </a:solidFill>
        </p:spPr>
        <p:txBody>
          <a:bodyPr/>
          <a:lstStyle/>
          <a:p>
            <a:r>
              <a:rPr lang="en-US" dirty="0" smtClean="0">
                <a:solidFill>
                  <a:schemeClr val="tx2">
                    <a:lumMod val="90000"/>
                  </a:schemeClr>
                </a:solidFill>
              </a:rPr>
              <a:t>The SIX </a:t>
            </a:r>
            <a:r>
              <a:rPr lang="en-US" dirty="0" err="1" smtClean="0">
                <a:solidFill>
                  <a:schemeClr val="tx2">
                    <a:lumMod val="90000"/>
                  </a:schemeClr>
                </a:solidFill>
              </a:rPr>
              <a:t>Prme</a:t>
            </a:r>
            <a:r>
              <a:rPr lang="en-US" dirty="0" smtClean="0">
                <a:solidFill>
                  <a:schemeClr val="tx2">
                    <a:lumMod val="90000"/>
                  </a:schemeClr>
                </a:solidFill>
              </a:rPr>
              <a:t> principles</a:t>
            </a:r>
            <a:endParaRPr lang="en-US" dirty="0">
              <a:solidFill>
                <a:schemeClr val="tx2">
                  <a:lumMod val="90000"/>
                </a:schemeClr>
              </a:solidFill>
            </a:endParaRPr>
          </a:p>
        </p:txBody>
      </p:sp>
    </p:spTree>
    <p:extLst>
      <p:ext uri="{BB962C8B-B14F-4D97-AF65-F5344CB8AC3E}">
        <p14:creationId xmlns:p14="http://schemas.microsoft.com/office/powerpoint/2010/main" val="36972220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130</TotalTime>
  <Words>515</Words>
  <Application>Microsoft Office PowerPoint</Application>
  <PresentationFormat>On-screen Show (4:3)</PresentationFormat>
  <Paragraphs>95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BlackTie</vt:lpstr>
      <vt:lpstr>PRME At CBPA</vt:lpstr>
      <vt:lpstr>Prme -- Summary</vt:lpstr>
      <vt:lpstr>THE CBPA WAY!</vt:lpstr>
      <vt:lpstr>Background</vt:lpstr>
      <vt:lpstr>Commitment by CBPA  &amp; csusb</vt:lpstr>
      <vt:lpstr>Endorsement of principles</vt:lpstr>
      <vt:lpstr>PRME IS CONSISTENT With  CBPA   learning GOALS</vt:lpstr>
      <vt:lpstr>What cbpa has done</vt:lpstr>
      <vt:lpstr>The SIX Prme principles</vt:lpstr>
      <vt:lpstr>PRME PRINCIPLES, CONTD.</vt:lpstr>
      <vt:lpstr>CBPA’S MODEL  TO ENGAGE Students in Concepts of Responsible Management Education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B-CORPORATION</dc:title>
  <dc:creator>Breena E. Coates</dc:creator>
  <cp:lastModifiedBy>Breena Coates</cp:lastModifiedBy>
  <cp:revision>28</cp:revision>
  <dcterms:created xsi:type="dcterms:W3CDTF">2012-04-16T16:00:16Z</dcterms:created>
  <dcterms:modified xsi:type="dcterms:W3CDTF">2012-09-27T22:28:13Z</dcterms:modified>
</cp:coreProperties>
</file>