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62" r:id="rId4"/>
    <p:sldId id="263" r:id="rId5"/>
    <p:sldId id="258" r:id="rId6"/>
    <p:sldId id="260" r:id="rId7"/>
    <p:sldId id="265" r:id="rId8"/>
    <p:sldId id="267" r:id="rId9"/>
    <p:sldId id="266" r:id="rId10"/>
    <p:sldId id="268" r:id="rId11"/>
    <p:sldId id="269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>
        <p:scale>
          <a:sx n="118" d="100"/>
          <a:sy n="118" d="100"/>
        </p:scale>
        <p:origin x="-1434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3B681-FC35-431C-A44C-DE68659450A7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CC338-8453-49DB-8928-EF7DB2E7C0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58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0CC338-8453-49DB-8928-EF7DB2E7C09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37A5F-CA22-4C0D-9BF6-7F8CEB9087C6}" type="datetimeFigureOut">
              <a:rPr lang="en-US" smtClean="0"/>
              <a:pPr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B5717-4BE9-48E8-825D-6A8A048EAD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.xml" Type="http://schemas.openxmlformats.org/officeDocument/2006/relationships/slideLayout"/><Relationship Id="rId4" Target="../media/image2.png" Type="http://schemas.openxmlformats.org/officeDocument/2006/relationships/image"/></Relationships>
</file>

<file path=ppt/slides/_rels/slide10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notesSlides/notesSlide10.xml" Type="http://schemas.openxmlformats.org/officeDocument/2006/relationships/notesSlide"/><Relationship Id="rId1" Target="../slideLayouts/slideLayout7.xml" Type="http://schemas.openxmlformats.org/officeDocument/2006/relationships/slideLayout"/><Relationship Id="rId5" Target="../media/image14.jpeg" Type="http://schemas.openxmlformats.org/officeDocument/2006/relationships/image"/><Relationship Id="rId4" Target="../media/image13.jpeg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8" Target="../media/image10.jpeg" Type="http://schemas.openxmlformats.org/officeDocument/2006/relationships/image"/><Relationship Id="rId3" Target="../media/image14.jpeg" Type="http://schemas.openxmlformats.org/officeDocument/2006/relationships/image"/><Relationship Id="rId7" Target="../media/image8.jpeg" Type="http://schemas.openxmlformats.org/officeDocument/2006/relationships/image"/><Relationship Id="rId2" Target="../notesSlides/notesSlide11.xml" Type="http://schemas.openxmlformats.org/officeDocument/2006/relationships/notesSlide"/><Relationship Id="rId1" Target="../slideLayouts/slideLayout7.xml" Type="http://schemas.openxmlformats.org/officeDocument/2006/relationships/slideLayout"/><Relationship Id="rId6" Target="../media/image11.jpeg" Type="http://schemas.openxmlformats.org/officeDocument/2006/relationships/image"/><Relationship Id="rId5" Target="../media/image12.jpeg" Type="http://schemas.openxmlformats.org/officeDocument/2006/relationships/image"/><Relationship Id="rId4" Target="../media/image13.jpeg" Type="http://schemas.openxmlformats.org/officeDocument/2006/relationships/image"/><Relationship Id="rId9" Target="../media/image15.jpeg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notesSlides/notesSlide2.xml" Type="http://schemas.openxmlformats.org/officeDocument/2006/relationships/notesSlide"/><Relationship Id="rId1" Target="../slideLayouts/slideLayout7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4.jpeg" Type="http://schemas.openxmlformats.org/officeDocument/2006/relationships/image"/><Relationship Id="rId2" Target="../notesSlides/notesSlide3.xml" Type="http://schemas.openxmlformats.org/officeDocument/2006/relationships/notesSlide"/><Relationship Id="rId1" Target="../slideLayouts/slideLayout7.xml" Type="http://schemas.openxmlformats.org/officeDocument/2006/relationships/slideLayout"/><Relationship Id="rId4" Target="../media/image5.jpeg" Type="http://schemas.openxmlformats.org/officeDocument/2006/relationships/image"/></Relationships>
</file>

<file path=ppt/slides/_rels/slide4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notesSlides/notesSlide4.xml" Type="http://schemas.openxmlformats.org/officeDocument/2006/relationships/notesSlide"/><Relationship Id="rId1" Target="../slideLayouts/slideLayout7.xml" Type="http://schemas.openxmlformats.org/officeDocument/2006/relationships/slideLayout"/><Relationship Id="rId4" Target="../media/image7.jpe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notesSlides/notesSlide5.xml" Type="http://schemas.openxmlformats.org/officeDocument/2006/relationships/notesSlide"/><Relationship Id="rId1" Target="../slideLayouts/slideLayout7.xml" Type="http://schemas.openxmlformats.org/officeDocument/2006/relationships/slideLayout"/><Relationship Id="rId4" Target="../media/image9.jpe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notesSlides/notesSlide6.xml" Type="http://schemas.openxmlformats.org/officeDocument/2006/relationships/notesSlide"/><Relationship Id="rId1" Target="../slideLayouts/slideLayout7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notesSlides/notesSlide7.xml" Type="http://schemas.openxmlformats.org/officeDocument/2006/relationships/notesSlide"/><Relationship Id="rId1" Target="../slideLayouts/slideLayout7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notesSlides/notesSlide8.xml" Type="http://schemas.openxmlformats.org/officeDocument/2006/relationships/notesSlide"/><Relationship Id="rId1" Target="../slideLayouts/slideLayout7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notesSlides/notesSlide9.xml" Type="http://schemas.openxmlformats.org/officeDocument/2006/relationships/notesSlide"/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Century Gothic" pitchFamily="34" charset="0"/>
              </a:rPr>
              <a:t>Understanding </a:t>
            </a:r>
            <a:br>
              <a:rPr lang="en-US" dirty="0" smtClean="0">
                <a:latin typeface="Century Gothic" pitchFamily="34" charset="0"/>
              </a:rPr>
            </a:br>
            <a:r>
              <a:rPr lang="en-US" dirty="0" smtClean="0">
                <a:latin typeface="Century Gothic" pitchFamily="34" charset="0"/>
              </a:rPr>
              <a:t>Citation Styles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638800"/>
            <a:ext cx="9144000" cy="1219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>
                <a:latin typeface="Century Gothic" pitchFamily="34" charset="0"/>
              </a:rPr>
              <a:t>Presented by </a:t>
            </a:r>
          </a:p>
          <a:p>
            <a:r>
              <a:rPr lang="en-US" dirty="0" smtClean="0">
                <a:latin typeface="Century Gothic" pitchFamily="34" charset="0"/>
              </a:rPr>
              <a:t>Melissa Bone and Matthew </a:t>
            </a:r>
            <a:r>
              <a:rPr lang="en-US" dirty="0" err="1" smtClean="0">
                <a:latin typeface="Century Gothic" pitchFamily="34" charset="0"/>
              </a:rPr>
              <a:t>Nunes</a:t>
            </a:r>
            <a:endParaRPr lang="en-US" dirty="0" smtClean="0">
              <a:latin typeface="Century Gothic" pitchFamily="34" charset="0"/>
            </a:endParaRPr>
          </a:p>
          <a:p>
            <a:endParaRPr lang="en-US" dirty="0">
              <a:latin typeface="Century Gothic" pitchFamily="34" charset="0"/>
            </a:endParaRPr>
          </a:p>
          <a:p>
            <a:r>
              <a:rPr lang="en-US" dirty="0" smtClean="0">
                <a:latin typeface="Century Gothic" pitchFamily="34" charset="0"/>
              </a:rPr>
              <a:t>English 602</a:t>
            </a:r>
            <a:endParaRPr lang="en-US" dirty="0">
              <a:latin typeface="Century Gothic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1905000"/>
            <a:ext cx="3925229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67200" y="2133600"/>
            <a:ext cx="3433762" cy="3302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228600"/>
            <a:ext cx="118218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81000" y="22860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itchFamily="34" charset="0"/>
              </a:rPr>
              <a:t>Sample in-text citations:</a:t>
            </a:r>
          </a:p>
          <a:p>
            <a:endParaRPr lang="en-US" b="1" dirty="0">
              <a:latin typeface="Century Gothic" pitchFamily="34" charset="0"/>
            </a:endParaRPr>
          </a:p>
          <a:p>
            <a:r>
              <a:rPr lang="en-US" dirty="0" smtClean="0"/>
              <a:t>Oscillation in the reaction of </a:t>
            </a:r>
            <a:r>
              <a:rPr lang="en-US" dirty="0" err="1" smtClean="0"/>
              <a:t>benzaldehyde</a:t>
            </a:r>
            <a:r>
              <a:rPr lang="en-US" dirty="0" smtClean="0"/>
              <a:t> with oxygen was reported previously.³</a:t>
            </a:r>
          </a:p>
          <a:p>
            <a:r>
              <a:rPr lang="en-US" dirty="0" smtClean="0"/>
              <a:t>Oscillation in the reaction of </a:t>
            </a:r>
            <a:r>
              <a:rPr lang="en-US" dirty="0" err="1" smtClean="0"/>
              <a:t>benzaldehyde</a:t>
            </a:r>
            <a:r>
              <a:rPr lang="en-US" dirty="0" smtClean="0"/>
              <a:t> with oxygen was reported previously (3).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733800"/>
            <a:ext cx="769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itchFamily="34" charset="0"/>
              </a:rPr>
              <a:t>Sample reference list entries:</a:t>
            </a:r>
          </a:p>
          <a:p>
            <a:endParaRPr lang="en-US" b="1" dirty="0">
              <a:latin typeface="Century Gothic" pitchFamily="34" charset="0"/>
            </a:endParaRPr>
          </a:p>
          <a:p>
            <a:r>
              <a:rPr lang="en-US" dirty="0" smtClean="0"/>
              <a:t>Black DW: Laughter. JAMA 1984;252:2995-2998.</a:t>
            </a:r>
          </a:p>
          <a:p>
            <a:endParaRPr lang="en-US" dirty="0"/>
          </a:p>
          <a:p>
            <a:r>
              <a:rPr lang="en-US" dirty="0" smtClean="0"/>
              <a:t>Smith, A., and Jones, C. (1971) J. Biol. Chem. 246, 127-131</a:t>
            </a:r>
            <a:endParaRPr lang="en-US" dirty="0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199" y="228600"/>
            <a:ext cx="127284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29400" y="228600"/>
            <a:ext cx="1396029" cy="182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 rot="5400000">
            <a:off x="7924800" y="26670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315200" y="2209800"/>
            <a:ext cx="18288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Numerical systems; minimal information</a:t>
            </a:r>
            <a:endParaRPr lang="en-US" sz="1200" dirty="0">
              <a:latin typeface="Century Gothic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 flipV="1">
            <a:off x="685800" y="4572000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838200" y="4800600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4572000"/>
            <a:ext cx="28194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Author names in abbreviated forms</a:t>
            </a:r>
            <a:endParaRPr lang="en-US" sz="1200" dirty="0">
              <a:latin typeface="Century Gothic" pitchFamily="34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10800000" flipV="1">
            <a:off x="4495800" y="4495800"/>
            <a:ext cx="1143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638800" y="4419600"/>
            <a:ext cx="24384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Article title not always given; journal titles abbreviated</a:t>
            </a:r>
            <a:endParaRPr lang="en-US" sz="12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entury Gothic" pitchFamily="34" charset="0"/>
              </a:rPr>
              <a:t>Teaching students to understand the role and importance of citation styles is essential in teaching them how to </a:t>
            </a:r>
            <a:r>
              <a:rPr lang="en-US" sz="2400" i="1" dirty="0" smtClean="0">
                <a:latin typeface="Century Gothic" pitchFamily="34" charset="0"/>
              </a:rPr>
              <a:t>use</a:t>
            </a:r>
            <a:r>
              <a:rPr lang="en-US" sz="2400" dirty="0" smtClean="0">
                <a:latin typeface="Century Gothic" pitchFamily="34" charset="0"/>
              </a:rPr>
              <a:t> citation styles. </a:t>
            </a:r>
            <a:endParaRPr lang="en-US" sz="2400" dirty="0">
              <a:latin typeface="Century Gothic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905000"/>
            <a:ext cx="807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Instructors should supplement these activities on the differences in various citation styles with activities and lessons on actually using these citation styles.</a:t>
            </a:r>
            <a:endParaRPr lang="en-US" dirty="0">
              <a:latin typeface="Century Gothic" pitchFamily="34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733800"/>
            <a:ext cx="1396029" cy="182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4114800"/>
            <a:ext cx="127284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3429000"/>
            <a:ext cx="118218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4191000"/>
            <a:ext cx="1371600" cy="1956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91000" y="3429000"/>
            <a:ext cx="1271338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81600" y="4266971"/>
            <a:ext cx="1268882" cy="1905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553200" y="3048000"/>
            <a:ext cx="2362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800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entury Gothic" pitchFamily="34" charset="0"/>
              </a:rPr>
              <a:t>Works Cited</a:t>
            </a:r>
            <a:endParaRPr lang="en-US" sz="2000" dirty="0">
              <a:latin typeface="Century Gothic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1440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entury Gothic" pitchFamily="34" charset="0"/>
              </a:rPr>
              <a:t>Dowdey</a:t>
            </a:r>
            <a:r>
              <a:rPr lang="en-US" dirty="0" smtClean="0">
                <a:latin typeface="Century Gothic" pitchFamily="34" charset="0"/>
              </a:rPr>
              <a:t>, Diane. “Citation and Documentation Across the Curriculum.” 	</a:t>
            </a:r>
            <a:r>
              <a:rPr lang="en-US" i="1" dirty="0" smtClean="0">
                <a:latin typeface="Century Gothic" pitchFamily="34" charset="0"/>
              </a:rPr>
              <a:t>Constructing Rhetorical Education. </a:t>
            </a:r>
            <a:r>
              <a:rPr lang="en-US" dirty="0" smtClean="0">
                <a:latin typeface="Century Gothic" pitchFamily="34" charset="0"/>
              </a:rPr>
              <a:t>Ed. Marie </a:t>
            </a:r>
            <a:r>
              <a:rPr lang="en-US" dirty="0" err="1" smtClean="0">
                <a:latin typeface="Century Gothic" pitchFamily="34" charset="0"/>
              </a:rPr>
              <a:t>Secor</a:t>
            </a:r>
            <a:r>
              <a:rPr lang="en-US" dirty="0" smtClean="0">
                <a:latin typeface="Century Gothic" pitchFamily="34" charset="0"/>
              </a:rPr>
              <a:t> and </a:t>
            </a:r>
            <a:r>
              <a:rPr lang="en-US" dirty="0" err="1" smtClean="0">
                <a:latin typeface="Century Gothic" pitchFamily="34" charset="0"/>
              </a:rPr>
              <a:t>Davida</a:t>
            </a:r>
            <a:r>
              <a:rPr lang="en-US" dirty="0" smtClean="0">
                <a:latin typeface="Century Gothic" pitchFamily="34" charset="0"/>
              </a:rPr>
              <a:t> 	</a:t>
            </a:r>
            <a:r>
              <a:rPr lang="en-US" dirty="0" err="1" smtClean="0">
                <a:latin typeface="Century Gothic" pitchFamily="34" charset="0"/>
              </a:rPr>
              <a:t>Charney</a:t>
            </a:r>
            <a:r>
              <a:rPr lang="en-US" dirty="0" smtClean="0">
                <a:latin typeface="Century Gothic" pitchFamily="34" charset="0"/>
              </a:rPr>
              <a:t>. Carbondale: Southern Illinois UP, 1992.</a:t>
            </a:r>
            <a:endParaRPr lang="en-US" dirty="0">
              <a:latin typeface="Century Gothic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9718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Citation examples from </a:t>
            </a:r>
            <a:r>
              <a:rPr lang="en-US" dirty="0" err="1" smtClean="0">
                <a:latin typeface="Century Gothic" pitchFamily="34" charset="0"/>
              </a:rPr>
              <a:t>Dowdey’s</a:t>
            </a:r>
            <a:r>
              <a:rPr lang="en-US" dirty="0" smtClean="0">
                <a:latin typeface="Century Gothic" pitchFamily="34" charset="0"/>
              </a:rPr>
              <a:t> article and the OWL at Purdue website:</a:t>
            </a:r>
          </a:p>
          <a:p>
            <a:endParaRPr lang="en-US" dirty="0" smtClean="0">
              <a:latin typeface="Century Gothic" pitchFamily="34" charset="0"/>
            </a:endParaRPr>
          </a:p>
          <a:p>
            <a:r>
              <a:rPr lang="en-US" dirty="0" smtClean="0">
                <a:latin typeface="Century Gothic" pitchFamily="34" charset="0"/>
              </a:rPr>
              <a:t>Purdue OWL. "MLA Formatting and Style Guide." </a:t>
            </a:r>
            <a:r>
              <a:rPr lang="en-US" i="1" dirty="0" smtClean="0">
                <a:latin typeface="Century Gothic" pitchFamily="34" charset="0"/>
              </a:rPr>
              <a:t>The Purdue OWL</a:t>
            </a:r>
            <a:r>
              <a:rPr lang="en-US" dirty="0" smtClean="0">
                <a:latin typeface="Century Gothic" pitchFamily="34" charset="0"/>
              </a:rPr>
              <a:t>. Purdue 	U Writing Lab, 24 Oct. 2009. Web. </a:t>
            </a:r>
            <a:r>
              <a:rPr lang="en-US" dirty="0">
                <a:latin typeface="Century Gothic" pitchFamily="34" charset="0"/>
              </a:rPr>
              <a:t>1</a:t>
            </a:r>
            <a:r>
              <a:rPr lang="en-US" dirty="0" smtClean="0">
                <a:latin typeface="Century Gothic" pitchFamily="34" charset="0"/>
              </a:rPr>
              <a:t> Nov. 2009.</a:t>
            </a:r>
            <a:endParaRPr lang="en-US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56153"/>
            <a:ext cx="7391400" cy="6201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457200" y="2286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entury Gothic" pitchFamily="34" charset="0"/>
              </a:rPr>
              <a:t>Understanding various citation styles is important </a:t>
            </a:r>
          </a:p>
          <a:p>
            <a:pPr algn="ctr"/>
            <a:r>
              <a:rPr lang="en-US" sz="2400" dirty="0" smtClean="0">
                <a:latin typeface="Century Gothic" pitchFamily="34" charset="0"/>
              </a:rPr>
              <a:t>for several reasons.</a:t>
            </a:r>
            <a:endParaRPr lang="en-US" sz="2400" dirty="0">
              <a:latin typeface="Century Gothic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371600"/>
            <a:ext cx="8534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 Writing across the curriculum</a:t>
            </a:r>
          </a:p>
          <a:p>
            <a:pPr algn="r"/>
            <a:endParaRPr lang="en-US" dirty="0" smtClean="0">
              <a:latin typeface="Century Gothic" pitchFamily="34" charset="0"/>
            </a:endParaRPr>
          </a:p>
          <a:p>
            <a:pPr algn="r"/>
            <a:endParaRPr lang="en-US" dirty="0" smtClean="0">
              <a:latin typeface="Century Gothic" pitchFamily="34" charset="0"/>
            </a:endParaRPr>
          </a:p>
          <a:p>
            <a:pPr algn="r"/>
            <a:endParaRPr lang="en-US" dirty="0">
              <a:latin typeface="Century Gothic" pitchFamily="34" charset="0"/>
            </a:endParaRPr>
          </a:p>
          <a:p>
            <a:pPr algn="r"/>
            <a:endParaRPr lang="en-US" dirty="0">
              <a:latin typeface="Century Gothic" pitchFamily="34" charset="0"/>
            </a:endParaRPr>
          </a:p>
          <a:p>
            <a:pPr algn="r"/>
            <a:endParaRPr lang="en-US" dirty="0">
              <a:latin typeface="Century Gothic" pitchFamily="34" charset="0"/>
            </a:endParaRPr>
          </a:p>
          <a:p>
            <a:pPr algn="r"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Understanding the role of citation in various disciplines and </a:t>
            </a:r>
          </a:p>
          <a:p>
            <a:pPr algn="r"/>
            <a:r>
              <a:rPr lang="en-US" dirty="0" smtClean="0">
                <a:latin typeface="Century Gothic" pitchFamily="34" charset="0"/>
              </a:rPr>
              <a:t>discourse communities</a:t>
            </a:r>
          </a:p>
          <a:p>
            <a:pPr algn="r">
              <a:buFont typeface="Arial" pitchFamily="34" charset="0"/>
              <a:buChar char="•"/>
            </a:pPr>
            <a:endParaRPr lang="en-US" dirty="0">
              <a:latin typeface="Century Gothic" pitchFamily="34" charset="0"/>
            </a:endParaRPr>
          </a:p>
          <a:p>
            <a:pPr algn="r">
              <a:buFont typeface="Arial" pitchFamily="34" charset="0"/>
              <a:buChar char="•"/>
            </a:pPr>
            <a:endParaRPr lang="en-US" dirty="0" smtClean="0">
              <a:latin typeface="Century Gothic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Century Gothic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dirty="0">
              <a:latin typeface="Century Gothic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Century Gothic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dirty="0">
              <a:latin typeface="Century Gothic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2800" y="3810000"/>
            <a:ext cx="525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entury Gothic" pitchFamily="34" charset="0"/>
              </a:rPr>
              <a:t>“Encouraging </a:t>
            </a:r>
            <a:r>
              <a:rPr lang="en-US" sz="2000" b="1" dirty="0">
                <a:latin typeface="Century Gothic" pitchFamily="34" charset="0"/>
              </a:rPr>
              <a:t>students to believe that MLA style and citation conventions of the humanities are appropriate for all topics, whatever the discipline, is intellectually chauvinistic” </a:t>
            </a:r>
            <a:r>
              <a:rPr lang="en-US" sz="2000" b="1" dirty="0" smtClean="0">
                <a:latin typeface="Century Gothic" pitchFamily="34" charset="0"/>
              </a:rPr>
              <a:t>( </a:t>
            </a:r>
            <a:r>
              <a:rPr lang="en-US" sz="2000" b="1" dirty="0" err="1" smtClean="0">
                <a:latin typeface="Century Gothic" pitchFamily="34" charset="0"/>
              </a:rPr>
              <a:t>Dowdey</a:t>
            </a:r>
            <a:r>
              <a:rPr lang="en-US" sz="2000" b="1" dirty="0" smtClean="0">
                <a:latin typeface="Century Gothic" pitchFamily="34" charset="0"/>
              </a:rPr>
              <a:t> 346</a:t>
            </a:r>
            <a:r>
              <a:rPr lang="en-US" sz="2000" b="1" dirty="0">
                <a:latin typeface="Century Gothic" pitchFamily="34" charset="0"/>
              </a:rPr>
              <a:t>).</a:t>
            </a:r>
          </a:p>
          <a:p>
            <a:endParaRPr lang="en-US" sz="20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419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entury Gothic" pitchFamily="34" charset="0"/>
              </a:rPr>
              <a:t> Understanding the method of research and traditions in scholarship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Century Gothic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Century Gothic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dirty="0" smtClean="0">
              <a:latin typeface="Century Gothic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dirty="0" smtClean="0">
              <a:latin typeface="Century Gothic" pitchFamily="34" charset="0"/>
            </a:endParaRP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Century Gothic" pitchFamily="34" charset="0"/>
            </a:endParaRP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entury Gothic" pitchFamily="34" charset="0"/>
              </a:rPr>
              <a:t>Understanding various citation styles, continued…</a:t>
            </a:r>
            <a:endParaRPr lang="en-US" sz="2400" dirty="0">
              <a:latin typeface="Century Gothic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33844" y="914400"/>
            <a:ext cx="395243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343400" y="4114800"/>
            <a:ext cx="4267200" cy="1600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>
              <a:latin typeface="Century Gothic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Century Gothic" pitchFamily="34" charset="0"/>
              </a:rPr>
              <a:t> Understanding what knowledge is valued in various disciplines</a:t>
            </a:r>
          </a:p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1828800"/>
            <a:ext cx="3477406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143000"/>
            <a:ext cx="541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entury Gothic" pitchFamily="34" charset="0"/>
              </a:rPr>
              <a:t> </a:t>
            </a:r>
            <a:r>
              <a:rPr lang="en-US" dirty="0" err="1" smtClean="0">
                <a:latin typeface="Century Gothic" pitchFamily="34" charset="0"/>
              </a:rPr>
              <a:t>Dowdey</a:t>
            </a:r>
            <a:r>
              <a:rPr lang="en-US" dirty="0" smtClean="0">
                <a:latin typeface="Century Gothic" pitchFamily="34" charset="0"/>
              </a:rPr>
              <a:t> cites Patricia </a:t>
            </a:r>
            <a:r>
              <a:rPr lang="en-US" dirty="0" err="1" smtClean="0">
                <a:latin typeface="Century Gothic" pitchFamily="34" charset="0"/>
              </a:rPr>
              <a:t>Bizzell</a:t>
            </a:r>
            <a:r>
              <a:rPr lang="en-US" dirty="0" smtClean="0">
                <a:latin typeface="Century Gothic" pitchFamily="34" charset="0"/>
              </a:rPr>
              <a:t>, who argues that “’to help poor writers […] we need to explain that their writing takes place within a community, and to explain what the community’s conventions are’ (230)” (331). 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228600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entury Gothic" pitchFamily="34" charset="0"/>
              </a:rPr>
              <a:t>Understanding various citation styles, continued…</a:t>
            </a:r>
            <a:endParaRPr lang="en-US" sz="2400" dirty="0">
              <a:latin typeface="Century Gothic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590800"/>
            <a:ext cx="5334000" cy="3605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62600" y="3429000"/>
            <a:ext cx="32385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28600"/>
            <a:ext cx="929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entury Gothic" pitchFamily="34" charset="0"/>
              </a:rPr>
              <a:t>Citations in the Humanities emphasize authority and individuals’ ideas and words, </a:t>
            </a:r>
          </a:p>
          <a:p>
            <a:pPr algn="ctr"/>
            <a:r>
              <a:rPr lang="en-US" sz="2400" dirty="0" smtClean="0">
                <a:latin typeface="Century Gothic" pitchFamily="34" charset="0"/>
              </a:rPr>
              <a:t>privileging the text.</a:t>
            </a:r>
            <a:endParaRPr lang="en-US" sz="2400" dirty="0"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447800"/>
            <a:ext cx="8534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>
                <a:latin typeface="Century Gothic" pitchFamily="34" charset="0"/>
              </a:rPr>
              <a:t>Authors depend on shared background knowledge when citing other scholars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Century Gothic" pitchFamily="34" charset="0"/>
              </a:rPr>
              <a:t> </a:t>
            </a:r>
            <a:r>
              <a:rPr lang="en-US" dirty="0" smtClean="0">
                <a:latin typeface="Century Gothic" pitchFamily="34" charset="0"/>
              </a:rPr>
              <a:t>Relevant passages are cited; long quotations are frequent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latin typeface="Century Gothic" pitchFamily="34" charset="0"/>
              </a:rPr>
              <a:t> </a:t>
            </a:r>
            <a:r>
              <a:rPr lang="en-US" dirty="0" smtClean="0">
                <a:latin typeface="Century Gothic" pitchFamily="34" charset="0"/>
              </a:rPr>
              <a:t>Knowledge is seen as “an accumulation of perspectives”</a:t>
            </a:r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57200" y="2743200"/>
            <a:ext cx="601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>
                <a:latin typeface="Century Gothic" pitchFamily="34" charset="0"/>
              </a:rPr>
              <a:t>74 % of scholarly journals use a standard style sheet, such as MLA or Chicago</a:t>
            </a:r>
            <a:endParaRPr lang="en-US" dirty="0">
              <a:latin typeface="Century Gothic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3276600"/>
            <a:ext cx="2237553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3276600"/>
            <a:ext cx="2246261" cy="3372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3716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itchFamily="34" charset="0"/>
              </a:rPr>
              <a:t>Sample in-text citations:</a:t>
            </a:r>
          </a:p>
          <a:p>
            <a:endParaRPr lang="en-US" dirty="0"/>
          </a:p>
          <a:p>
            <a:r>
              <a:rPr lang="en-US" dirty="0" smtClean="0"/>
              <a:t>Human beings have been described by Kenneth Burke as "symbol-using animals" (3). Human beings have been described as "symbol-using animals" (Burke 3).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6781800" y="16002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29400" y="990600"/>
            <a:ext cx="25146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The author’s exact words</a:t>
            </a:r>
          </a:p>
          <a:p>
            <a:r>
              <a:rPr lang="en-US" sz="1200" dirty="0" smtClean="0">
                <a:latin typeface="Century Gothic" pitchFamily="34" charset="0"/>
              </a:rPr>
              <a:t> are used</a:t>
            </a:r>
            <a:endParaRPr lang="en-US" sz="1200" dirty="0">
              <a:latin typeface="Century Gothic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6057900" y="26289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486400" y="2971800"/>
            <a:ext cx="20574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The author is always given credit</a:t>
            </a:r>
            <a:endParaRPr lang="en-US" sz="1200" dirty="0">
              <a:latin typeface="Century Gothic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28600"/>
            <a:ext cx="964234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533400" y="35814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itchFamily="34" charset="0"/>
              </a:rPr>
              <a:t>Sample works cited entries:</a:t>
            </a:r>
          </a:p>
          <a:p>
            <a:endParaRPr lang="en-US" dirty="0">
              <a:latin typeface="Century Gothic" pitchFamily="34" charset="0"/>
            </a:endParaRPr>
          </a:p>
          <a:p>
            <a:r>
              <a:rPr lang="en-US" dirty="0" err="1" smtClean="0"/>
              <a:t>Bagchi</a:t>
            </a:r>
            <a:r>
              <a:rPr lang="en-US" dirty="0" smtClean="0"/>
              <a:t>, </a:t>
            </a:r>
            <a:r>
              <a:rPr lang="en-US" dirty="0" err="1" smtClean="0"/>
              <a:t>Alaknanda</a:t>
            </a:r>
            <a:r>
              <a:rPr lang="en-US" dirty="0" smtClean="0"/>
              <a:t>. "Conflicting Nationalisms: The Voice of the Subaltern in 	</a:t>
            </a:r>
            <a:r>
              <a:rPr lang="en-US" dirty="0" err="1" smtClean="0"/>
              <a:t>Mahasweta</a:t>
            </a:r>
            <a:r>
              <a:rPr lang="en-US" dirty="0" smtClean="0"/>
              <a:t> Devi's </a:t>
            </a:r>
            <a:r>
              <a:rPr lang="en-US" dirty="0" err="1" smtClean="0"/>
              <a:t>Bashai</a:t>
            </a:r>
            <a:r>
              <a:rPr lang="en-US" dirty="0" smtClean="0"/>
              <a:t> </a:t>
            </a:r>
            <a:r>
              <a:rPr lang="en-US" dirty="0" err="1" smtClean="0"/>
              <a:t>Tudu</a:t>
            </a:r>
            <a:r>
              <a:rPr lang="en-US" dirty="0" smtClean="0"/>
              <a:t>." </a:t>
            </a:r>
            <a:r>
              <a:rPr lang="en-US" i="1" dirty="0" smtClean="0"/>
              <a:t>Tulsa Studies in Women's Literature</a:t>
            </a:r>
            <a:r>
              <a:rPr lang="en-US" dirty="0" smtClean="0"/>
              <a:t> 15.1 	(1996): 41-50. Print.</a:t>
            </a:r>
          </a:p>
          <a:p>
            <a:endParaRPr lang="en-US" dirty="0">
              <a:latin typeface="Century Gothic" pitchFamily="34" charset="0"/>
            </a:endParaRPr>
          </a:p>
          <a:p>
            <a:r>
              <a:rPr lang="en-US" dirty="0" smtClean="0"/>
              <a:t>Gillespie, Paula, and Neal Lerner. </a:t>
            </a:r>
            <a:r>
              <a:rPr lang="en-US" i="1" dirty="0" smtClean="0"/>
              <a:t>The </a:t>
            </a:r>
            <a:r>
              <a:rPr lang="en-US" i="1" dirty="0" err="1" smtClean="0"/>
              <a:t>Allyn</a:t>
            </a:r>
            <a:r>
              <a:rPr lang="en-US" i="1" dirty="0" smtClean="0"/>
              <a:t> and Bacon Guide to Peer Tutoring</a:t>
            </a:r>
            <a:r>
              <a:rPr lang="en-US" dirty="0" smtClean="0"/>
              <a:t>. Boston: 	</a:t>
            </a:r>
            <a:r>
              <a:rPr lang="en-US" dirty="0" err="1" smtClean="0"/>
              <a:t>Allyn</a:t>
            </a:r>
            <a:r>
              <a:rPr lang="en-US" dirty="0" smtClean="0"/>
              <a:t>, 2000. Print.</a:t>
            </a:r>
            <a:endParaRPr lang="en-US" dirty="0">
              <a:latin typeface="Century Gothic" pitchFamily="34" charset="0"/>
            </a:endParaRPr>
          </a:p>
        </p:txBody>
      </p:sp>
      <p:cxnSp>
        <p:nvCxnSpPr>
          <p:cNvPr id="17" name="Straight Arrow Connector 16"/>
          <p:cNvCxnSpPr>
            <a:stCxn id="13" idx="1"/>
          </p:cNvCxnSpPr>
          <p:nvPr/>
        </p:nvCxnSpPr>
        <p:spPr>
          <a:xfrm rot="10800000" flipH="1">
            <a:off x="533400" y="4495800"/>
            <a:ext cx="152400" cy="2397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7467600" y="38862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V="1">
            <a:off x="6591300" y="47625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8229600" y="56388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1295400" y="5791200"/>
            <a:ext cx="228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>
            <a:off x="2590800" y="57912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162800" y="3429000"/>
            <a:ext cx="17526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Title of article in quotation marks</a:t>
            </a:r>
            <a:endParaRPr lang="en-US" sz="1200" dirty="0">
              <a:latin typeface="Century Gothic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8600" y="4724400"/>
            <a:ext cx="13716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Authors’ full names given</a:t>
            </a:r>
            <a:endParaRPr lang="en-US" sz="1200" dirty="0">
              <a:latin typeface="Century Gothic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1143000" y="51054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6019800" y="4953000"/>
            <a:ext cx="23622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Journal titles not abbreviated</a:t>
            </a:r>
            <a:endParaRPr lang="en-US" sz="1200" dirty="0">
              <a:latin typeface="Century Gothic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33400" y="6019800"/>
            <a:ext cx="1524000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Only first name of publishing firm given</a:t>
            </a:r>
            <a:endParaRPr lang="en-US" sz="1200" dirty="0">
              <a:latin typeface="Century Gothic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895600" y="6172200"/>
            <a:ext cx="16002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Date comes at the end of the citation</a:t>
            </a:r>
            <a:endParaRPr lang="en-US" sz="1200" dirty="0">
              <a:latin typeface="Century Gothic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696200" y="5715000"/>
            <a:ext cx="1447800" cy="83099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Place of publication usually named by city only</a:t>
            </a:r>
            <a:endParaRPr lang="en-US" sz="1200" dirty="0"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524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entury Gothic" pitchFamily="34" charset="0"/>
              </a:rPr>
              <a:t>Citations in the Social Sciences are used as an appeal to authority, a starting point for research, </a:t>
            </a:r>
          </a:p>
          <a:p>
            <a:pPr algn="ctr"/>
            <a:r>
              <a:rPr lang="en-US" sz="2400" dirty="0" smtClean="0">
                <a:latin typeface="Century Gothic" pitchFamily="34" charset="0"/>
              </a:rPr>
              <a:t>and a demonstration of accepted givens.</a:t>
            </a:r>
            <a:endParaRPr lang="en-US" sz="2400" dirty="0">
              <a:latin typeface="Century Gothic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600201"/>
            <a:ext cx="8839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Citations are mostly clustered in the introduction and conclusion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Direct quotation is much more infrequent than in the Humanities; ideas rather than words are privileged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Proof is provided by surveys, statistical interpretation, and experimental data</a:t>
            </a:r>
            <a:endParaRPr lang="en-US" dirty="0">
              <a:latin typeface="Century Gothic" pitchFamily="34" charset="0"/>
            </a:endParaRP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200" y="297180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Only 32 % of journals use a standardized style sheet like APA; most journals have an individualized style sheet </a:t>
            </a:r>
          </a:p>
          <a:p>
            <a:endParaRPr lang="en-US" dirty="0">
              <a:latin typeface="Century Gothic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352800"/>
            <a:ext cx="2286000" cy="326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152400"/>
            <a:ext cx="1371600" cy="1956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228600" y="2209800"/>
            <a:ext cx="8305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itchFamily="34" charset="0"/>
              </a:rPr>
              <a:t>Sample in-text citations:</a:t>
            </a:r>
          </a:p>
          <a:p>
            <a:endParaRPr lang="en-US" dirty="0"/>
          </a:p>
          <a:p>
            <a:r>
              <a:rPr lang="en-US" dirty="0" smtClean="0"/>
              <a:t>According to Jones (1998), APA style is a difficult citation format for first-time learners.</a:t>
            </a:r>
            <a:br>
              <a:rPr lang="en-US" dirty="0" smtClean="0"/>
            </a:br>
            <a:r>
              <a:rPr lang="en-US" dirty="0" smtClean="0"/>
              <a:t>APA style is a difficult citation format for first-time learners (Jones, 1998, p. 199).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3810000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itchFamily="34" charset="0"/>
              </a:rPr>
              <a:t>Sample reference list entries:</a:t>
            </a:r>
          </a:p>
          <a:p>
            <a:endParaRPr lang="en-US" b="1" dirty="0" smtClean="0">
              <a:latin typeface="Century Gothic" pitchFamily="34" charset="0"/>
            </a:endParaRPr>
          </a:p>
          <a:p>
            <a:endParaRPr lang="en-US" b="1" dirty="0">
              <a:latin typeface="Century Gothic" pitchFamily="34" charset="0"/>
            </a:endParaRPr>
          </a:p>
          <a:p>
            <a:r>
              <a:rPr lang="en-US" dirty="0" smtClean="0"/>
              <a:t>Berndt, T. J. (2002). Friendship quality and social development. </a:t>
            </a:r>
            <a:r>
              <a:rPr lang="en-US" i="1" dirty="0" smtClean="0"/>
              <a:t>Current Directions in 	Psychological Science, 11</a:t>
            </a:r>
            <a:r>
              <a:rPr lang="en-US" dirty="0" smtClean="0"/>
              <a:t>, 7-10.</a:t>
            </a:r>
          </a:p>
          <a:p>
            <a:endParaRPr lang="en-US" b="1" dirty="0">
              <a:latin typeface="Century Gothic" pitchFamily="34" charset="0"/>
            </a:endParaRPr>
          </a:p>
          <a:p>
            <a:r>
              <a:rPr lang="en-US" dirty="0" err="1" smtClean="0"/>
              <a:t>Calfee</a:t>
            </a:r>
            <a:r>
              <a:rPr lang="en-US" dirty="0" smtClean="0"/>
              <a:t>, R. C., &amp; Valencia, R. R. (1991). </a:t>
            </a:r>
            <a:r>
              <a:rPr lang="en-US" i="1" dirty="0" smtClean="0"/>
              <a:t>APA guide to preparing manuscripts for journal 	publication</a:t>
            </a:r>
            <a:r>
              <a:rPr lang="en-US" dirty="0" smtClean="0"/>
              <a:t>. Washington, DC: American Psychological Association.</a:t>
            </a:r>
            <a:endParaRPr lang="en-US" b="1" dirty="0">
              <a:latin typeface="Century Gothic" pitchFamily="34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0800000" flipV="1">
            <a:off x="2438400" y="2514600"/>
            <a:ext cx="838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5791200" y="25908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76600" y="2133600"/>
            <a:ext cx="26670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Parenthetical documentation by author and date</a:t>
            </a:r>
            <a:endParaRPr lang="en-US" sz="1200" dirty="0">
              <a:latin typeface="Century Gothic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rot="16200000" flipH="1">
            <a:off x="1143000" y="4648200"/>
            <a:ext cx="228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4800600" y="4495800"/>
            <a:ext cx="3810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7696994" y="5942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7581900" y="45339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81000" y="4343400"/>
            <a:ext cx="25146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Only initials of authors given</a:t>
            </a:r>
            <a:endParaRPr lang="en-US" sz="1200" dirty="0">
              <a:latin typeface="Century Gothic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91000" y="3962400"/>
            <a:ext cx="1752600" cy="461665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Article titles not in quotation marks</a:t>
            </a:r>
            <a:endParaRPr lang="en-US" sz="1200" dirty="0">
              <a:latin typeface="Century Gothic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58000" y="4191000"/>
            <a:ext cx="1905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Full journal titles given</a:t>
            </a:r>
            <a:endParaRPr lang="en-US" sz="1200" dirty="0">
              <a:latin typeface="Century Gothic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39000" y="6248400"/>
            <a:ext cx="1905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Titles not capitalized</a:t>
            </a:r>
            <a:endParaRPr lang="en-US" sz="1200" dirty="0">
              <a:latin typeface="Century Gothic" pitchFamily="34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 flipH="1" flipV="1">
            <a:off x="2895600" y="5791200"/>
            <a:ext cx="609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76400" y="6324600"/>
            <a:ext cx="24384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entury Gothic" pitchFamily="34" charset="0"/>
              </a:rPr>
              <a:t>Date given prominent position</a:t>
            </a:r>
            <a:endParaRPr lang="en-US" sz="12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152400"/>
            <a:ext cx="853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Century Gothic" pitchFamily="34" charset="0"/>
              </a:rPr>
              <a:t>Citations in the Sciences are used to establish fact and privilege ideas only. </a:t>
            </a:r>
            <a:endParaRPr lang="en-US" sz="2400" dirty="0">
              <a:latin typeface="Century Gothic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914401"/>
            <a:ext cx="8382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>
                <a:latin typeface="Century Gothic" pitchFamily="34" charset="0"/>
              </a:rPr>
              <a:t>Citations are clustered at the beginning of articles, in introductory sections, or in reviews of </a:t>
            </a:r>
            <a:r>
              <a:rPr lang="en-US" dirty="0" smtClean="0">
                <a:latin typeface="Century Gothic" pitchFamily="34" charset="0"/>
              </a:rPr>
              <a:t>literature, and often list multiple references.</a:t>
            </a:r>
            <a:endParaRPr lang="en-US" dirty="0">
              <a:latin typeface="Century Gothic" pitchFamily="34" charset="0"/>
            </a:endParaRPr>
          </a:p>
          <a:p>
            <a:pPr lvl="0"/>
            <a:r>
              <a:rPr lang="en-US" dirty="0">
                <a:latin typeface="Century Gothic" pitchFamily="34" charset="0"/>
              </a:rPr>
              <a:t>Each citation tends to list multiple references, blurring distinctions between texts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Citations are for whole texts rather than passages; when direct quotations appear, the citation comes beforehand</a:t>
            </a:r>
            <a:endParaRPr lang="en-US" dirty="0">
              <a:latin typeface="Century Gothic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The language </a:t>
            </a:r>
            <a:r>
              <a:rPr lang="en-US" dirty="0">
                <a:latin typeface="Century Gothic" pitchFamily="34" charset="0"/>
              </a:rPr>
              <a:t>of the original </a:t>
            </a:r>
            <a:r>
              <a:rPr lang="en-US" dirty="0" smtClean="0">
                <a:latin typeface="Century Gothic" pitchFamily="34" charset="0"/>
              </a:rPr>
              <a:t>author is </a:t>
            </a:r>
            <a:r>
              <a:rPr lang="en-US" dirty="0">
                <a:latin typeface="Century Gothic" pitchFamily="34" charset="0"/>
              </a:rPr>
              <a:t>not </a:t>
            </a:r>
            <a:r>
              <a:rPr lang="en-US" dirty="0" smtClean="0">
                <a:latin typeface="Century Gothic" pitchFamily="34" charset="0"/>
              </a:rPr>
              <a:t>at all important—proof </a:t>
            </a:r>
            <a:r>
              <a:rPr lang="en-US" dirty="0">
                <a:latin typeface="Century Gothic" pitchFamily="34" charset="0"/>
              </a:rPr>
              <a:t>in science scholarship is almost </a:t>
            </a:r>
            <a:r>
              <a:rPr lang="en-US" dirty="0" smtClean="0">
                <a:latin typeface="Century Gothic" pitchFamily="34" charset="0"/>
              </a:rPr>
              <a:t>always shown through </a:t>
            </a:r>
            <a:r>
              <a:rPr lang="en-US" dirty="0">
                <a:latin typeface="Century Gothic" pitchFamily="34" charset="0"/>
              </a:rPr>
              <a:t>quantified data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3276600"/>
            <a:ext cx="502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latin typeface="Century Gothic" pitchFamily="34" charset="0"/>
              </a:rPr>
              <a:t>Documentation styles vary greatly, even within a specific discipline</a:t>
            </a:r>
          </a:p>
          <a:p>
            <a:pPr>
              <a:buFont typeface="Arial" pitchFamily="34" charset="0"/>
              <a:buChar char="•"/>
            </a:pPr>
            <a:endParaRPr lang="en-US" dirty="0">
              <a:latin typeface="Century Gothic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3352800"/>
            <a:ext cx="1981200" cy="3064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1634</TotalTime>
  <Words>749</Words>
  <Application>Microsoft Office PowerPoint</Application>
  <PresentationFormat>On-screen Show (4:3)</PresentationFormat>
  <Paragraphs>110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Understanding  Citation Styles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 Citation Styles</dc:title>
  <dc:creator>Mel</dc:creator>
  <cp:lastModifiedBy>Reflib02</cp:lastModifiedBy>
  <cp:revision>66</cp:revision>
  <dcterms:created xsi:type="dcterms:W3CDTF">2009-11-03T01:36:47Z</dcterms:created>
  <dcterms:modified xsi:type="dcterms:W3CDTF">2015-06-12T20:44:18Z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314690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S8.2.2</vt:lpwstr>
  </property>
</Properties>
</file>