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6" r:id="rId3"/>
    <p:sldId id="258" r:id="rId4"/>
    <p:sldId id="259" r:id="rId5"/>
    <p:sldId id="264" r:id="rId6"/>
    <p:sldId id="260" r:id="rId7"/>
    <p:sldId id="261" r:id="rId8"/>
    <p:sldId id="262" r:id="rId9"/>
    <p:sldId id="265" r:id="rId10"/>
  </p:sldIdLst>
  <p:sldSz cx="9144000" cy="5715000" type="screen16x10"/>
  <p:notesSz cx="9939338" cy="6807200"/>
  <p:embeddedFontLst>
    <p:embeddedFont>
      <p:font typeface="바탕" panose="02030600000101010101" pitchFamily="18" charset="-127"/>
      <p:regular r:id="rId13"/>
    </p:embeddedFont>
    <p:embeddedFont>
      <p:font typeface="DX경필명조B" panose="020B0604020202020204" charset="-127"/>
      <p:regular r:id="rId14"/>
    </p:embeddedFont>
    <p:embeddedFont>
      <p:font typeface="맑은 고딕" panose="020B0503020000020004" pitchFamily="34" charset="-127"/>
      <p:regular r:id="rId15"/>
      <p:bold r:id="rId16"/>
    </p:embeddedFont>
    <p:embeddedFont>
      <p:font typeface="나눔손글씨 펜" panose="020B0604020202020204" charset="-127"/>
      <p:regular r:id="rId17"/>
    </p:embeddedFont>
    <p:embeddedFont>
      <p:font typeface="Forte" panose="03060902040502070203" pitchFamily="66" charset="0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2CCC8"/>
    <a:srgbClr val="0099CC"/>
    <a:srgbClr val="33CCCC"/>
    <a:srgbClr val="B9FFD9"/>
    <a:srgbClr val="FF9999"/>
    <a:srgbClr val="B9B085"/>
    <a:srgbClr val="F4974A"/>
    <a:srgbClr val="FFFFFF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howGuides="1">
      <p:cViewPr varScale="1">
        <p:scale>
          <a:sx n="153" d="100"/>
          <a:sy n="153" d="100"/>
        </p:scale>
        <p:origin x="1062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C30E-1E6E-415D-8476-07FFB13B7B02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B14B-32F8-4D37-9EA7-4006EB3C9B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94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19E6-046B-4CC5-B4CA-9DFCE20E32D7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1175"/>
            <a:ext cx="408463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010C-8B32-4902-BC5D-8CF3BF0876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75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010C-8B32-4902-BC5D-8CF3BF0876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25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2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28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9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41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9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8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9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6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66A4-6D19-4734-8BD3-E85CFC26523C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C59D-F7F1-45D0-9F2D-221BE1563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89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800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3" descr="먹거리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1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99792" y="1129308"/>
            <a:ext cx="3672408" cy="345638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08668" y="1201316"/>
            <a:ext cx="3691524" cy="345638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41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24692" y="985292"/>
            <a:ext cx="3691524" cy="345638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 descr="C:\Users\2017C\Desktop\890214\지원잉\공문\해맑은상상밀양(바탕불투명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786" y="121196"/>
            <a:ext cx="1423702" cy="864096"/>
          </a:xfrm>
          <a:prstGeom prst="rect">
            <a:avLst/>
          </a:prstGeom>
          <a:noFill/>
        </p:spPr>
      </p:pic>
      <p:pic>
        <p:nvPicPr>
          <p:cNvPr id="1027" name="Picture 3" descr="C:\Users\2017C\Desktop\밀양아리랑 캐릭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79893"/>
          <a:stretch/>
        </p:blipFill>
        <p:spPr bwMode="auto">
          <a:xfrm>
            <a:off x="3984310" y="3073524"/>
            <a:ext cx="1175379" cy="10142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3" descr="C:\Users\2017C\Desktop\밀양물산로고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32" y="5082415"/>
            <a:ext cx="1593933" cy="3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6536"/>
            <a:ext cx="9144000" cy="576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1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한쪽 모서리가 둥근 사각형 27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95536" y="1108918"/>
            <a:ext cx="4032448" cy="4196854"/>
          </a:xfrm>
          <a:prstGeom prst="round2DiagRect">
            <a:avLst/>
          </a:prstGeom>
          <a:solidFill>
            <a:schemeClr val="accent3">
              <a:lumMod val="20000"/>
              <a:lumOff val="80000"/>
              <a:alpha val="4117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6" y="265212"/>
            <a:ext cx="2023712" cy="8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788024" y="769268"/>
            <a:ext cx="3960440" cy="216024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788024" y="3145532"/>
            <a:ext cx="3960440" cy="216024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06872144" descr="EMB0000347c19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91" y="3600296"/>
            <a:ext cx="1633468" cy="16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768654" y="3217540"/>
            <a:ext cx="3907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Premium </a:t>
            </a:r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Yanggaeng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Set No.2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07569128" descr="EMB0000347c19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9274"/>
            <a:ext cx="1638226" cy="16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844090" y="831984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Agaragar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Jelly Set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596822" y="817176"/>
            <a:ext cx="2173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14g*58ea | 812g(1box) |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Starch syrup,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Palatinose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Agar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539552" y="4896258"/>
            <a:ext cx="3871895" cy="48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“Variety of Agar Products are prepared!”</a:t>
            </a: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395536" y="1528031"/>
            <a:ext cx="4281019" cy="1761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6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36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6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MIRYANG AGAR </a:t>
            </a:r>
            <a:r>
              <a:rPr lang="en-US" altLang="ko-KR" sz="36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AGAR</a:t>
            </a:r>
            <a:endParaRPr lang="en-US" altLang="ko-KR" sz="36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</a:t>
            </a:r>
            <a:r>
              <a:rPr lang="en-US" altLang="ko-KR" sz="35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Jung-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hoon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Oh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</a:t>
            </a:r>
            <a:r>
              <a:rPr lang="en-US" altLang="ko-KR" sz="35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58-31,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Bongyi-ro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Sannae-myeon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             </a:t>
            </a:r>
          </a:p>
          <a:p>
            <a:pPr algn="l"/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</a:t>
            </a:r>
            <a:r>
              <a:rPr lang="en-US" altLang="ko-KR" sz="35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+82-55-384-2100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Homepage: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https://miryangagaragar.com/shop/</a:t>
            </a:r>
            <a:endParaRPr lang="ko-KR" altLang="en-US" sz="3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endParaRPr lang="ko-KR" altLang="en-US" sz="14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6713"/>
            <a:ext cx="1870570" cy="13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정오각형 9"/>
          <p:cNvSpPr/>
          <p:nvPr/>
        </p:nvSpPr>
        <p:spPr>
          <a:xfrm>
            <a:off x="3419872" y="3872081"/>
            <a:ext cx="868077" cy="808152"/>
          </a:xfrm>
          <a:prstGeom prst="pent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Low </a:t>
            </a:r>
            <a:r>
              <a:rPr lang="en-US" altLang="ko-KR" sz="900" dirty="0" err="1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Calore</a:t>
            </a:r>
            <a:endParaRPr lang="ko-KR" altLang="en-US" sz="9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588224" y="3624942"/>
            <a:ext cx="2092635" cy="160882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정오각형 24"/>
          <p:cNvSpPr/>
          <p:nvPr/>
        </p:nvSpPr>
        <p:spPr>
          <a:xfrm>
            <a:off x="2915816" y="3073524"/>
            <a:ext cx="930521" cy="800325"/>
          </a:xfrm>
          <a:prstGeom prst="pent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74%↑</a:t>
            </a:r>
          </a:p>
          <a:p>
            <a:pPr algn="ctr"/>
            <a:r>
              <a:rPr lang="en-US" altLang="ko-KR" sz="9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Dietary Fiber</a:t>
            </a:r>
            <a:endParaRPr lang="ko-KR" altLang="en-US" sz="9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26" name="정오각형 25"/>
          <p:cNvSpPr/>
          <p:nvPr/>
        </p:nvSpPr>
        <p:spPr>
          <a:xfrm>
            <a:off x="2436678" y="3865612"/>
            <a:ext cx="977612" cy="814621"/>
          </a:xfrm>
          <a:prstGeom prst="pent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Healthy Food</a:t>
            </a:r>
            <a:endParaRPr lang="ko-KR" altLang="en-US" sz="9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6583821" y="1248678"/>
            <a:ext cx="2092635" cy="160882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30" name="직사각형 29"/>
          <p:cNvSpPr/>
          <p:nvPr/>
        </p:nvSpPr>
        <p:spPr>
          <a:xfrm>
            <a:off x="6550720" y="1441147"/>
            <a:ext cx="2219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Various flavor(Blueberry, Gold kiwi, </a:t>
            </a:r>
            <a:r>
              <a:rPr lang="en-US" altLang="ko-KR" sz="12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Mandarine</a:t>
            </a: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Raspberry, Mango, Melon)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Cute package and sufficient capacity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Perfect for gifts!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118023" y="3218701"/>
            <a:ext cx="1652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45g*14ea | 630g(1box)  Red bean sweet paste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596822" y="3473921"/>
            <a:ext cx="207963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Various flavor(Red Ginseng,   Gold kiwi, Mandarin, Green tea, Red bean, Sweet potato, Black sesame)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Healthy snack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Whole family can enjoy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Simple and luxurious package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95536" y="4353842"/>
            <a:ext cx="1997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100" dirty="0">
                <a:solidFill>
                  <a:schemeClr val="bg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80-year-old </a:t>
            </a:r>
          </a:p>
          <a:p>
            <a:pPr algn="ctr" fontAlgn="base" latinLnBrk="0"/>
            <a:r>
              <a:rPr lang="en-US" altLang="ko-KR" sz="1100" dirty="0" err="1">
                <a:solidFill>
                  <a:schemeClr val="bg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Agaragar</a:t>
            </a:r>
            <a:r>
              <a:rPr lang="en-US" altLang="ko-KR" sz="1100" dirty="0">
                <a:solidFill>
                  <a:schemeClr val="bg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Manufacturer</a:t>
            </a:r>
          </a:p>
        </p:txBody>
      </p:sp>
      <p:sp>
        <p:nvSpPr>
          <p:cNvPr id="34" name="순서도: 처리 33"/>
          <p:cNvSpPr/>
          <p:nvPr/>
        </p:nvSpPr>
        <p:spPr>
          <a:xfrm>
            <a:off x="467544" y="2981454"/>
            <a:ext cx="1870570" cy="445259"/>
          </a:xfrm>
          <a:prstGeom prst="flowChartProcess">
            <a:avLst/>
          </a:prstGeom>
          <a:solidFill>
            <a:srgbClr val="B9B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World high-quality agar!</a:t>
            </a:r>
            <a:endParaRPr lang="ko-KR" altLang="en-US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778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한쪽 모서리가 둥근 사각형 23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860032" y="769268"/>
            <a:ext cx="3744416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860032" y="3073524"/>
            <a:ext cx="3744416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66098" y="3073524"/>
            <a:ext cx="2754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Sweet Pumpkin Rice Drink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228184" y="3361556"/>
            <a:ext cx="1846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410</a:t>
            </a:r>
            <a:r>
              <a:rPr lang="ko-KR" altLang="en-US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㎖ 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| PET |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Sweet Pumpkin, Rice, Malt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12160" y="769268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Haedamdri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Rice Drink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12160" y="1057300"/>
            <a:ext cx="1973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500</a:t>
            </a:r>
            <a:r>
              <a:rPr lang="ko-KR" altLang="en-US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㎖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2ℓ | PET | Rice, Malt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</a:p>
        </p:txBody>
      </p:sp>
      <p:pic>
        <p:nvPicPr>
          <p:cNvPr id="21" name="그림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9502"/>
            <a:ext cx="2448271" cy="4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06872144" descr="EMB0000347c1a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77" y="848139"/>
            <a:ext cx="773710" cy="14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306872864" descr="EMB0000347c1a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5332"/>
            <a:ext cx="846138" cy="13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306873104" descr="EMB0000347c1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30407"/>
            <a:ext cx="1162050" cy="17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대각선 방향의 모서리가 둥근 사각형 26"/>
          <p:cNvSpPr/>
          <p:nvPr/>
        </p:nvSpPr>
        <p:spPr>
          <a:xfrm>
            <a:off x="395536" y="1108918"/>
            <a:ext cx="4032448" cy="4268862"/>
          </a:xfrm>
          <a:prstGeom prst="round2DiagRect">
            <a:avLst/>
          </a:prstGeom>
          <a:solidFill>
            <a:schemeClr val="accent4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부제목 2"/>
          <p:cNvSpPr txBox="1">
            <a:spLocks/>
          </p:cNvSpPr>
          <p:nvPr/>
        </p:nvSpPr>
        <p:spPr>
          <a:xfrm>
            <a:off x="395536" y="1479527"/>
            <a:ext cx="4176464" cy="159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14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4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Sandong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Dates-Factory</a:t>
            </a: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 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Jung-in Kim</a:t>
            </a: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 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86-62, </a:t>
            </a:r>
            <a:r>
              <a:rPr lang="en-US" altLang="ko-KR" sz="14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Pyochung-ro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4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Danjang-myeon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</a:p>
          <a:p>
            <a:pPr algn="l"/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 </a:t>
            </a:r>
            <a:r>
              <a:rPr lang="en-US" altLang="ko-KR" sz="14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4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</a:t>
            </a:r>
            <a:r>
              <a:rPr lang="en-US" altLang="ko-KR" sz="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Korea</a:t>
            </a:r>
          </a:p>
          <a:p>
            <a:pPr algn="l"/>
            <a:r>
              <a:rPr lang="en-US" altLang="ko-KR" sz="14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 </a:t>
            </a:r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+82-10-8669-6736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" y="2893352"/>
            <a:ext cx="3762612" cy="19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3568" y="3073524"/>
            <a:ext cx="3456384" cy="15841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4873724"/>
            <a:ext cx="4752528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“Bring up the original taste of the traditional  </a:t>
            </a:r>
            <a:r>
              <a:rPr lang="en-US" altLang="ko-K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Sikhye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!”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576" y="3282880"/>
            <a:ext cx="2808312" cy="13748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Use 100% of regional product &amp; pure     </a:t>
            </a:r>
          </a:p>
          <a:p>
            <a:pPr algn="l"/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      domestic raw material</a:t>
            </a:r>
          </a:p>
          <a:p>
            <a:pPr algn="l"/>
            <a:endParaRPr lang="en-US" altLang="ko-KR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No artificial flavorings</a:t>
            </a:r>
          </a:p>
          <a:p>
            <a:endParaRPr lang="en-US" altLang="ko-KR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Acquired HACCP certificate</a:t>
            </a:r>
            <a:endParaRPr lang="ko-KR" altLang="en-US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6372200" y="3792443"/>
            <a:ext cx="2160240" cy="122529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452807" y="3721596"/>
            <a:ext cx="207963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Sweet pumpkin into the rice drink(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Sikhye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)</a:t>
            </a:r>
          </a:p>
          <a:p>
            <a:pPr marL="171450" indent="-171450" fontAlgn="base" latinLnBrk="0">
              <a:buFontTx/>
              <a:buChar char="-"/>
            </a:pPr>
            <a:endParaRPr lang="en-US" altLang="ko-KR" sz="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Natural sweet taste</a:t>
            </a:r>
          </a:p>
          <a:p>
            <a:pPr marL="171450" indent="-171450" fontAlgn="base" latinLnBrk="0">
              <a:buFontTx/>
              <a:buChar char="-"/>
            </a:pPr>
            <a:endParaRPr lang="en-US" altLang="ko-KR" sz="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Free from chemicals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588224" y="1345331"/>
            <a:ext cx="1944216" cy="136410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592420" y="1273324"/>
            <a:ext cx="1868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Based on the traditional method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Rice drink gives its unique flavor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Popular not only in Korea but also overseas markets such as USA</a:t>
            </a:r>
          </a:p>
        </p:txBody>
      </p:sp>
    </p:spTree>
    <p:extLst>
      <p:ext uri="{BB962C8B-B14F-4D97-AF65-F5344CB8AC3E}">
        <p14:creationId xmlns:p14="http://schemas.microsoft.com/office/powerpoint/2010/main" val="151062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한쪽 모서리가 둥근 사각형 25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67048" y="1273324"/>
            <a:ext cx="4032448" cy="4104456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748562" y="769268"/>
            <a:ext cx="3999902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748562" y="3073524"/>
            <a:ext cx="3999902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39733" y="800626"/>
            <a:ext cx="2518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Red Apple Wine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07558136" descr="EMB0000347c1a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2016224" cy="9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4" name="_x307568408" descr="EMB0000347c1a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1316"/>
            <a:ext cx="1585169" cy="15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부제목 2"/>
          <p:cNvSpPr txBox="1">
            <a:spLocks/>
          </p:cNvSpPr>
          <p:nvPr/>
        </p:nvSpPr>
        <p:spPr>
          <a:xfrm>
            <a:off x="467544" y="1489348"/>
            <a:ext cx="3960440" cy="1370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Red Apple Farm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</a:t>
            </a:r>
            <a:r>
              <a:rPr lang="en-US" altLang="ko-KR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Yong-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yoon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Cho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25-40,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Hayangji-gil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Sannae-myeon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                 </a:t>
            </a:r>
          </a:p>
          <a:p>
            <a:pPr algn="l"/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</a:t>
            </a:r>
            <a:r>
              <a:rPr lang="en-US" altLang="ko-KR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+82-55-351-4556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Homepage:</a:t>
            </a:r>
            <a:r>
              <a:rPr lang="en-US" altLang="ko-KR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http://www.</a:t>
            </a:r>
            <a:r>
              <a:rPr lang="ko-KR" altLang="en-US" sz="1300" dirty="0" err="1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속빨간사과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.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kr</a:t>
            </a:r>
            <a:endParaRPr lang="en-US" altLang="ko-KR" sz="13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endParaRPr lang="ko-KR" altLang="en-US" sz="13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516216" y="1176670"/>
            <a:ext cx="2092635" cy="160882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3564"/>
            <a:ext cx="2423566" cy="16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_x308889944" descr="EMB000020f004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93" y="3505572"/>
            <a:ext cx="1580708" cy="15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직선 연결선 22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529158" y="1273324"/>
            <a:ext cx="2219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Different from ordinary grape wine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You can taste the thicker tannin from the Red apple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Unique sweet and sour taste of the Red apple makes the special wine!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516216" y="3480926"/>
            <a:ext cx="2092635" cy="160882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529158" y="3577580"/>
            <a:ext cx="2219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Aged in oak barrels for more than 2 years by distilling red apple wine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You can taste the richness and deep aroma of whiskey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2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Many enthusiasts for alcohol will like this!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794143" y="313624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Red Apple 100% Juice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511355" y="841276"/>
            <a:ext cx="22549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500ml*2ea | 1box | Red Apple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588224" y="3171954"/>
            <a:ext cx="22549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350ml*1ea | 1box | Red Apple</a:t>
            </a:r>
          </a:p>
        </p:txBody>
      </p:sp>
      <p:sp>
        <p:nvSpPr>
          <p:cNvPr id="33" name="순서도: 처리 32"/>
          <p:cNvSpPr/>
          <p:nvPr/>
        </p:nvSpPr>
        <p:spPr>
          <a:xfrm>
            <a:off x="462865" y="3043470"/>
            <a:ext cx="2308696" cy="405529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Red Apple(to the core)</a:t>
            </a:r>
            <a:endParaRPr lang="ko-KR" altLang="en-US" sz="1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56680"/>
            <a:ext cx="1440160" cy="20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467545" y="3433564"/>
            <a:ext cx="2304256" cy="16514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67546" y="3056681"/>
            <a:ext cx="3756436" cy="2033067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56743" y="3505571"/>
            <a:ext cx="2387065" cy="145700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Red Love(cultivar)</a:t>
            </a:r>
          </a:p>
          <a:p>
            <a:pPr algn="l"/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     :  High sugar content</a:t>
            </a:r>
          </a:p>
          <a:p>
            <a:pPr algn="l"/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       (more than 14 brix)</a:t>
            </a:r>
          </a:p>
          <a:p>
            <a:pPr algn="l"/>
            <a:endParaRPr lang="en-US" altLang="ko-KR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Contains more than 15 times </a:t>
            </a:r>
          </a:p>
          <a:p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      the anthocyanin</a:t>
            </a:r>
          </a:p>
          <a:p>
            <a:endParaRPr lang="en-US" altLang="ko-KR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바탕"/>
                <a:ea typeface="바탕"/>
              </a:rPr>
              <a:t>☞  </a:t>
            </a:r>
            <a:r>
              <a:rPr lang="en-US" altLang="ko-KR" sz="1100" dirty="0">
                <a:latin typeface="Forte" panose="03060902040502070203" pitchFamily="66" charset="0"/>
                <a:ea typeface="DX상장체B" panose="02020600000000000000" pitchFamily="18" charset="-127"/>
              </a:rPr>
              <a:t>Sweet and sour taste</a:t>
            </a:r>
            <a:endParaRPr lang="ko-KR" altLang="en-US" sz="1100" dirty="0">
              <a:latin typeface="Forte" panose="03060902040502070203" pitchFamily="66" charset="0"/>
              <a:ea typeface="DX상장체B" panose="02020600000000000000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769460" y="3073524"/>
            <a:ext cx="2340" cy="2016224"/>
          </a:xfrm>
          <a:prstGeom prst="line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2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한쪽 모서리가 둥근 사각형 25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67048" y="1201315"/>
            <a:ext cx="4032448" cy="4153315"/>
          </a:xfrm>
          <a:prstGeom prst="round2DiagRect">
            <a:avLst/>
          </a:prstGeom>
          <a:solidFill>
            <a:schemeClr val="accent3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748562" y="769268"/>
            <a:ext cx="3999902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748562" y="3073524"/>
            <a:ext cx="3999902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788697" y="3073524"/>
            <a:ext cx="215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Ulumgol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Apple Juice 100%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046015" y="3073524"/>
            <a:ext cx="1846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120ml*50ea | 1box | 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Apple 100%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788024" y="769268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Ulumgol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ABC Juice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062977" y="769268"/>
            <a:ext cx="1973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120ml*30ea | 1box | 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Apple, Beet, Carrot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265212"/>
            <a:ext cx="1382179" cy="9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부제목 2"/>
          <p:cNvSpPr txBox="1">
            <a:spLocks/>
          </p:cNvSpPr>
          <p:nvPr/>
        </p:nvSpPr>
        <p:spPr>
          <a:xfrm>
            <a:off x="412073" y="1551535"/>
            <a:ext cx="4143390" cy="152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6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36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6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The Nature &amp; A Farmer</a:t>
            </a:r>
            <a:endParaRPr lang="en-US" altLang="ko-KR" sz="3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</a:t>
            </a:r>
            <a:r>
              <a:rPr lang="en-US" altLang="ko-KR" sz="35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Jeong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-In Kim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</a:t>
            </a:r>
            <a:r>
              <a:rPr lang="en-US" altLang="ko-KR" sz="35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591,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Sannae-ro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Sannae-myeon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            </a:t>
            </a:r>
          </a:p>
          <a:p>
            <a:pPr algn="l"/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+82-10-4122-2125</a:t>
            </a:r>
          </a:p>
          <a:p>
            <a:pPr algn="l"/>
            <a:r>
              <a:rPr lang="en-US" altLang="ko-KR" sz="35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Homepage: 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http://www.</a:t>
            </a:r>
            <a:r>
              <a:rPr lang="ko-KR" altLang="en-US" sz="3500" dirty="0" err="1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자연과농부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.</a:t>
            </a:r>
            <a:r>
              <a:rPr lang="en-US" altLang="ko-KR" sz="3500" dirty="0" err="1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kr</a:t>
            </a:r>
            <a:r>
              <a:rPr lang="en-US" altLang="ko-KR" sz="3500" dirty="0">
                <a:latin typeface="DX상장체B" panose="02020600000000000000" pitchFamily="18" charset="-127"/>
                <a:ea typeface="DX상장체B" panose="02020600000000000000" pitchFamily="18" charset="-127"/>
                <a:hlinkClick r:id="rId4"/>
              </a:rPr>
              <a:t>/</a:t>
            </a:r>
            <a:endParaRPr lang="en-US" altLang="ko-KR" sz="3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endParaRPr lang="en-US" altLang="ko-KR" sz="35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endParaRPr lang="ko-KR" altLang="en-US" sz="14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0359736" descr="EMB000020f004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67" y="1201316"/>
            <a:ext cx="1562041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76009248" descr="EMB000020f004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3527073"/>
            <a:ext cx="1488901" cy="14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14800" y="240174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endParaRPr lang="ko-KR" altLang="en-US" sz="3600" b="1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4962" y="4994590"/>
            <a:ext cx="3659838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“The Nature &amp; A Farmer put au naturel.”</a:t>
            </a:r>
          </a:p>
          <a:p>
            <a:pPr algn="ctr"/>
            <a:r>
              <a:rPr lang="ko-KR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자연과 농부는 자연 그대로를 담습니다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" y="3237369"/>
            <a:ext cx="3659838" cy="177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모서리가 둥근 직사각형 35"/>
          <p:cNvSpPr/>
          <p:nvPr/>
        </p:nvSpPr>
        <p:spPr>
          <a:xfrm>
            <a:off x="6516216" y="3527073"/>
            <a:ext cx="2092635" cy="149066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529158" y="3649588"/>
            <a:ext cx="221930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Squeeze whole apple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Non-concentrated NFC juice that contains only 100% of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Ulumgol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Apples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Everyone of all ages and genders can enjoy eating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Also good for gifts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516216" y="1201316"/>
            <a:ext cx="2092635" cy="151855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6529158" y="1273324"/>
            <a:ext cx="22193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Ulumgol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Apple 60% + Korea Beet 20% +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Carrot 20%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Superior freshness and taste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Contains its own scent and abundant nutrients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Snack for kids or a simple breakfast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619672" y="3073524"/>
            <a:ext cx="2592288" cy="15841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619672" y="3282880"/>
            <a:ext cx="2808312" cy="13748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ko-KR" sz="1050" dirty="0">
                <a:latin typeface="바탕"/>
                <a:ea typeface="바탕"/>
              </a:rPr>
              <a:t>☞  </a:t>
            </a:r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Cultivating apples with mother’s heart</a:t>
            </a:r>
          </a:p>
          <a:p>
            <a:pPr algn="l"/>
            <a:endParaRPr lang="en-US" altLang="ko-KR" sz="4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050" dirty="0">
                <a:latin typeface="바탕"/>
                <a:ea typeface="바탕"/>
              </a:rPr>
              <a:t>☞  </a:t>
            </a:r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Fragrant aroma and high-sugar content</a:t>
            </a:r>
          </a:p>
          <a:p>
            <a:endParaRPr lang="en-US" altLang="ko-KR" sz="4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050" dirty="0">
                <a:latin typeface="바탕"/>
                <a:ea typeface="바탕"/>
              </a:rPr>
              <a:t>☞  </a:t>
            </a:r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No sugar, No pigment, </a:t>
            </a:r>
          </a:p>
          <a:p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      No artificial </a:t>
            </a:r>
            <a:r>
              <a:rPr lang="en-US" altLang="ko-KR" sz="1050" dirty="0" err="1">
                <a:latin typeface="Forte" panose="03060902040502070203" pitchFamily="66" charset="0"/>
                <a:ea typeface="DX상장체B" panose="02020600000000000000" pitchFamily="18" charset="-127"/>
              </a:rPr>
              <a:t>additibes</a:t>
            </a:r>
            <a:endParaRPr lang="en-US" altLang="ko-KR" sz="105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endParaRPr lang="en-US" altLang="ko-KR" sz="400" dirty="0">
              <a:latin typeface="Forte" panose="03060902040502070203" pitchFamily="66" charset="0"/>
              <a:ea typeface="DX상장체B" panose="02020600000000000000" pitchFamily="18" charset="-127"/>
            </a:endParaRPr>
          </a:p>
          <a:p>
            <a:r>
              <a:rPr lang="en-US" altLang="ko-KR" sz="1050" dirty="0">
                <a:latin typeface="바탕"/>
                <a:ea typeface="바탕"/>
              </a:rPr>
              <a:t>☞  </a:t>
            </a:r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Acquired HACCP certificate and KMF </a:t>
            </a:r>
          </a:p>
          <a:p>
            <a:r>
              <a:rPr lang="en-US" altLang="ko-KR" sz="1050" dirty="0">
                <a:latin typeface="Forte" panose="03060902040502070203" pitchFamily="66" charset="0"/>
                <a:ea typeface="DX상장체B" panose="02020600000000000000" pitchFamily="18" charset="-127"/>
              </a:rPr>
              <a:t>      the Halal food certificate</a:t>
            </a:r>
            <a:endParaRPr lang="ko-KR" altLang="en-US" sz="1050" dirty="0">
              <a:latin typeface="Forte" panose="03060902040502070203" pitchFamily="66" charset="0"/>
              <a:ea typeface="DX상장체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11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한쪽 모서리가 둥근 사각형 32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꺾인 연결선 10"/>
          <p:cNvCxnSpPr/>
          <p:nvPr/>
        </p:nvCxnSpPr>
        <p:spPr>
          <a:xfrm>
            <a:off x="683568" y="5017740"/>
            <a:ext cx="1154256" cy="2795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대각선 방향의 모서리가 둥근 사각형 5"/>
          <p:cNvSpPr/>
          <p:nvPr/>
        </p:nvSpPr>
        <p:spPr>
          <a:xfrm>
            <a:off x="251272" y="1109751"/>
            <a:ext cx="4176711" cy="4267448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788024" y="769268"/>
            <a:ext cx="3953230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788023" y="3073524"/>
            <a:ext cx="3955903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352014" y="1345332"/>
            <a:ext cx="4508018" cy="130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Chun-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Pung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Farm</a:t>
            </a:r>
            <a:endParaRPr lang="en-US" altLang="ko-KR" sz="1300" b="1" dirty="0">
              <a:solidFill>
                <a:schemeClr val="tx1">
                  <a:lumMod val="50000"/>
                  <a:lumOff val="50000"/>
                </a:schemeClr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Jung-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hwan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Lee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</a:t>
            </a:r>
            <a:r>
              <a:rPr lang="en-US" altLang="ko-K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1125,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Yongseong-ri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Samrangjin-eup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,</a:t>
            </a:r>
          </a:p>
          <a:p>
            <a:pPr algn="l"/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</a:t>
            </a:r>
            <a:r>
              <a:rPr lang="en-US" altLang="ko-K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+82-10-3849-0894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Homepage:</a:t>
            </a:r>
            <a:r>
              <a:rPr lang="en-US" altLang="ko-K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https://chunpungfarm.com</a:t>
            </a:r>
            <a:endParaRPr lang="ko-KR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endParaRPr lang="ko-KR" altLang="en-US" sz="13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128277" y="841276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A thousand winds of Phellinus </a:t>
            </a:r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linteusⅠ</a:t>
            </a:r>
            <a:endParaRPr lang="ko-KR" altLang="en-US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257080464" descr="EMB0000347c1a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4007"/>
            <a:ext cx="1675992" cy="14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9" name="_x257080704" descr="EMB0000347c1a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9588"/>
            <a:ext cx="167599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5103240" y="3174340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A thousand winds of Phellinus </a:t>
            </a:r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linteusⅡ</a:t>
            </a:r>
            <a:endParaRPr lang="ko-KR" altLang="en-US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2" y="244490"/>
            <a:ext cx="2304504" cy="86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27172"/>
            <a:ext cx="346064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타원 33"/>
          <p:cNvSpPr/>
          <p:nvPr/>
        </p:nvSpPr>
        <p:spPr>
          <a:xfrm>
            <a:off x="683568" y="4110581"/>
            <a:ext cx="783864" cy="764304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Clean 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35" name="타원 34"/>
          <p:cNvSpPr/>
          <p:nvPr/>
        </p:nvSpPr>
        <p:spPr>
          <a:xfrm>
            <a:off x="1279690" y="4109420"/>
            <a:ext cx="772030" cy="764304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GAP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certification</a:t>
            </a:r>
          </a:p>
        </p:txBody>
      </p:sp>
      <p:sp>
        <p:nvSpPr>
          <p:cNvPr id="24" name="순서도: 처리 23"/>
          <p:cNvSpPr/>
          <p:nvPr/>
        </p:nvSpPr>
        <p:spPr>
          <a:xfrm>
            <a:off x="1763688" y="2857500"/>
            <a:ext cx="2520280" cy="6141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FDA-certified </a:t>
            </a:r>
          </a:p>
          <a:p>
            <a:pPr algn="ctr"/>
            <a:r>
              <a:rPr lang="en-US" altLang="ko-KR" sz="14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Top 10 Anti-cancer Foods</a:t>
            </a:r>
            <a:endParaRPr lang="ko-KR" altLang="en-US" sz="1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6786554" y="3973186"/>
            <a:ext cx="1855788" cy="104716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31" name="직사각형 30"/>
          <p:cNvSpPr/>
          <p:nvPr/>
        </p:nvSpPr>
        <p:spPr>
          <a:xfrm>
            <a:off x="1835696" y="5161756"/>
            <a:ext cx="1563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Phellinus </a:t>
            </a:r>
            <a:r>
              <a:rPr lang="en-US" altLang="ko-KR" sz="1100" b="1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linteus</a:t>
            </a:r>
            <a:endParaRPr lang="en-US" altLang="ko-KR" sz="1100" b="1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fontAlgn="base" latinLnBrk="0"/>
            <a:r>
              <a:rPr lang="en-US" altLang="ko-KR" sz="1100" dirty="0"/>
              <a:t> 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786554" y="1633364"/>
            <a:ext cx="1855788" cy="110476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6811590" y="4009628"/>
            <a:ext cx="18307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Packed in plastic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containers+tongs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high-end boxes. 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Good for gifts to give for special  guest.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829991" y="3505572"/>
            <a:ext cx="1846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80g(20g*2ea, 40g*1ea)|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 box | Phellinus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linteus</a:t>
            </a:r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804248" y="1705372"/>
            <a:ext cx="184379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050" dirty="0">
                <a:latin typeface="DX상장체B" panose="02020600000000000000" pitchFamily="18" charset="-127"/>
                <a:ea typeface="DX상장체B" panose="02020600000000000000" pitchFamily="18" charset="-127"/>
              </a:rPr>
              <a:t>Cost-Effective product that packed 100g of Phellinus </a:t>
            </a:r>
            <a:r>
              <a:rPr lang="en-US" altLang="ko-KR" sz="105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linteus</a:t>
            </a:r>
            <a:endParaRPr lang="en-US" altLang="ko-KR" sz="105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marL="171450" indent="-171450" fontAlgn="base" latinLnBrk="0">
              <a:buFontTx/>
              <a:buChar char="-"/>
            </a:pPr>
            <a:r>
              <a:rPr lang="en-US" altLang="ko-KR" sz="105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in a zipper bag with a paper bag.</a:t>
            </a:r>
          </a:p>
          <a:p>
            <a:pPr fontAlgn="base" latinLnBrk="0"/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804248" y="1177216"/>
            <a:ext cx="15633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100g | 1 pouch | Phellinus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linteus</a:t>
            </a:r>
            <a:endParaRPr lang="en-US" altLang="ko-KR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</a:p>
        </p:txBody>
      </p:sp>
      <p:cxnSp>
        <p:nvCxnSpPr>
          <p:cNvPr id="39" name="직선 연결선 38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2483767" y="3471604"/>
            <a:ext cx="1588433" cy="169978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83768" y="3577580"/>
            <a:ext cx="1771962" cy="13681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☞  Enhance immunity</a:t>
            </a:r>
          </a:p>
          <a:p>
            <a:pPr algn="l"/>
            <a:endParaRPr lang="en-US" altLang="ko-KR" sz="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☞  Improving vascular       </a:t>
            </a: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disease</a:t>
            </a:r>
          </a:p>
          <a:p>
            <a:endParaRPr lang="en-US" altLang="ko-KR" sz="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☞  Skin care</a:t>
            </a:r>
          </a:p>
          <a:p>
            <a:endParaRPr lang="en-US" altLang="ko-KR" sz="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☞ Anti-aging</a:t>
            </a:r>
          </a:p>
          <a:p>
            <a:endParaRPr lang="en-US" altLang="ko-KR" sz="4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☞  Loss weight, </a:t>
            </a:r>
          </a:p>
          <a:p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liver detox</a:t>
            </a:r>
            <a:endParaRPr lang="ko-KR" altLang="en-US" sz="11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051845" y="4089694"/>
            <a:ext cx="359915" cy="20796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979824" y="3591034"/>
            <a:ext cx="783864" cy="764304"/>
          </a:xfrm>
          <a:prstGeom prst="ellipse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2601" y="3793604"/>
            <a:ext cx="619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800" b="1" dirty="0"/>
              <a:t>Non </a:t>
            </a:r>
          </a:p>
          <a:p>
            <a:pPr algn="ctr"/>
            <a:r>
              <a:rPr lang="en-US" altLang="ko-KR" sz="800" b="1" dirty="0"/>
              <a:t>Pesticide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041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한쪽 모서리가 둥근 사각형 30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95536" y="1057300"/>
            <a:ext cx="4032448" cy="4176464"/>
          </a:xfrm>
          <a:prstGeom prst="round2DiagRect">
            <a:avLst/>
          </a:prstGeom>
          <a:solidFill>
            <a:schemeClr val="accent3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860032" y="769268"/>
            <a:ext cx="3744416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860032" y="3073524"/>
            <a:ext cx="3744416" cy="2088232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84081" y="1482860"/>
            <a:ext cx="4159927" cy="159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Cheong-Yang Food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</a:t>
            </a:r>
            <a:r>
              <a:rPr lang="en-US" altLang="ko-KR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Ok-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ie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Choi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</a:t>
            </a:r>
            <a:r>
              <a:rPr lang="en-US" altLang="ko-KR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92,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Myeongrye-ro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Hanam-eup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                                     </a:t>
            </a:r>
          </a:p>
          <a:p>
            <a:pPr algn="l"/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</a:t>
            </a:r>
            <a:r>
              <a:rPr lang="en-US" altLang="ko-KR" sz="13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+82-55-391-4930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</a:t>
            </a:r>
            <a:r>
              <a:rPr lang="en-US" altLang="ko-KR" sz="13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: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http://www.capsaicin.co.kr</a:t>
            </a:r>
            <a:endParaRPr lang="ko-KR" altLang="en-US" sz="13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012160" y="3138494"/>
            <a:ext cx="2312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Perilla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Leaves </a:t>
            </a:r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Jangajji</a:t>
            </a:r>
            <a:endParaRPr lang="en-US" altLang="ko-KR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12160" y="3433564"/>
            <a:ext cx="2522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300g | PET |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Perilla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Leaf, Soy Sauce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12160" y="848139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Pepper </a:t>
            </a:r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Jangajji</a:t>
            </a:r>
            <a:endParaRPr lang="en-US" altLang="ko-KR" b="1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32983" y="1129308"/>
            <a:ext cx="22834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300g | PET | Pepper, Soy Sauce</a:t>
            </a: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172025" y="3880485"/>
            <a:ext cx="39604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8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306872704" descr="EMB0000347c1a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80" y="1556470"/>
            <a:ext cx="1353418" cy="12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306872064" descr="EMB0000347c1a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8" y="851869"/>
            <a:ext cx="931300" cy="8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6" name="_x306872704" descr="EMB0000347c1a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74" y="3840310"/>
            <a:ext cx="1359252" cy="12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_x307561336" descr="EMB0000347c1a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65" y="3147134"/>
            <a:ext cx="911763" cy="8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apsaicin.co.kr/web/images/topmenu/tit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6" y="289198"/>
            <a:ext cx="19545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직선 연결선 36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012"/>
            <a:ext cx="1033810" cy="13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오각형 10"/>
          <p:cNvSpPr/>
          <p:nvPr/>
        </p:nvSpPr>
        <p:spPr>
          <a:xfrm>
            <a:off x="1727628" y="3073524"/>
            <a:ext cx="2512793" cy="237155"/>
          </a:xfrm>
          <a:prstGeom prst="homePlate">
            <a:avLst/>
          </a:prstGeom>
          <a:gradFill flip="none" rotWithShape="1">
            <a:gsLst>
              <a:gs pos="85000">
                <a:srgbClr val="DDEBC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High quality </a:t>
            </a:r>
            <a:r>
              <a:rPr lang="en-US" altLang="ko-KR" sz="800" dirty="0" err="1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Miryang</a:t>
            </a:r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agricultural products</a:t>
            </a:r>
          </a:p>
        </p:txBody>
      </p:sp>
      <p:sp>
        <p:nvSpPr>
          <p:cNvPr id="39" name="오각형 38"/>
          <p:cNvSpPr/>
          <p:nvPr/>
        </p:nvSpPr>
        <p:spPr>
          <a:xfrm>
            <a:off x="1727628" y="3348614"/>
            <a:ext cx="2512793" cy="237155"/>
          </a:xfrm>
          <a:prstGeom prst="homePlate">
            <a:avLst/>
          </a:prstGeom>
          <a:gradFill flip="none" rotWithShape="1">
            <a:gsLst>
              <a:gs pos="85000">
                <a:srgbClr val="DDEBC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</a:t>
            </a:r>
            <a:r>
              <a:rPr lang="en-US" altLang="ko-KR" sz="800" dirty="0" err="1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Differentiaion</a:t>
            </a:r>
            <a:endParaRPr lang="en-US" altLang="ko-KR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0" name="오각형 39"/>
          <p:cNvSpPr/>
          <p:nvPr/>
        </p:nvSpPr>
        <p:spPr>
          <a:xfrm>
            <a:off x="1727628" y="3618039"/>
            <a:ext cx="2512793" cy="237155"/>
          </a:xfrm>
          <a:prstGeom prst="homePlate">
            <a:avLst/>
          </a:prstGeom>
          <a:gradFill flip="none" rotWithShape="1">
            <a:gsLst>
              <a:gs pos="85000">
                <a:srgbClr val="DDEBC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Law-salt </a:t>
            </a:r>
            <a:r>
              <a:rPr lang="en-US" altLang="ko-KR" sz="800" dirty="0" err="1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Jangajji</a:t>
            </a:r>
            <a:endParaRPr lang="en-US" altLang="ko-KR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1" name="오각형 40"/>
          <p:cNvSpPr/>
          <p:nvPr/>
        </p:nvSpPr>
        <p:spPr>
          <a:xfrm>
            <a:off x="1723381" y="3892779"/>
            <a:ext cx="2512793" cy="237155"/>
          </a:xfrm>
          <a:prstGeom prst="homePlate">
            <a:avLst/>
          </a:prstGeom>
          <a:gradFill flip="none" rotWithShape="1">
            <a:gsLst>
              <a:gs pos="85000">
                <a:srgbClr val="DDEBC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Healthy &amp; Honesty Product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511814" y="3767183"/>
            <a:ext cx="2023250" cy="130322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각형 41"/>
          <p:cNvSpPr/>
          <p:nvPr/>
        </p:nvSpPr>
        <p:spPr>
          <a:xfrm>
            <a:off x="1727629" y="4167263"/>
            <a:ext cx="2512793" cy="237155"/>
          </a:xfrm>
          <a:prstGeom prst="homePlate">
            <a:avLst/>
          </a:prstGeom>
          <a:gradFill flip="none" rotWithShape="1">
            <a:gsLst>
              <a:gs pos="85000">
                <a:srgbClr val="DDEBC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   Best Quality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496" y="4585692"/>
            <a:ext cx="4752528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“Cheong-Yang Food Deliver Traditional Taste to the World!”</a:t>
            </a:r>
          </a:p>
          <a:p>
            <a:pPr algn="ctr"/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우리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전통의 맛을 세계에 전하는 청양의 장아찌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588224" y="3793604"/>
            <a:ext cx="19979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Taste crunchy and sweet because of fresh Perilla leaves and soy sauce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Rich in iron, Vitamin C, anti-cancer, effective in prevention of anemia and adult disease.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6511814" y="1390918"/>
            <a:ext cx="2023249" cy="142099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588224" y="1462053"/>
            <a:ext cx="1925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0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Taste spicy and sweet at once because of combination of spicy </a:t>
            </a:r>
            <a:r>
              <a:rPr lang="en-US" altLang="ko-KR" sz="10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cheongyang</a:t>
            </a:r>
            <a:r>
              <a:rPr lang="en-US" altLang="ko-KR" sz="10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red pepper and soy sauce</a:t>
            </a:r>
          </a:p>
          <a:p>
            <a:pPr marL="171450" indent="-171450" fontAlgn="base" latinLnBrk="0">
              <a:buFontTx/>
              <a:buChar char="-"/>
            </a:pPr>
            <a:r>
              <a:rPr lang="en-US" altLang="ko-KR" sz="10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Rich in Vitamin A, C, promotes digestion, blood circulation, lipolysis.</a:t>
            </a:r>
          </a:p>
        </p:txBody>
      </p:sp>
    </p:spTree>
    <p:extLst>
      <p:ext uri="{BB962C8B-B14F-4D97-AF65-F5344CB8AC3E}">
        <p14:creationId xmlns:p14="http://schemas.microsoft.com/office/powerpoint/2010/main" val="4041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한쪽 모서리가 둥근 사각형 28"/>
          <p:cNvSpPr/>
          <p:nvPr/>
        </p:nvSpPr>
        <p:spPr>
          <a:xfrm>
            <a:off x="107503" y="121196"/>
            <a:ext cx="8895921" cy="547260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95536" y="1273324"/>
            <a:ext cx="4032448" cy="4104456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4748562" y="265212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Representative Product</a:t>
            </a:r>
            <a:endParaRPr lang="ko-KR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>
          <a:xfrm>
            <a:off x="4821095" y="854004"/>
            <a:ext cx="3837404" cy="2147511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4824497" y="3217540"/>
            <a:ext cx="3834002" cy="2160240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1" y="1628465"/>
            <a:ext cx="4176465" cy="1373051"/>
          </a:xfrm>
        </p:spPr>
        <p:txBody>
          <a:bodyPr>
            <a:noAutofit/>
          </a:bodyPr>
          <a:lstStyle/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Company Name:</a:t>
            </a:r>
            <a:r>
              <a:rPr lang="ko-KR" altLang="en-US" sz="1300" b="1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Ulumgol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Food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CEO: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Jeong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-in </a:t>
            </a:r>
            <a:r>
              <a:rPr lang="en-US" altLang="ko-KR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kim</a:t>
            </a:r>
            <a:endParaRPr lang="en-US" altLang="ko-KR" sz="13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Address: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251-78,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Joeum-ro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Sangnam-myeon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     </a:t>
            </a:r>
          </a:p>
          <a:p>
            <a:pPr algn="l"/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           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Miryang-si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</a:t>
            </a:r>
            <a:r>
              <a:rPr lang="en-US" altLang="ko-KR" sz="13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Gyeongsangnam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-do, Korea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Tel: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+82-55-391-6054</a:t>
            </a:r>
          </a:p>
          <a:p>
            <a:pPr algn="l"/>
            <a:r>
              <a:rPr lang="en-US" altLang="ko-KR" sz="1300" b="1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Homepage:</a:t>
            </a:r>
            <a:r>
              <a:rPr lang="en-US" altLang="ko-KR" sz="13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https://smartstore.naver.com/icekimchi</a:t>
            </a:r>
            <a:endParaRPr lang="ko-KR" altLang="en-US" sz="13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96430" y="3280256"/>
            <a:ext cx="1691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Yeolmu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- Kimchi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444208" y="3217540"/>
            <a:ext cx="2240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5kg | 1box |</a:t>
            </a:r>
          </a:p>
          <a:p>
            <a:pPr fontAlgn="base" latinLnBrk="0"/>
            <a:r>
              <a:rPr lang="en-US" altLang="ko-KR" sz="9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Radish, chilly powder, garlic, ginger etc.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905132" y="89353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b="1" dirty="0" err="1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Baechu</a:t>
            </a:r>
            <a:r>
              <a:rPr lang="en-US" altLang="ko-KR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- Kimchi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418256" y="874552"/>
            <a:ext cx="23302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10kg | 1box | </a:t>
            </a:r>
          </a:p>
          <a:p>
            <a:pPr fontAlgn="base" latinLnBrk="0"/>
            <a:r>
              <a:rPr lang="en-US" altLang="ko-KR" sz="9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Cabbage, chilly powder, garlic, ginger etc.</a:t>
            </a:r>
          </a:p>
          <a:p>
            <a:pPr fontAlgn="base" latinLnBrk="0"/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 </a:t>
            </a: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241949" y="4028068"/>
            <a:ext cx="39604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800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403023" y="399355"/>
            <a:ext cx="4024961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얼음골식품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  <a:p>
            <a:pPr algn="l"/>
            <a:r>
              <a:rPr lang="en-US" altLang="ko-KR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Ulumgol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X상장체B" panose="02020600000000000000" pitchFamily="18" charset="-127"/>
                <a:ea typeface="DX상장체B" panose="02020600000000000000" pitchFamily="18" charset="-127"/>
              </a:rPr>
              <a:t> Food</a:t>
            </a:r>
            <a:endParaRPr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07565928" descr="EMB0000347c1a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84" y="1273325"/>
            <a:ext cx="166685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307566968" descr="EMB0000347c1a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9588"/>
            <a:ext cx="16917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307569288" descr="EMB0000347c1a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3" y="168214"/>
            <a:ext cx="1458036" cy="11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연결선 24"/>
          <p:cNvCxnSpPr/>
          <p:nvPr/>
        </p:nvCxnSpPr>
        <p:spPr>
          <a:xfrm>
            <a:off x="4788024" y="625252"/>
            <a:ext cx="25701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1475656" y="3195799"/>
            <a:ext cx="864096" cy="882536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solidFill>
              <a:srgbClr val="32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033693" y="3964506"/>
            <a:ext cx="864096" cy="882536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solidFill>
              <a:srgbClr val="32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Cleanest</a:t>
            </a:r>
            <a:endParaRPr lang="ko-KR" altLang="en-US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627784" y="3195799"/>
            <a:ext cx="864096" cy="882536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solidFill>
              <a:srgbClr val="32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Most delicious</a:t>
            </a:r>
            <a:endParaRPr lang="ko-KR" altLang="en-US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27584" y="3945018"/>
            <a:ext cx="864096" cy="882536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solidFill>
              <a:srgbClr val="32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chemeClr val="tx1"/>
                </a:solidFill>
                <a:latin typeface="DX상장체B" panose="02020600000000000000" pitchFamily="18" charset="-127"/>
                <a:ea typeface="DX상장체B" panose="02020600000000000000" pitchFamily="18" charset="-127"/>
              </a:rPr>
              <a:t>Honest</a:t>
            </a:r>
            <a:endParaRPr lang="ko-KR" altLang="en-US" sz="800" dirty="0">
              <a:solidFill>
                <a:schemeClr val="tx1"/>
              </a:solidFill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pic>
        <p:nvPicPr>
          <p:cNvPr id="2050" name="Picture 2" descr="C:\Users\2017C\Desktop\HACCP\洹몃┝1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91" y="3902709"/>
            <a:ext cx="1000697" cy="9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5496" y="4873724"/>
            <a:ext cx="4752528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“You can trust and eat </a:t>
            </a:r>
            <a:r>
              <a:rPr lang="en-US" altLang="ko-K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Miryang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en-US" altLang="ko-K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Ulumgol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Kimchi!”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563699" y="3361556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8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Use only </a:t>
            </a:r>
          </a:p>
          <a:p>
            <a:pPr algn="ctr"/>
            <a:r>
              <a:rPr lang="en-US" altLang="ko-KR" sz="8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Highest </a:t>
            </a:r>
          </a:p>
          <a:p>
            <a:pPr algn="ctr"/>
            <a:r>
              <a:rPr lang="en-US" altLang="ko-KR" sz="8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ingredients</a:t>
            </a:r>
            <a:endParaRPr lang="ko-KR" altLang="en-US" sz="800" dirty="0">
              <a:latin typeface="DX상장체B" panose="02020600000000000000" pitchFamily="18" charset="-127"/>
              <a:ea typeface="DX상장체B" panose="02020600000000000000" pitchFamily="18" charset="-127"/>
            </a:endParaRPr>
          </a:p>
        </p:txBody>
      </p:sp>
      <p:sp>
        <p:nvSpPr>
          <p:cNvPr id="21" name="달 20"/>
          <p:cNvSpPr/>
          <p:nvPr/>
        </p:nvSpPr>
        <p:spPr>
          <a:xfrm rot="-5400000">
            <a:off x="3044816" y="3536204"/>
            <a:ext cx="45720" cy="595269"/>
          </a:xfrm>
          <a:prstGeom prst="moon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달 33"/>
          <p:cNvSpPr/>
          <p:nvPr/>
        </p:nvSpPr>
        <p:spPr>
          <a:xfrm rot="-5400000">
            <a:off x="1887963" y="3556986"/>
            <a:ext cx="45720" cy="595269"/>
          </a:xfrm>
          <a:prstGeom prst="moon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달 34"/>
          <p:cNvSpPr/>
          <p:nvPr/>
        </p:nvSpPr>
        <p:spPr>
          <a:xfrm rot="16200000">
            <a:off x="2451305" y="4265197"/>
            <a:ext cx="45720" cy="595269"/>
          </a:xfrm>
          <a:prstGeom prst="moon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달 35"/>
          <p:cNvSpPr/>
          <p:nvPr/>
        </p:nvSpPr>
        <p:spPr>
          <a:xfrm rot="16200000">
            <a:off x="1236772" y="4265197"/>
            <a:ext cx="45720" cy="595269"/>
          </a:xfrm>
          <a:prstGeom prst="moon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6739796" y="3649588"/>
            <a:ext cx="1795268" cy="158417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732240" y="1273324"/>
            <a:ext cx="1795268" cy="1584176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6732240" y="1417340"/>
            <a:ext cx="18463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Seasoning is made of deep-tasting broth (boiled with 13kinds of seafood such as anchovy liquid, dried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pollack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large-eyed herring and kelp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732240" y="3793604"/>
            <a:ext cx="18463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buFontTx/>
              <a:buChar char="-"/>
            </a:pP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Seasoning is made of deep-tasting broth (boiled with 13kinds of seafood such as anchovy liquid, dried </a:t>
            </a:r>
            <a:r>
              <a:rPr lang="en-US" altLang="ko-KR" sz="1100" dirty="0" err="1">
                <a:latin typeface="DX상장체B" panose="02020600000000000000" pitchFamily="18" charset="-127"/>
                <a:ea typeface="DX상장체B" panose="02020600000000000000" pitchFamily="18" charset="-127"/>
              </a:rPr>
              <a:t>pollack</a:t>
            </a:r>
            <a:r>
              <a:rPr lang="en-US" altLang="ko-KR" sz="1100" dirty="0">
                <a:latin typeface="DX상장체B" panose="02020600000000000000" pitchFamily="18" charset="-127"/>
                <a:ea typeface="DX상장체B" panose="02020600000000000000" pitchFamily="18" charset="-127"/>
              </a:rPr>
              <a:t>, large-eyed herring and kelp</a:t>
            </a:r>
          </a:p>
        </p:txBody>
      </p:sp>
    </p:spTree>
    <p:extLst>
      <p:ext uri="{BB962C8B-B14F-4D97-AF65-F5344CB8AC3E}">
        <p14:creationId xmlns:p14="http://schemas.microsoft.com/office/powerpoint/2010/main" val="4041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45432" y="1705372"/>
            <a:ext cx="4114800" cy="803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타이포_쌍문동 스텐실" panose="02020503020101020101" pitchFamily="18" charset="-127"/>
                <a:ea typeface="타이포_쌍문동 스텐실" panose="02020503020101020101" pitchFamily="18" charset="-127"/>
              </a:rPr>
              <a:t>THANK YOU</a:t>
            </a:r>
            <a:endParaRPr lang="ko-KR" alt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타이포_쌍문동 스텐실" panose="02020503020101020101" pitchFamily="18" charset="-127"/>
              <a:ea typeface="타이포_쌍문동 스텐실" panose="02020503020101020101" pitchFamily="18" charset="-127"/>
            </a:endParaRPr>
          </a:p>
        </p:txBody>
      </p:sp>
      <p:pic>
        <p:nvPicPr>
          <p:cNvPr id="2051" name="Picture 3" descr="C:\Users\2017C\Desktop\밀양아리랑 캐릭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6" t="-932" r="30110" b="-2462"/>
          <a:stretch/>
        </p:blipFill>
        <p:spPr bwMode="auto">
          <a:xfrm>
            <a:off x="3995936" y="2713484"/>
            <a:ext cx="1224136" cy="1356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40000" lnSpcReduction="20000"/>
      </a:bodyPr>
      <a:lstStyle>
        <a:defPPr algn="l">
          <a:defRPr sz="3600" b="1" dirty="0" smtClean="0">
            <a:latin typeface="DX상장체B" panose="02020600000000000000" pitchFamily="18" charset="-127"/>
            <a:ea typeface="DX상장체B" panose="0202060000000000000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1083</Words>
  <Application>Microsoft Office PowerPoint</Application>
  <PresentationFormat>On-screen Show (16:10)</PresentationFormat>
  <Paragraphs>206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DX상장체B</vt:lpstr>
      <vt:lpstr>타이포_쌍문동 스텐실</vt:lpstr>
      <vt:lpstr>맑은 고딕</vt:lpstr>
      <vt:lpstr>나눔손글씨 펜</vt:lpstr>
      <vt:lpstr>DX경필명조B</vt:lpstr>
      <vt:lpstr>Arial</vt:lpstr>
      <vt:lpstr>08서울남산체 L</vt:lpstr>
      <vt:lpstr>바탕</vt:lpstr>
      <vt:lpstr>Forte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2017C</dc:creator>
  <cp:lastModifiedBy>Burt, Janet</cp:lastModifiedBy>
  <cp:revision>130</cp:revision>
  <cp:lastPrinted>2021-04-26T01:20:46Z</cp:lastPrinted>
  <dcterms:created xsi:type="dcterms:W3CDTF">2021-04-05T08:21:46Z</dcterms:created>
  <dcterms:modified xsi:type="dcterms:W3CDTF">2021-05-04T00:48:32Z</dcterms:modified>
</cp:coreProperties>
</file>