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handoutMasterIdLst>
    <p:handoutMasterId r:id="rId27"/>
  </p:handoutMasterIdLst>
  <p:sldIdLst>
    <p:sldId id="256" r:id="rId2"/>
    <p:sldId id="257" r:id="rId3"/>
    <p:sldId id="274" r:id="rId4"/>
    <p:sldId id="272" r:id="rId5"/>
    <p:sldId id="258" r:id="rId6"/>
    <p:sldId id="259" r:id="rId7"/>
    <p:sldId id="273" r:id="rId8"/>
    <p:sldId id="260" r:id="rId9"/>
    <p:sldId id="261" r:id="rId10"/>
    <p:sldId id="281" r:id="rId11"/>
    <p:sldId id="285" r:id="rId12"/>
    <p:sldId id="282" r:id="rId13"/>
    <p:sldId id="262" r:id="rId14"/>
    <p:sldId id="263" r:id="rId15"/>
    <p:sldId id="264" r:id="rId16"/>
    <p:sldId id="283" r:id="rId17"/>
    <p:sldId id="284" r:id="rId18"/>
    <p:sldId id="265" r:id="rId19"/>
    <p:sldId id="266" r:id="rId20"/>
    <p:sldId id="267" r:id="rId21"/>
    <p:sldId id="276" r:id="rId22"/>
    <p:sldId id="268" r:id="rId23"/>
    <p:sldId id="269" r:id="rId24"/>
    <p:sldId id="271" r:id="rId25"/>
    <p:sldId id="270"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114" d="100"/>
          <a:sy n="114" d="100"/>
        </p:scale>
        <p:origin x="30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97B67B6-719A-4511-AF85-56838BC5CB04}" type="datetimeFigureOut">
              <a:rPr lang="en-US" smtClean="0"/>
              <a:t>3/12/2019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328EF31-F455-449A-BDA1-82BFD6FAE7AC}" type="slidenum">
              <a:rPr lang="en-US" smtClean="0"/>
              <a:t>‹#›</a:t>
            </a:fld>
            <a:endParaRPr lang="en-US"/>
          </a:p>
        </p:txBody>
      </p:sp>
    </p:spTree>
    <p:extLst>
      <p:ext uri="{BB962C8B-B14F-4D97-AF65-F5344CB8AC3E}">
        <p14:creationId xmlns:p14="http://schemas.microsoft.com/office/powerpoint/2010/main" val="254972422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1BE238-3ED1-4F78-B41C-1362EB6E47F9}"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539EB5F-5C0C-424B-A5BA-C5C0BF2375F5}" type="slidenum">
              <a:rPr lang="en-US" smtClean="0"/>
              <a:t>‹#›</a:t>
            </a:fld>
            <a:endParaRPr lang="en-US"/>
          </a:p>
        </p:txBody>
      </p:sp>
    </p:spTree>
    <p:extLst>
      <p:ext uri="{BB962C8B-B14F-4D97-AF65-F5344CB8AC3E}">
        <p14:creationId xmlns:p14="http://schemas.microsoft.com/office/powerpoint/2010/main" val="2047515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1BE238-3ED1-4F78-B41C-1362EB6E47F9}"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539EB5F-5C0C-424B-A5BA-C5C0BF2375F5}" type="slidenum">
              <a:rPr lang="en-US" smtClean="0"/>
              <a:t>‹#›</a:t>
            </a:fld>
            <a:endParaRPr lang="en-US"/>
          </a:p>
        </p:txBody>
      </p:sp>
    </p:spTree>
    <p:extLst>
      <p:ext uri="{BB962C8B-B14F-4D97-AF65-F5344CB8AC3E}">
        <p14:creationId xmlns:p14="http://schemas.microsoft.com/office/powerpoint/2010/main" val="301056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1BE238-3ED1-4F78-B41C-1362EB6E47F9}"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539EB5F-5C0C-424B-A5BA-C5C0BF2375F5}"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81798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261BE238-3ED1-4F78-B41C-1362EB6E47F9}"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539EB5F-5C0C-424B-A5BA-C5C0BF2375F5}" type="slidenum">
              <a:rPr lang="en-US" smtClean="0"/>
              <a:t>‹#›</a:t>
            </a:fld>
            <a:endParaRPr lang="en-US"/>
          </a:p>
        </p:txBody>
      </p:sp>
    </p:spTree>
    <p:extLst>
      <p:ext uri="{BB962C8B-B14F-4D97-AF65-F5344CB8AC3E}">
        <p14:creationId xmlns:p14="http://schemas.microsoft.com/office/powerpoint/2010/main" val="3199303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261BE238-3ED1-4F78-B41C-1362EB6E47F9}"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539EB5F-5C0C-424B-A5BA-C5C0BF2375F5}"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5533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261BE238-3ED1-4F78-B41C-1362EB6E47F9}"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539EB5F-5C0C-424B-A5BA-C5C0BF2375F5}" type="slidenum">
              <a:rPr lang="en-US" smtClean="0"/>
              <a:t>‹#›</a:t>
            </a:fld>
            <a:endParaRPr lang="en-US"/>
          </a:p>
        </p:txBody>
      </p:sp>
    </p:spTree>
    <p:extLst>
      <p:ext uri="{BB962C8B-B14F-4D97-AF65-F5344CB8AC3E}">
        <p14:creationId xmlns:p14="http://schemas.microsoft.com/office/powerpoint/2010/main" val="3620719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BE238-3ED1-4F78-B41C-1362EB6E47F9}"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539EB5F-5C0C-424B-A5BA-C5C0BF2375F5}" type="slidenum">
              <a:rPr lang="en-US" smtClean="0"/>
              <a:t>‹#›</a:t>
            </a:fld>
            <a:endParaRPr lang="en-US"/>
          </a:p>
        </p:txBody>
      </p:sp>
    </p:spTree>
    <p:extLst>
      <p:ext uri="{BB962C8B-B14F-4D97-AF65-F5344CB8AC3E}">
        <p14:creationId xmlns:p14="http://schemas.microsoft.com/office/powerpoint/2010/main" val="4132593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BE238-3ED1-4F78-B41C-1362EB6E47F9}"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539EB5F-5C0C-424B-A5BA-C5C0BF2375F5}" type="slidenum">
              <a:rPr lang="en-US" smtClean="0"/>
              <a:t>‹#›</a:t>
            </a:fld>
            <a:endParaRPr lang="en-US"/>
          </a:p>
        </p:txBody>
      </p:sp>
    </p:spTree>
    <p:extLst>
      <p:ext uri="{BB962C8B-B14F-4D97-AF65-F5344CB8AC3E}">
        <p14:creationId xmlns:p14="http://schemas.microsoft.com/office/powerpoint/2010/main" val="3812421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BE238-3ED1-4F78-B41C-1362EB6E47F9}"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539EB5F-5C0C-424B-A5BA-C5C0BF2375F5}" type="slidenum">
              <a:rPr lang="en-US" smtClean="0"/>
              <a:t>‹#›</a:t>
            </a:fld>
            <a:endParaRPr lang="en-US"/>
          </a:p>
        </p:txBody>
      </p:sp>
    </p:spTree>
    <p:extLst>
      <p:ext uri="{BB962C8B-B14F-4D97-AF65-F5344CB8AC3E}">
        <p14:creationId xmlns:p14="http://schemas.microsoft.com/office/powerpoint/2010/main" val="1287450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1BE238-3ED1-4F78-B41C-1362EB6E47F9}"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539EB5F-5C0C-424B-A5BA-C5C0BF2375F5}" type="slidenum">
              <a:rPr lang="en-US" smtClean="0"/>
              <a:t>‹#›</a:t>
            </a:fld>
            <a:endParaRPr lang="en-US"/>
          </a:p>
        </p:txBody>
      </p:sp>
    </p:spTree>
    <p:extLst>
      <p:ext uri="{BB962C8B-B14F-4D97-AF65-F5344CB8AC3E}">
        <p14:creationId xmlns:p14="http://schemas.microsoft.com/office/powerpoint/2010/main" val="1895875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1BE238-3ED1-4F78-B41C-1362EB6E47F9}"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539EB5F-5C0C-424B-A5BA-C5C0BF2375F5}" type="slidenum">
              <a:rPr lang="en-US" smtClean="0"/>
              <a:t>‹#›</a:t>
            </a:fld>
            <a:endParaRPr lang="en-US"/>
          </a:p>
        </p:txBody>
      </p:sp>
    </p:spTree>
    <p:extLst>
      <p:ext uri="{BB962C8B-B14F-4D97-AF65-F5344CB8AC3E}">
        <p14:creationId xmlns:p14="http://schemas.microsoft.com/office/powerpoint/2010/main" val="275138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1BE238-3ED1-4F78-B41C-1362EB6E47F9}" type="datetimeFigureOut">
              <a:rPr lang="en-US" smtClean="0"/>
              <a:t>3/12/2019</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539EB5F-5C0C-424B-A5BA-C5C0BF2375F5}" type="slidenum">
              <a:rPr lang="en-US" smtClean="0"/>
              <a:t>‹#›</a:t>
            </a:fld>
            <a:endParaRPr lang="en-US"/>
          </a:p>
        </p:txBody>
      </p:sp>
    </p:spTree>
    <p:extLst>
      <p:ext uri="{BB962C8B-B14F-4D97-AF65-F5344CB8AC3E}">
        <p14:creationId xmlns:p14="http://schemas.microsoft.com/office/powerpoint/2010/main" val="1582418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1BE238-3ED1-4F78-B41C-1362EB6E47F9}" type="datetimeFigureOut">
              <a:rPr lang="en-US" smtClean="0"/>
              <a:t>3/12/2019</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539EB5F-5C0C-424B-A5BA-C5C0BF2375F5}" type="slidenum">
              <a:rPr lang="en-US" smtClean="0"/>
              <a:t>‹#›</a:t>
            </a:fld>
            <a:endParaRPr lang="en-US"/>
          </a:p>
        </p:txBody>
      </p:sp>
    </p:spTree>
    <p:extLst>
      <p:ext uri="{BB962C8B-B14F-4D97-AF65-F5344CB8AC3E}">
        <p14:creationId xmlns:p14="http://schemas.microsoft.com/office/powerpoint/2010/main" val="2559030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BE238-3ED1-4F78-B41C-1362EB6E47F9}" type="datetimeFigureOut">
              <a:rPr lang="en-US" smtClean="0"/>
              <a:t>3/12/2019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539EB5F-5C0C-424B-A5BA-C5C0BF2375F5}" type="slidenum">
              <a:rPr lang="en-US" smtClean="0"/>
              <a:t>‹#›</a:t>
            </a:fld>
            <a:endParaRPr lang="en-US"/>
          </a:p>
        </p:txBody>
      </p:sp>
    </p:spTree>
    <p:extLst>
      <p:ext uri="{BB962C8B-B14F-4D97-AF65-F5344CB8AC3E}">
        <p14:creationId xmlns:p14="http://schemas.microsoft.com/office/powerpoint/2010/main" val="3171643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61BE238-3ED1-4F78-B41C-1362EB6E47F9}"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539EB5F-5C0C-424B-A5BA-C5C0BF2375F5}" type="slidenum">
              <a:rPr lang="en-US" smtClean="0"/>
              <a:t>‹#›</a:t>
            </a:fld>
            <a:endParaRPr lang="en-US"/>
          </a:p>
        </p:txBody>
      </p:sp>
    </p:spTree>
    <p:extLst>
      <p:ext uri="{BB962C8B-B14F-4D97-AF65-F5344CB8AC3E}">
        <p14:creationId xmlns:p14="http://schemas.microsoft.com/office/powerpoint/2010/main" val="385795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61BE238-3ED1-4F78-B41C-1362EB6E47F9}"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539EB5F-5C0C-424B-A5BA-C5C0BF2375F5}" type="slidenum">
              <a:rPr lang="en-US" smtClean="0"/>
              <a:t>‹#›</a:t>
            </a:fld>
            <a:endParaRPr lang="en-US"/>
          </a:p>
        </p:txBody>
      </p:sp>
    </p:spTree>
    <p:extLst>
      <p:ext uri="{BB962C8B-B14F-4D97-AF65-F5344CB8AC3E}">
        <p14:creationId xmlns:p14="http://schemas.microsoft.com/office/powerpoint/2010/main" val="933388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61BE238-3ED1-4F78-B41C-1362EB6E47F9}" type="datetimeFigureOut">
              <a:rPr lang="en-US" smtClean="0"/>
              <a:t>3/12/2019</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539EB5F-5C0C-424B-A5BA-C5C0BF2375F5}" type="slidenum">
              <a:rPr lang="en-US" smtClean="0"/>
              <a:t>‹#›</a:t>
            </a:fld>
            <a:endParaRPr lang="en-US"/>
          </a:p>
        </p:txBody>
      </p:sp>
    </p:spTree>
    <p:extLst>
      <p:ext uri="{BB962C8B-B14F-4D97-AF65-F5344CB8AC3E}">
        <p14:creationId xmlns:p14="http://schemas.microsoft.com/office/powerpoint/2010/main" val="417388188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2.calstate.edu/graduation-initiative-2025"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its.csusb.edu/" TargetMode="External"/><Relationship Id="rId2" Type="http://schemas.openxmlformats.org/officeDocument/2006/relationships/hyperlink" Target="http://its.csusb.edu/vitalTechnology.html" TargetMode="External"/><Relationship Id="rId1" Type="http://schemas.openxmlformats.org/officeDocument/2006/relationships/slideLayout" Target="../slideLayouts/slideLayout2.xml"/><Relationship Id="rId5" Type="http://schemas.openxmlformats.org/officeDocument/2006/relationships/hyperlink" Target="http://ir.csusb.edu/" TargetMode="External"/><Relationship Id="rId4" Type="http://schemas.openxmlformats.org/officeDocument/2006/relationships/hyperlink" Target="http://ssi.csusb.edu/"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kalvarado@csusb.edu" TargetMode="External"/><Relationship Id="rId2" Type="http://schemas.openxmlformats.org/officeDocument/2006/relationships/hyperlink" Target="mailto:ssudhakar@csusb.edu" TargetMode="External"/><Relationship Id="rId1" Type="http://schemas.openxmlformats.org/officeDocument/2006/relationships/slideLayout" Target="../slideLayouts/slideLayout2.xml"/><Relationship Id="rId4" Type="http://schemas.openxmlformats.org/officeDocument/2006/relationships/hyperlink" Target="mailto:gguzman@csusb.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8228" y="560173"/>
            <a:ext cx="9209902" cy="3253946"/>
          </a:xfrm>
        </p:spPr>
        <p:txBody>
          <a:bodyPr>
            <a:normAutofit fontScale="90000"/>
          </a:bodyPr>
          <a:lstStyle/>
          <a:p>
            <a:r>
              <a:rPr lang="en-US" sz="4900" dirty="0"/>
              <a:t>Vital/Expanded Technologies Initiative </a:t>
            </a:r>
            <a:r>
              <a:rPr lang="en-US" dirty="0"/>
              <a:t>(VETI)</a:t>
            </a:r>
            <a:br>
              <a:rPr lang="en-US" dirty="0"/>
            </a:br>
            <a:br>
              <a:rPr lang="en-US" sz="3600" dirty="0"/>
            </a:br>
            <a:r>
              <a:rPr lang="en-US" dirty="0"/>
              <a:t>Developing a Winning Proposal</a:t>
            </a:r>
          </a:p>
        </p:txBody>
      </p:sp>
      <p:sp>
        <p:nvSpPr>
          <p:cNvPr id="3" name="Subtitle 2"/>
          <p:cNvSpPr>
            <a:spLocks noGrp="1"/>
          </p:cNvSpPr>
          <p:nvPr>
            <p:ph type="subTitle" idx="1"/>
          </p:nvPr>
        </p:nvSpPr>
        <p:spPr>
          <a:xfrm>
            <a:off x="2606842" y="4542084"/>
            <a:ext cx="5518485" cy="1169773"/>
          </a:xfrm>
        </p:spPr>
        <p:txBody>
          <a:bodyPr>
            <a:normAutofit fontScale="92500" lnSpcReduction="10000"/>
          </a:bodyPr>
          <a:lstStyle/>
          <a:p>
            <a:r>
              <a:rPr lang="en-US" sz="2800" b="1" dirty="0"/>
              <a:t>Sam Sudhakar, Ph.D.</a:t>
            </a:r>
          </a:p>
          <a:p>
            <a:r>
              <a:rPr lang="en-US" i="1" dirty="0"/>
              <a:t>Vice President &amp; Chief Information Officer</a:t>
            </a:r>
          </a:p>
          <a:p>
            <a:r>
              <a:rPr lang="en-US" i="1" dirty="0"/>
              <a:t>Division of Information Technology Services</a:t>
            </a:r>
          </a:p>
        </p:txBody>
      </p:sp>
    </p:spTree>
    <p:extLst>
      <p:ext uri="{BB962C8B-B14F-4D97-AF65-F5344CB8AC3E}">
        <p14:creationId xmlns:p14="http://schemas.microsoft.com/office/powerpoint/2010/main" val="2953103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22124" y="618027"/>
            <a:ext cx="3665913" cy="646331"/>
          </a:xfrm>
          <a:prstGeom prst="rect">
            <a:avLst/>
          </a:prstGeom>
          <a:noFill/>
        </p:spPr>
        <p:txBody>
          <a:bodyPr wrap="square" rtlCol="0">
            <a:spAutoFit/>
          </a:bodyPr>
          <a:lstStyle/>
          <a:p>
            <a:r>
              <a:rPr lang="en-US" dirty="0"/>
              <a:t>A new scanning electron microscope for exploring the micro-universe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4650" y="1680993"/>
            <a:ext cx="4065265" cy="3048949"/>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037229" y="208282"/>
            <a:ext cx="3582785" cy="369332"/>
          </a:xfrm>
          <a:prstGeom prst="rect">
            <a:avLst/>
          </a:prstGeom>
          <a:noFill/>
        </p:spPr>
        <p:txBody>
          <a:bodyPr wrap="square" rtlCol="0">
            <a:spAutoFit/>
          </a:bodyPr>
          <a:lstStyle/>
          <a:p>
            <a:r>
              <a:rPr lang="en-US" dirty="0"/>
              <a:t>24/7 Study Space</a:t>
            </a:r>
          </a:p>
        </p:txBody>
      </p:sp>
      <p:pic>
        <p:nvPicPr>
          <p:cNvPr id="2050" name="Picture 2" descr="77870b75-95be-44e3-a198-27c42bb4de5c@namprd08"/>
          <p:cNvPicPr>
            <a:picLocks noChangeAspect="1" noChangeArrowheads="1"/>
          </p:cNvPicPr>
          <p:nvPr/>
        </p:nvPicPr>
        <p:blipFill rotWithShape="1">
          <a:blip r:embed="rId3">
            <a:extLst>
              <a:ext uri="{28A0092B-C50C-407E-A947-70E740481C1C}">
                <a14:useLocalDpi xmlns:a14="http://schemas.microsoft.com/office/drawing/2010/main" val="0"/>
              </a:ext>
            </a:extLst>
          </a:blip>
          <a:srcRect r="8851"/>
          <a:stretch/>
        </p:blipFill>
        <p:spPr bwMode="auto">
          <a:xfrm>
            <a:off x="2136982" y="695898"/>
            <a:ext cx="4297936" cy="35364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742a41bf-a1b8-42b4-a6de-127858661c3c@namprd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0843" y="4468925"/>
            <a:ext cx="2879753" cy="21598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mage001"/>
          <p:cNvPicPr>
            <a:picLocks noChangeAspect="1" noChangeArrowheads="1"/>
          </p:cNvPicPr>
          <p:nvPr/>
        </p:nvPicPr>
        <p:blipFill rotWithShape="1">
          <a:blip r:embed="rId5">
            <a:extLst>
              <a:ext uri="{28A0092B-C50C-407E-A947-70E740481C1C}">
                <a14:useLocalDpi xmlns:a14="http://schemas.microsoft.com/office/drawing/2010/main" val="0"/>
              </a:ext>
            </a:extLst>
          </a:blip>
          <a:srcRect t="12667" r="6451" b="13340"/>
          <a:stretch/>
        </p:blipFill>
        <p:spPr bwMode="auto">
          <a:xfrm>
            <a:off x="6604155" y="5067535"/>
            <a:ext cx="2394676" cy="14215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242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477EFB-1F19-49BA-9F32-E00BC6B593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530" y="3355597"/>
            <a:ext cx="6678434" cy="3246461"/>
          </a:xfrm>
          <a:prstGeom prst="rect">
            <a:avLst/>
          </a:prstGeom>
        </p:spPr>
      </p:pic>
      <p:pic>
        <p:nvPicPr>
          <p:cNvPr id="8" name="Picture 7">
            <a:extLst>
              <a:ext uri="{FF2B5EF4-FFF2-40B4-BE49-F238E27FC236}">
                <a16:creationId xmlns:a16="http://schemas.microsoft.com/office/drawing/2014/main" id="{207D97E0-FFA2-4D46-97FD-E9786E11C0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8641" y="345529"/>
            <a:ext cx="5605088" cy="2649339"/>
          </a:xfrm>
          <a:prstGeom prst="rect">
            <a:avLst/>
          </a:prstGeom>
        </p:spPr>
      </p:pic>
      <p:sp>
        <p:nvSpPr>
          <p:cNvPr id="12" name="TextBox 11">
            <a:extLst>
              <a:ext uri="{FF2B5EF4-FFF2-40B4-BE49-F238E27FC236}">
                <a16:creationId xmlns:a16="http://schemas.microsoft.com/office/drawing/2014/main" id="{E2868B85-4996-4E79-B9FE-EAF77B6A3BEC}"/>
              </a:ext>
            </a:extLst>
          </p:cNvPr>
          <p:cNvSpPr txBox="1"/>
          <p:nvPr/>
        </p:nvSpPr>
        <p:spPr>
          <a:xfrm>
            <a:off x="8474991" y="1737311"/>
            <a:ext cx="3582785" cy="923330"/>
          </a:xfrm>
          <a:prstGeom prst="rect">
            <a:avLst/>
          </a:prstGeom>
          <a:noFill/>
        </p:spPr>
        <p:txBody>
          <a:bodyPr wrap="square" rtlCol="0">
            <a:spAutoFit/>
          </a:bodyPr>
          <a:lstStyle/>
          <a:p>
            <a:r>
              <a:rPr lang="en-US" dirty="0"/>
              <a:t>Veterans Success Center</a:t>
            </a:r>
          </a:p>
          <a:p>
            <a:r>
              <a:rPr lang="en-US" dirty="0"/>
              <a:t>Classroom</a:t>
            </a:r>
          </a:p>
          <a:p>
            <a:endParaRPr lang="en-US" dirty="0"/>
          </a:p>
        </p:txBody>
      </p:sp>
    </p:spTree>
    <p:extLst>
      <p:ext uri="{BB962C8B-B14F-4D97-AF65-F5344CB8AC3E}">
        <p14:creationId xmlns:p14="http://schemas.microsoft.com/office/powerpoint/2010/main" val="1358857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25337" y="353013"/>
            <a:ext cx="6367549" cy="369332"/>
          </a:xfrm>
          <a:prstGeom prst="rect">
            <a:avLst/>
          </a:prstGeom>
          <a:noFill/>
        </p:spPr>
        <p:txBody>
          <a:bodyPr wrap="square" rtlCol="0">
            <a:spAutoFit/>
          </a:bodyPr>
          <a:lstStyle/>
          <a:p>
            <a:r>
              <a:rPr lang="en-US" dirty="0"/>
              <a:t>Virtual Reality Lab for Producing Engaging Instructional Content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2109" y="1409350"/>
            <a:ext cx="3607265" cy="2705449"/>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2429" y="914398"/>
            <a:ext cx="3476105" cy="2607078"/>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1868" y="3782105"/>
            <a:ext cx="4252237" cy="2834825"/>
          </a:xfrm>
          <a:prstGeom prst="rect">
            <a:avLst/>
          </a:prstGeom>
          <a:ln>
            <a:noFill/>
          </a:ln>
          <a:effectLst>
            <a:outerShdw blurRad="292100" dist="139700" dir="2700000" algn="tl" rotWithShape="0">
              <a:srgbClr val="333333">
                <a:alpha val="65000"/>
              </a:srgbClr>
            </a:outerShdw>
          </a:effectLst>
        </p:spPr>
      </p:pic>
      <p:pic>
        <p:nvPicPr>
          <p:cNvPr id="1026" name="Picture 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1284" y="4347555"/>
            <a:ext cx="3023821" cy="2269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2659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8076" y="288324"/>
            <a:ext cx="6304948" cy="1252153"/>
          </a:xfrm>
        </p:spPr>
        <p:txBody>
          <a:bodyPr/>
          <a:lstStyle/>
          <a:p>
            <a:r>
              <a:rPr lang="en-US" dirty="0">
                <a:effectLst>
                  <a:outerShdw blurRad="38100" dist="38100" dir="2700000" algn="tl">
                    <a:srgbClr val="000000">
                      <a:alpha val="43137"/>
                    </a:srgbClr>
                  </a:outerShdw>
                </a:effectLst>
              </a:rPr>
              <a:t>Proposal Submission Process</a:t>
            </a:r>
          </a:p>
        </p:txBody>
      </p:sp>
      <p:sp>
        <p:nvSpPr>
          <p:cNvPr id="3" name="Content Placeholder 2"/>
          <p:cNvSpPr>
            <a:spLocks noGrp="1"/>
          </p:cNvSpPr>
          <p:nvPr>
            <p:ph idx="1"/>
          </p:nvPr>
        </p:nvSpPr>
        <p:spPr>
          <a:xfrm>
            <a:off x="1657305" y="1540477"/>
            <a:ext cx="10018713" cy="3124201"/>
          </a:xfrm>
        </p:spPr>
        <p:txBody>
          <a:bodyPr>
            <a:normAutofit/>
          </a:bodyPr>
          <a:lstStyle/>
          <a:p>
            <a:r>
              <a:rPr lang="en-US" dirty="0"/>
              <a:t>Proposals submitted online at the VETI website</a:t>
            </a:r>
          </a:p>
          <a:p>
            <a:r>
              <a:rPr lang="en-US" dirty="0"/>
              <a:t>Committee reviews proposals online</a:t>
            </a:r>
          </a:p>
          <a:p>
            <a:r>
              <a:rPr lang="en-US" dirty="0"/>
              <a:t>Each proposal is discussed in committee and ranked</a:t>
            </a:r>
          </a:p>
          <a:p>
            <a:r>
              <a:rPr lang="en-US" dirty="0"/>
              <a:t>Shortlisted Applicants will be invited to “Pitch” their proposal</a:t>
            </a:r>
          </a:p>
          <a:p>
            <a:r>
              <a:rPr lang="en-US" dirty="0"/>
              <a:t>After all proposals are ranked, funding recommendations are sent to the Student Success Initiative (SSI) steering committee and the President’s Cabinet</a:t>
            </a:r>
          </a:p>
          <a:p>
            <a:r>
              <a:rPr lang="en-US" dirty="0"/>
              <a:t>Some proposals may receive partial funding</a:t>
            </a:r>
          </a:p>
        </p:txBody>
      </p:sp>
    </p:spTree>
    <p:extLst>
      <p:ext uri="{BB962C8B-B14F-4D97-AF65-F5344CB8AC3E}">
        <p14:creationId xmlns:p14="http://schemas.microsoft.com/office/powerpoint/2010/main" val="1899185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8195" y="271850"/>
            <a:ext cx="4032803" cy="1268626"/>
          </a:xfrm>
        </p:spPr>
        <p:txBody>
          <a:bodyPr/>
          <a:lstStyle/>
          <a:p>
            <a:r>
              <a:rPr lang="en-US" dirty="0">
                <a:effectLst>
                  <a:outerShdw blurRad="38100" dist="38100" dir="2700000" algn="tl">
                    <a:srgbClr val="000000">
                      <a:alpha val="43137"/>
                    </a:srgbClr>
                  </a:outerShdw>
                </a:effectLst>
              </a:rPr>
              <a:t>Components</a:t>
            </a:r>
          </a:p>
        </p:txBody>
      </p:sp>
      <p:sp>
        <p:nvSpPr>
          <p:cNvPr id="3" name="Content Placeholder 2"/>
          <p:cNvSpPr>
            <a:spLocks noGrp="1"/>
          </p:cNvSpPr>
          <p:nvPr>
            <p:ph idx="1"/>
          </p:nvPr>
        </p:nvSpPr>
        <p:spPr>
          <a:xfrm>
            <a:off x="1912679" y="1194486"/>
            <a:ext cx="8310477" cy="4291913"/>
          </a:xfrm>
        </p:spPr>
        <p:txBody>
          <a:bodyPr>
            <a:normAutofit fontScale="92500" lnSpcReduction="10000"/>
          </a:bodyPr>
          <a:lstStyle/>
          <a:p>
            <a:pPr marL="0" indent="0">
              <a:buNone/>
            </a:pPr>
            <a:r>
              <a:rPr lang="en-US" sz="2800" b="1" dirty="0"/>
              <a:t>Funding Available</a:t>
            </a:r>
          </a:p>
          <a:p>
            <a:pPr lvl="1"/>
            <a:r>
              <a:rPr lang="en-US" sz="2800" b="1" dirty="0"/>
              <a:t>FY 2019-20 - $750,000</a:t>
            </a:r>
          </a:p>
          <a:p>
            <a:pPr lvl="1"/>
            <a:r>
              <a:rPr lang="en-US" sz="2800" dirty="0"/>
              <a:t>FY 2018-19 - $910,000</a:t>
            </a:r>
          </a:p>
          <a:p>
            <a:pPr lvl="1"/>
            <a:r>
              <a:rPr lang="en-US" sz="2800" dirty="0"/>
              <a:t>FY 2017-2018 - $846,000</a:t>
            </a:r>
          </a:p>
          <a:p>
            <a:pPr lvl="1"/>
            <a:r>
              <a:rPr lang="en-US" sz="2400" dirty="0"/>
              <a:t>FY 2016-2017 - $750,000</a:t>
            </a:r>
          </a:p>
          <a:p>
            <a:pPr marL="0" indent="0">
              <a:buNone/>
            </a:pPr>
            <a:endParaRPr lang="en-US" sz="2800" b="1" dirty="0"/>
          </a:p>
          <a:p>
            <a:pPr marL="0" indent="0">
              <a:buNone/>
            </a:pPr>
            <a:r>
              <a:rPr lang="en-US" sz="2800" b="1" dirty="0"/>
              <a:t>Funds Distributions</a:t>
            </a:r>
          </a:p>
          <a:p>
            <a:pPr lvl="1"/>
            <a:r>
              <a:rPr lang="en-US" sz="2400" dirty="0"/>
              <a:t>55% General proposals</a:t>
            </a:r>
          </a:p>
          <a:p>
            <a:pPr lvl="1"/>
            <a:r>
              <a:rPr lang="en-US" sz="2400" dirty="0"/>
              <a:t>45% College Specific proposals</a:t>
            </a:r>
          </a:p>
        </p:txBody>
      </p:sp>
    </p:spTree>
    <p:extLst>
      <p:ext uri="{BB962C8B-B14F-4D97-AF65-F5344CB8AC3E}">
        <p14:creationId xmlns:p14="http://schemas.microsoft.com/office/powerpoint/2010/main" val="3476980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151" y="197708"/>
            <a:ext cx="4154873" cy="1194487"/>
          </a:xfrm>
        </p:spPr>
        <p:txBody>
          <a:bodyPr/>
          <a:lstStyle/>
          <a:p>
            <a:r>
              <a:rPr lang="en-US" dirty="0">
                <a:effectLst>
                  <a:outerShdw blurRad="38100" dist="38100" dir="2700000" algn="tl">
                    <a:srgbClr val="000000">
                      <a:alpha val="43137"/>
                    </a:srgbClr>
                  </a:outerShdw>
                </a:effectLst>
              </a:rPr>
              <a:t>Selection Process</a:t>
            </a:r>
          </a:p>
        </p:txBody>
      </p:sp>
      <p:sp>
        <p:nvSpPr>
          <p:cNvPr id="3" name="Content Placeholder 2"/>
          <p:cNvSpPr>
            <a:spLocks noGrp="1"/>
          </p:cNvSpPr>
          <p:nvPr>
            <p:ph idx="1"/>
          </p:nvPr>
        </p:nvSpPr>
        <p:spPr>
          <a:xfrm>
            <a:off x="1500229" y="1136822"/>
            <a:ext cx="10002795" cy="4784768"/>
          </a:xfrm>
        </p:spPr>
        <p:txBody>
          <a:bodyPr>
            <a:normAutofit/>
          </a:bodyPr>
          <a:lstStyle/>
          <a:p>
            <a:pPr marL="0" indent="0">
              <a:buNone/>
            </a:pPr>
            <a:r>
              <a:rPr lang="en-US" b="1" dirty="0"/>
              <a:t>Proposals submitted shall be prioritized and recommended for funding based on the following proposed criteria: </a:t>
            </a:r>
            <a:br>
              <a:rPr lang="en-US" dirty="0"/>
            </a:br>
            <a:endParaRPr lang="en-US" sz="1600" dirty="0"/>
          </a:p>
          <a:p>
            <a:pPr lvl="1"/>
            <a:r>
              <a:rPr lang="en-US" dirty="0"/>
              <a:t>Technology that is directly used to enhance instructional technology resources for students and the faculty in the classroom</a:t>
            </a:r>
          </a:p>
          <a:p>
            <a:pPr lvl="1"/>
            <a:r>
              <a:rPr lang="en-US" dirty="0"/>
              <a:t>Supports the CSU Graduation Initiative 2025 (</a:t>
            </a:r>
            <a:r>
              <a:rPr lang="en-US" dirty="0">
                <a:hlinkClick r:id="rId2"/>
              </a:rPr>
              <a:t>https://www2.calstate.edu/graduation-initiative-2025</a:t>
            </a:r>
            <a:r>
              <a:rPr lang="en-US" dirty="0"/>
              <a:t>)</a:t>
            </a:r>
          </a:p>
          <a:p>
            <a:pPr lvl="1"/>
            <a:r>
              <a:rPr lang="en-US" dirty="0"/>
              <a:t>Expands technology access at the Palm Desert Campus</a:t>
            </a:r>
          </a:p>
          <a:p>
            <a:pPr lvl="1"/>
            <a:r>
              <a:rPr lang="en-US" dirty="0"/>
              <a:t>Enhances student access across the institution</a:t>
            </a:r>
          </a:p>
          <a:p>
            <a:pPr lvl="1"/>
            <a:r>
              <a:rPr lang="en-US" dirty="0"/>
              <a:t>Enhances the student experience and success</a:t>
            </a:r>
          </a:p>
          <a:p>
            <a:pPr lvl="1"/>
            <a:r>
              <a:rPr lang="en-US" dirty="0"/>
              <a:t>Supports a high utilization rate for student constituent groups</a:t>
            </a:r>
          </a:p>
          <a:p>
            <a:pPr lvl="1"/>
            <a:r>
              <a:rPr lang="en-US" dirty="0"/>
              <a:t>Provides enhanced technology resources for students with special needs or disabilities</a:t>
            </a:r>
          </a:p>
          <a:p>
            <a:pPr lvl="1"/>
            <a:r>
              <a:rPr lang="en-US" dirty="0"/>
              <a:t>Provides enhanced training for student use of technology</a:t>
            </a:r>
          </a:p>
          <a:p>
            <a:pPr lvl="1"/>
            <a:r>
              <a:rPr lang="en-US" dirty="0"/>
              <a:t>Relative cost/rate of return on investment</a:t>
            </a:r>
          </a:p>
          <a:p>
            <a:pPr marL="457200" lvl="1" indent="0">
              <a:buNone/>
            </a:pPr>
            <a:endParaRPr lang="en-US" dirty="0"/>
          </a:p>
        </p:txBody>
      </p:sp>
    </p:spTree>
    <p:extLst>
      <p:ext uri="{BB962C8B-B14F-4D97-AF65-F5344CB8AC3E}">
        <p14:creationId xmlns:p14="http://schemas.microsoft.com/office/powerpoint/2010/main" val="1289941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002">
            <a:extLst>
              <a:ext uri="{FF2B5EF4-FFF2-40B4-BE49-F238E27FC236}">
                <a16:creationId xmlns:a16="http://schemas.microsoft.com/office/drawing/2014/main" id="{E08CE5F3-51DD-487B-8B25-CB876DE9DD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990" y="397181"/>
            <a:ext cx="9522370" cy="5493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6451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003">
            <a:extLst>
              <a:ext uri="{FF2B5EF4-FFF2-40B4-BE49-F238E27FC236}">
                <a16:creationId xmlns:a16="http://schemas.microsoft.com/office/drawing/2014/main" id="{7D309497-8E29-4D54-A9CF-8078DAC945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451" y="304801"/>
            <a:ext cx="9604741" cy="556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6596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3696" y="365126"/>
            <a:ext cx="3190103" cy="804648"/>
          </a:xfrm>
        </p:spPr>
        <p:txBody>
          <a:bodyPr/>
          <a:lstStyle/>
          <a:p>
            <a:r>
              <a:rPr lang="en-US" dirty="0">
                <a:effectLst>
                  <a:outerShdw blurRad="38100" dist="38100" dir="2700000" algn="tl">
                    <a:srgbClr val="000000">
                      <a:alpha val="43137"/>
                    </a:srgbClr>
                  </a:outerShdw>
                </a:effectLst>
              </a:rPr>
              <a:t>Tips</a:t>
            </a:r>
          </a:p>
        </p:txBody>
      </p:sp>
      <p:sp>
        <p:nvSpPr>
          <p:cNvPr id="3" name="Content Placeholder 2"/>
          <p:cNvSpPr>
            <a:spLocks noGrp="1"/>
          </p:cNvSpPr>
          <p:nvPr>
            <p:ph idx="1"/>
          </p:nvPr>
        </p:nvSpPr>
        <p:spPr>
          <a:xfrm>
            <a:off x="1540476" y="691978"/>
            <a:ext cx="9813323" cy="5815913"/>
          </a:xfrm>
        </p:spPr>
        <p:txBody>
          <a:bodyPr>
            <a:normAutofit/>
          </a:bodyPr>
          <a:lstStyle/>
          <a:p>
            <a:r>
              <a:rPr lang="en-US" dirty="0"/>
              <a:t>Provide a descriptive Title</a:t>
            </a:r>
          </a:p>
          <a:p>
            <a:r>
              <a:rPr lang="en-US" dirty="0"/>
              <a:t>The abstract (250 word limit) should speak to the way in which these purchases will support students overall success in their academic program</a:t>
            </a:r>
          </a:p>
          <a:p>
            <a:r>
              <a:rPr lang="en-US" dirty="0"/>
              <a:t>Students look for high impact projects – those that support the greatest number of students</a:t>
            </a:r>
          </a:p>
          <a:p>
            <a:r>
              <a:rPr lang="en-US" dirty="0"/>
              <a:t>Preference will be given to proposals that have letters of support from students/ASI recognized student organizations</a:t>
            </a:r>
          </a:p>
          <a:p>
            <a:r>
              <a:rPr lang="en-US" dirty="0"/>
              <a:t>How is this project going to be promoted to students?</a:t>
            </a:r>
          </a:p>
          <a:p>
            <a:r>
              <a:rPr lang="en-US" dirty="0"/>
              <a:t>This is an outcomes based initiative. You should be prepared to discuss what metrics you will use to determine effectiveness of the proposal (</a:t>
            </a:r>
            <a:r>
              <a:rPr lang="en-US" dirty="0" err="1"/>
              <a:t>i.e</a:t>
            </a:r>
            <a:r>
              <a:rPr lang="en-US" dirty="0"/>
              <a:t> usage counts, course grade improvements, student satisfaction survey)</a:t>
            </a:r>
          </a:p>
          <a:p>
            <a:r>
              <a:rPr lang="en-US" dirty="0"/>
              <a:t>Consider internal resources needed to accomplish project. Be sure they are available in the timeframe when funds are distributed and mentioned in the overall abstract. (e.g. Technical Support from College ITC)</a:t>
            </a:r>
          </a:p>
        </p:txBody>
      </p:sp>
    </p:spTree>
    <p:extLst>
      <p:ext uri="{BB962C8B-B14F-4D97-AF65-F5344CB8AC3E}">
        <p14:creationId xmlns:p14="http://schemas.microsoft.com/office/powerpoint/2010/main" val="1803746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6388" y="98854"/>
            <a:ext cx="3997411" cy="1062682"/>
          </a:xfrm>
        </p:spPr>
        <p:txBody>
          <a:bodyPr/>
          <a:lstStyle/>
          <a:p>
            <a:r>
              <a:rPr lang="en-US" dirty="0">
                <a:effectLst>
                  <a:outerShdw blurRad="38100" dist="38100" dir="2700000" algn="tl">
                    <a:srgbClr val="000000">
                      <a:alpha val="43137"/>
                    </a:srgbClr>
                  </a:outerShdw>
                </a:effectLst>
              </a:rPr>
              <a:t>Tips Cont.</a:t>
            </a:r>
          </a:p>
        </p:txBody>
      </p:sp>
      <p:sp>
        <p:nvSpPr>
          <p:cNvPr id="3" name="Content Placeholder 2"/>
          <p:cNvSpPr>
            <a:spLocks noGrp="1"/>
          </p:cNvSpPr>
          <p:nvPr>
            <p:ph idx="1"/>
          </p:nvPr>
        </p:nvSpPr>
        <p:spPr>
          <a:xfrm>
            <a:off x="1515762" y="1013254"/>
            <a:ext cx="9838038" cy="5544065"/>
          </a:xfrm>
        </p:spPr>
        <p:txBody>
          <a:bodyPr>
            <a:normAutofit/>
          </a:bodyPr>
          <a:lstStyle/>
          <a:p>
            <a:r>
              <a:rPr lang="en-US" dirty="0"/>
              <a:t>Develop a reasonable timeline, include time to purchase, implement, test, and deploy</a:t>
            </a:r>
          </a:p>
          <a:p>
            <a:r>
              <a:rPr lang="en-US" dirty="0"/>
              <a:t>Estimate first term of use by students, it should not be more than 12 months out</a:t>
            </a:r>
          </a:p>
          <a:p>
            <a:r>
              <a:rPr lang="en-US" dirty="0"/>
              <a:t>Collaborative efforts are ranked higher – foster partnership</a:t>
            </a:r>
          </a:p>
          <a:p>
            <a:r>
              <a:rPr lang="en-US" dirty="0"/>
              <a:t>The committee appreciates proposals with matching funds but they are not ranked higher</a:t>
            </a:r>
          </a:p>
          <a:p>
            <a:r>
              <a:rPr lang="en-US" dirty="0"/>
              <a:t>Preference will be given to projects that have a sustainability plan built in</a:t>
            </a:r>
          </a:p>
          <a:p>
            <a:r>
              <a:rPr lang="en-US" dirty="0"/>
              <a:t>Be as detailed in the budget as possible. The final purchases will be compared to the budget request. Any items not identified will require another approval by the VP &amp;CIO</a:t>
            </a:r>
          </a:p>
          <a:p>
            <a:r>
              <a:rPr lang="en-US" dirty="0"/>
              <a:t>A proportional amount of funds will be identified to support students at the Palm Desert Campus</a:t>
            </a:r>
          </a:p>
        </p:txBody>
      </p:sp>
    </p:spTree>
    <p:extLst>
      <p:ext uri="{BB962C8B-B14F-4D97-AF65-F5344CB8AC3E}">
        <p14:creationId xmlns:p14="http://schemas.microsoft.com/office/powerpoint/2010/main" val="2540946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1016" y="345989"/>
            <a:ext cx="4402008" cy="1161536"/>
          </a:xfrm>
        </p:spPr>
        <p:txBody>
          <a:bodyPr/>
          <a:lstStyle/>
          <a:p>
            <a:r>
              <a:rPr lang="en-US" dirty="0">
                <a:effectLst>
                  <a:outerShdw blurRad="38100" dist="38100" dir="2700000" algn="tl">
                    <a:srgbClr val="000000">
                      <a:alpha val="43137"/>
                    </a:srgbClr>
                  </a:outerShdw>
                </a:effectLst>
              </a:rPr>
              <a:t>Background</a:t>
            </a:r>
          </a:p>
        </p:txBody>
      </p:sp>
      <p:sp>
        <p:nvSpPr>
          <p:cNvPr id="3" name="Content Placeholder 2"/>
          <p:cNvSpPr>
            <a:spLocks noGrp="1"/>
          </p:cNvSpPr>
          <p:nvPr>
            <p:ph idx="1"/>
          </p:nvPr>
        </p:nvSpPr>
        <p:spPr>
          <a:xfrm>
            <a:off x="1484310" y="1606379"/>
            <a:ext cx="10018713" cy="2372498"/>
          </a:xfrm>
        </p:spPr>
        <p:txBody>
          <a:bodyPr>
            <a:normAutofit/>
          </a:bodyPr>
          <a:lstStyle/>
          <a:p>
            <a:pPr marL="0" indent="0">
              <a:buNone/>
            </a:pPr>
            <a:r>
              <a:rPr lang="en-US" sz="2800" b="1" dirty="0"/>
              <a:t>Student Success Fee</a:t>
            </a:r>
          </a:p>
          <a:p>
            <a:r>
              <a:rPr lang="en-US" dirty="0"/>
              <a:t>Implemented Fall 2011 </a:t>
            </a:r>
          </a:p>
          <a:p>
            <a:r>
              <a:rPr lang="en-US" dirty="0"/>
              <a:t>Vital/Expanded Technologies is a component of the fee </a:t>
            </a:r>
          </a:p>
        </p:txBody>
      </p:sp>
    </p:spTree>
    <p:extLst>
      <p:ext uri="{BB962C8B-B14F-4D97-AF65-F5344CB8AC3E}">
        <p14:creationId xmlns:p14="http://schemas.microsoft.com/office/powerpoint/2010/main" val="4097986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0130" y="329515"/>
            <a:ext cx="3462894" cy="988540"/>
          </a:xfrm>
        </p:spPr>
        <p:txBody>
          <a:bodyPr/>
          <a:lstStyle/>
          <a:p>
            <a:r>
              <a:rPr lang="en-US" dirty="0">
                <a:effectLst>
                  <a:outerShdw blurRad="38100" dist="38100" dir="2700000" algn="tl">
                    <a:srgbClr val="000000">
                      <a:alpha val="43137"/>
                    </a:srgbClr>
                  </a:outerShdw>
                </a:effectLst>
              </a:rPr>
              <a:t>Notification</a:t>
            </a:r>
          </a:p>
        </p:txBody>
      </p:sp>
      <p:sp>
        <p:nvSpPr>
          <p:cNvPr id="3" name="Content Placeholder 2"/>
          <p:cNvSpPr>
            <a:spLocks noGrp="1"/>
          </p:cNvSpPr>
          <p:nvPr>
            <p:ph idx="1"/>
          </p:nvPr>
        </p:nvSpPr>
        <p:spPr>
          <a:xfrm>
            <a:off x="1583164" y="1318055"/>
            <a:ext cx="10018713" cy="3124201"/>
          </a:xfrm>
        </p:spPr>
        <p:txBody>
          <a:bodyPr/>
          <a:lstStyle/>
          <a:p>
            <a:r>
              <a:rPr lang="en-US" dirty="0"/>
              <a:t>All individuals who submitted proposals will be notified via email if they received an award or if their proposal was not funded</a:t>
            </a:r>
          </a:p>
          <a:p>
            <a:r>
              <a:rPr lang="en-US" dirty="0"/>
              <a:t>All decisions are final</a:t>
            </a:r>
          </a:p>
          <a:p>
            <a:r>
              <a:rPr lang="en-US" dirty="0"/>
              <a:t>The Campus Community is notified of all proposals that are funded</a:t>
            </a:r>
          </a:p>
        </p:txBody>
      </p:sp>
    </p:spTree>
    <p:extLst>
      <p:ext uri="{BB962C8B-B14F-4D97-AF65-F5344CB8AC3E}">
        <p14:creationId xmlns:p14="http://schemas.microsoft.com/office/powerpoint/2010/main" val="2720598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4065" y="685801"/>
            <a:ext cx="5958959" cy="739346"/>
          </a:xfrm>
        </p:spPr>
        <p:txBody>
          <a:bodyPr/>
          <a:lstStyle/>
          <a:p>
            <a:r>
              <a:rPr lang="en-US" dirty="0">
                <a:effectLst>
                  <a:outerShdw blurRad="38100" dist="38100" dir="2700000" algn="tl">
                    <a:srgbClr val="000000">
                      <a:alpha val="43137"/>
                    </a:srgbClr>
                  </a:outerShdw>
                </a:effectLst>
              </a:rPr>
              <a:t>Important to Remember</a:t>
            </a:r>
          </a:p>
        </p:txBody>
      </p:sp>
      <p:sp>
        <p:nvSpPr>
          <p:cNvPr id="3" name="Content Placeholder 2"/>
          <p:cNvSpPr>
            <a:spLocks noGrp="1"/>
          </p:cNvSpPr>
          <p:nvPr>
            <p:ph idx="1"/>
          </p:nvPr>
        </p:nvSpPr>
        <p:spPr>
          <a:xfrm>
            <a:off x="1484310" y="2278967"/>
            <a:ext cx="10018713" cy="3512234"/>
          </a:xfrm>
        </p:spPr>
        <p:txBody>
          <a:bodyPr/>
          <a:lstStyle/>
          <a:p>
            <a:r>
              <a:rPr lang="en-US" dirty="0"/>
              <a:t>Be prepared to demonstrate how funds are used</a:t>
            </a:r>
          </a:p>
          <a:p>
            <a:pPr lvl="1"/>
            <a:r>
              <a:rPr lang="en-US" dirty="0"/>
              <a:t>SSI Fair, Marketing, Signage, IT Governance Executive Committee</a:t>
            </a:r>
          </a:p>
          <a:p>
            <a:r>
              <a:rPr lang="en-US" dirty="0"/>
              <a:t>You can ask for help in the process </a:t>
            </a:r>
          </a:p>
          <a:p>
            <a:r>
              <a:rPr lang="en-US" dirty="0"/>
              <a:t>Unfunded VETI Proposals may be funded by other sources</a:t>
            </a:r>
          </a:p>
          <a:p>
            <a:endParaRPr lang="en-US" dirty="0"/>
          </a:p>
          <a:p>
            <a:pPr marL="0" indent="0">
              <a:buNone/>
            </a:pPr>
            <a:endParaRPr lang="en-US" dirty="0"/>
          </a:p>
        </p:txBody>
      </p:sp>
    </p:spTree>
    <p:extLst>
      <p:ext uri="{BB962C8B-B14F-4D97-AF65-F5344CB8AC3E}">
        <p14:creationId xmlns:p14="http://schemas.microsoft.com/office/powerpoint/2010/main" val="4131656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7805" y="230660"/>
            <a:ext cx="5275219" cy="1194486"/>
          </a:xfrm>
        </p:spPr>
        <p:txBody>
          <a:bodyPr/>
          <a:lstStyle/>
          <a:p>
            <a:r>
              <a:rPr lang="en-US" dirty="0">
                <a:effectLst>
                  <a:outerShdw blurRad="38100" dist="38100" dir="2700000" algn="tl">
                    <a:srgbClr val="000000">
                      <a:alpha val="43137"/>
                    </a:srgbClr>
                  </a:outerShdw>
                </a:effectLst>
              </a:rPr>
              <a:t>Procurement Process</a:t>
            </a:r>
          </a:p>
        </p:txBody>
      </p:sp>
      <p:sp>
        <p:nvSpPr>
          <p:cNvPr id="3" name="Content Placeholder 2"/>
          <p:cNvSpPr>
            <a:spLocks noGrp="1"/>
          </p:cNvSpPr>
          <p:nvPr>
            <p:ph idx="1"/>
          </p:nvPr>
        </p:nvSpPr>
        <p:spPr>
          <a:xfrm>
            <a:off x="1649067" y="1497226"/>
            <a:ext cx="10018713" cy="4088028"/>
          </a:xfrm>
        </p:spPr>
        <p:txBody>
          <a:bodyPr>
            <a:normAutofit/>
          </a:bodyPr>
          <a:lstStyle/>
          <a:p>
            <a:r>
              <a:rPr lang="en-US" dirty="0"/>
              <a:t>Awardees will attend a mandatory workshop on submission of procurement requisitions</a:t>
            </a:r>
          </a:p>
          <a:p>
            <a:pPr lvl="1"/>
            <a:r>
              <a:rPr lang="en-US" dirty="0"/>
              <a:t>Preferred vendor information – Be sure to include your local ITC or ITS in the vendor selection process</a:t>
            </a:r>
          </a:p>
          <a:p>
            <a:pPr lvl="1"/>
            <a:r>
              <a:rPr lang="en-US" dirty="0"/>
              <a:t>Product detail</a:t>
            </a:r>
          </a:p>
          <a:p>
            <a:pPr lvl="1"/>
            <a:r>
              <a:rPr lang="en-US" dirty="0"/>
              <a:t>Electronic and Information Technology Accessibility Guidelines</a:t>
            </a:r>
          </a:p>
          <a:p>
            <a:r>
              <a:rPr lang="en-US" dirty="0"/>
              <a:t>All purchase requests are processed through the ITS Budget Office</a:t>
            </a:r>
          </a:p>
          <a:p>
            <a:r>
              <a:rPr lang="en-US" dirty="0"/>
              <a:t>ITS Budget Office will monitor expenditures and report status regularly to the VP&amp;CIO</a:t>
            </a:r>
          </a:p>
        </p:txBody>
      </p:sp>
    </p:spTree>
    <p:extLst>
      <p:ext uri="{BB962C8B-B14F-4D97-AF65-F5344CB8AC3E}">
        <p14:creationId xmlns:p14="http://schemas.microsoft.com/office/powerpoint/2010/main" val="1760397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6130" y="411893"/>
            <a:ext cx="4986894" cy="1202724"/>
          </a:xfrm>
        </p:spPr>
        <p:txBody>
          <a:bodyPr/>
          <a:lstStyle/>
          <a:p>
            <a:r>
              <a:rPr lang="en-US" dirty="0">
                <a:effectLst>
                  <a:outerShdw blurRad="38100" dist="38100" dir="2700000" algn="tl">
                    <a:srgbClr val="000000">
                      <a:alpha val="43137"/>
                    </a:srgbClr>
                  </a:outerShdw>
                </a:effectLst>
              </a:rPr>
              <a:t>Assessment Reports</a:t>
            </a:r>
          </a:p>
        </p:txBody>
      </p:sp>
      <p:sp>
        <p:nvSpPr>
          <p:cNvPr id="3" name="Content Placeholder 2"/>
          <p:cNvSpPr>
            <a:spLocks noGrp="1"/>
          </p:cNvSpPr>
          <p:nvPr>
            <p:ph idx="1"/>
          </p:nvPr>
        </p:nvSpPr>
        <p:spPr>
          <a:xfrm>
            <a:off x="1484311" y="1614617"/>
            <a:ext cx="10018713" cy="4127156"/>
          </a:xfrm>
        </p:spPr>
        <p:txBody>
          <a:bodyPr/>
          <a:lstStyle/>
          <a:p>
            <a:r>
              <a:rPr lang="en-US" dirty="0"/>
              <a:t>All awardees will be required to submit a progress and summative report on the total expenditures and effectiveness of the project in meeting their stated objectives</a:t>
            </a:r>
          </a:p>
          <a:p>
            <a:r>
              <a:rPr lang="en-US" dirty="0"/>
              <a:t>A template for the reports will be provided</a:t>
            </a:r>
          </a:p>
          <a:p>
            <a:r>
              <a:rPr lang="en-US" dirty="0"/>
              <a:t>Progress Report will be due on February 1, 2020</a:t>
            </a:r>
          </a:p>
          <a:p>
            <a:r>
              <a:rPr lang="en-US" dirty="0"/>
              <a:t>Summative Report will be due on April 15, 2021</a:t>
            </a:r>
          </a:p>
        </p:txBody>
      </p:sp>
    </p:spTree>
    <p:extLst>
      <p:ext uri="{BB962C8B-B14F-4D97-AF65-F5344CB8AC3E}">
        <p14:creationId xmlns:p14="http://schemas.microsoft.com/office/powerpoint/2010/main" val="2649386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4626" y="263611"/>
            <a:ext cx="4138397" cy="1070920"/>
          </a:xfrm>
        </p:spPr>
        <p:txBody>
          <a:bodyPr>
            <a:normAutofit/>
          </a:bodyPr>
          <a:lstStyle/>
          <a:p>
            <a:r>
              <a:rPr lang="en-US" dirty="0">
                <a:effectLst>
                  <a:outerShdw blurRad="38100" dist="38100" dir="2700000" algn="tl">
                    <a:srgbClr val="000000">
                      <a:alpha val="43137"/>
                    </a:srgbClr>
                  </a:outerShdw>
                </a:effectLst>
              </a:rPr>
              <a:t>Important Sites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81007075"/>
              </p:ext>
            </p:extLst>
          </p:nvPr>
        </p:nvGraphicFramePr>
        <p:xfrm>
          <a:off x="1466335" y="1334531"/>
          <a:ext cx="10124303" cy="5057055"/>
        </p:xfrm>
        <a:graphic>
          <a:graphicData uri="http://schemas.openxmlformats.org/drawingml/2006/table">
            <a:tbl>
              <a:tblPr firstRow="1" bandRow="1">
                <a:tableStyleId>{5C22544A-7EE6-4342-B048-85BDC9FD1C3A}</a:tableStyleId>
              </a:tblPr>
              <a:tblGrid>
                <a:gridCol w="5583808">
                  <a:extLst>
                    <a:ext uri="{9D8B030D-6E8A-4147-A177-3AD203B41FA5}">
                      <a16:colId xmlns:a16="http://schemas.microsoft.com/office/drawing/2014/main" val="20000"/>
                    </a:ext>
                  </a:extLst>
                </a:gridCol>
                <a:gridCol w="4540495">
                  <a:extLst>
                    <a:ext uri="{9D8B030D-6E8A-4147-A177-3AD203B41FA5}">
                      <a16:colId xmlns:a16="http://schemas.microsoft.com/office/drawing/2014/main" val="20001"/>
                    </a:ext>
                  </a:extLst>
                </a:gridCol>
              </a:tblGrid>
              <a:tr h="528145">
                <a:tc>
                  <a:txBody>
                    <a:bodyPr/>
                    <a:lstStyle/>
                    <a:p>
                      <a:r>
                        <a:rPr lang="en-US" sz="2400" dirty="0"/>
                        <a:t>Name</a:t>
                      </a:r>
                    </a:p>
                  </a:txBody>
                  <a:tcPr>
                    <a:solidFill>
                      <a:srgbClr val="00B0F0"/>
                    </a:solidFill>
                  </a:tcPr>
                </a:tc>
                <a:tc>
                  <a:txBody>
                    <a:bodyPr/>
                    <a:lstStyle/>
                    <a:p>
                      <a:r>
                        <a:rPr lang="en-US" sz="2400" dirty="0"/>
                        <a:t>Email</a:t>
                      </a:r>
                    </a:p>
                  </a:txBody>
                  <a:tcPr>
                    <a:solidFill>
                      <a:srgbClr val="00B0F0"/>
                    </a:solidFill>
                  </a:tcPr>
                </a:tc>
                <a:extLst>
                  <a:ext uri="{0D108BD9-81ED-4DB2-BD59-A6C34878D82A}">
                    <a16:rowId xmlns:a16="http://schemas.microsoft.com/office/drawing/2014/main" val="10000"/>
                  </a:ext>
                </a:extLst>
              </a:tr>
              <a:tr h="5746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effectLst>
                            <a:outerShdw blurRad="38100" dist="38100" dir="2700000" algn="tl">
                              <a:srgbClr val="000000">
                                <a:alpha val="43137"/>
                              </a:srgbClr>
                            </a:outerShdw>
                          </a:effectLst>
                        </a:rPr>
                        <a:t>Vital/Expanded</a:t>
                      </a:r>
                      <a:r>
                        <a:rPr lang="en-US" sz="2800" baseline="0"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Technology Initiative</a:t>
                      </a:r>
                    </a:p>
                  </a:txBody>
                  <a:tcPr>
                    <a:noFill/>
                  </a:tcPr>
                </a:tc>
                <a:tc>
                  <a:txBody>
                    <a:bodyPr/>
                    <a:lstStyle/>
                    <a:p>
                      <a:pPr algn="r"/>
                      <a:r>
                        <a:rPr lang="en-US" sz="1800" dirty="0">
                          <a:hlinkClick r:id="rId2"/>
                        </a:rPr>
                        <a:t>http://its.csusb.edu/vitalTechnology.html</a:t>
                      </a:r>
                      <a:r>
                        <a:rPr lang="en-US" sz="1800" dirty="0"/>
                        <a:t> </a:t>
                      </a:r>
                    </a:p>
                  </a:txBody>
                  <a:tcPr>
                    <a:noFill/>
                  </a:tcPr>
                </a:tc>
                <a:extLst>
                  <a:ext uri="{0D108BD9-81ED-4DB2-BD59-A6C34878D82A}">
                    <a16:rowId xmlns:a16="http://schemas.microsoft.com/office/drawing/2014/main" val="10001"/>
                  </a:ext>
                </a:extLst>
              </a:tr>
              <a:tr h="4913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i="1" dirty="0"/>
                    </a:p>
                  </a:txBody>
                  <a:tcPr>
                    <a:noFill/>
                  </a:tcPr>
                </a:tc>
                <a:tc>
                  <a:txBody>
                    <a:bodyPr/>
                    <a:lstStyle/>
                    <a:p>
                      <a:pPr algn="r"/>
                      <a:endParaRPr lang="en-US" sz="1800" dirty="0"/>
                    </a:p>
                  </a:txBody>
                  <a:tcPr>
                    <a:noFill/>
                  </a:tcPr>
                </a:tc>
                <a:extLst>
                  <a:ext uri="{0D108BD9-81ED-4DB2-BD59-A6C34878D82A}">
                    <a16:rowId xmlns:a16="http://schemas.microsoft.com/office/drawing/2014/main" val="10002"/>
                  </a:ext>
                </a:extLst>
              </a:tr>
              <a:tr h="574665">
                <a:tc>
                  <a:txBody>
                    <a:bodyPr/>
                    <a:lstStyle/>
                    <a:p>
                      <a:r>
                        <a:rPr lang="en-US" sz="2800" kern="1200" dirty="0">
                          <a:solidFill>
                            <a:schemeClr val="dk1"/>
                          </a:solidFill>
                          <a:effectLst>
                            <a:outerShdw blurRad="38100" dist="38100" dir="2700000" algn="tl">
                              <a:srgbClr val="000000">
                                <a:alpha val="43137"/>
                              </a:srgbClr>
                            </a:outerShdw>
                          </a:effectLst>
                          <a:latin typeface="+mn-lt"/>
                          <a:ea typeface="+mn-ea"/>
                          <a:cs typeface="+mn-cs"/>
                        </a:rPr>
                        <a:t>Information Technology Services</a:t>
                      </a:r>
                    </a:p>
                  </a:txBody>
                  <a:tcPr>
                    <a:noFill/>
                  </a:tcPr>
                </a:tc>
                <a:tc>
                  <a:txBody>
                    <a:bodyPr/>
                    <a:lstStyle/>
                    <a:p>
                      <a:pPr algn="r"/>
                      <a:r>
                        <a:rPr lang="en-US" sz="1800" dirty="0">
                          <a:hlinkClick r:id="rId3"/>
                        </a:rPr>
                        <a:t>http://its.csusb.edu/</a:t>
                      </a:r>
                      <a:r>
                        <a:rPr lang="en-US" sz="1800" baseline="0" dirty="0"/>
                        <a:t> </a:t>
                      </a:r>
                      <a:endParaRPr lang="en-US" sz="1800" dirty="0"/>
                    </a:p>
                  </a:txBody>
                  <a:tcPr>
                    <a:noFill/>
                  </a:tcPr>
                </a:tc>
                <a:extLst>
                  <a:ext uri="{0D108BD9-81ED-4DB2-BD59-A6C34878D82A}">
                    <a16:rowId xmlns:a16="http://schemas.microsoft.com/office/drawing/2014/main" val="10003"/>
                  </a:ext>
                </a:extLst>
              </a:tr>
              <a:tr h="4913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i="1" kern="1200" dirty="0">
                        <a:solidFill>
                          <a:schemeClr val="dk1"/>
                        </a:solidFill>
                        <a:latin typeface="+mn-lt"/>
                        <a:ea typeface="+mn-ea"/>
                        <a:cs typeface="+mn-cs"/>
                      </a:endParaRPr>
                    </a:p>
                  </a:txBody>
                  <a:tcPr>
                    <a:noFill/>
                  </a:tcPr>
                </a:tc>
                <a:tc>
                  <a:txBody>
                    <a:bodyPr/>
                    <a:lstStyle/>
                    <a:p>
                      <a:pPr algn="r"/>
                      <a:endParaRPr lang="en-US" sz="1800" dirty="0"/>
                    </a:p>
                  </a:txBody>
                  <a:tcPr>
                    <a:noFill/>
                  </a:tcPr>
                </a:tc>
                <a:extLst>
                  <a:ext uri="{0D108BD9-81ED-4DB2-BD59-A6C34878D82A}">
                    <a16:rowId xmlns:a16="http://schemas.microsoft.com/office/drawing/2014/main" val="10004"/>
                  </a:ext>
                </a:extLst>
              </a:tr>
              <a:tr h="5746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effectLst>
                            <a:outerShdw blurRad="38100" dist="38100" dir="2700000" algn="tl">
                              <a:srgbClr val="000000">
                                <a:alpha val="43137"/>
                              </a:srgbClr>
                            </a:outerShdw>
                          </a:effectLst>
                        </a:rPr>
                        <a:t>Student Success Initiative</a:t>
                      </a:r>
                    </a:p>
                  </a:txBody>
                  <a:tcPr>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800" dirty="0">
                          <a:hlinkClick r:id="rId4"/>
                        </a:rPr>
                        <a:t>http://ssi.csusb.edu/</a:t>
                      </a:r>
                      <a:r>
                        <a:rPr lang="en-US" sz="1800" dirty="0"/>
                        <a:t> </a:t>
                      </a:r>
                    </a:p>
                  </a:txBody>
                  <a:tcPr>
                    <a:noFill/>
                  </a:tcPr>
                </a:tc>
                <a:extLst>
                  <a:ext uri="{0D108BD9-81ED-4DB2-BD59-A6C34878D82A}">
                    <a16:rowId xmlns:a16="http://schemas.microsoft.com/office/drawing/2014/main" val="10005"/>
                  </a:ext>
                </a:extLst>
              </a:tr>
              <a:tr h="507058">
                <a:tc>
                  <a:txBody>
                    <a:bodyPr/>
                    <a:lstStyle/>
                    <a:p>
                      <a:pPr algn="l"/>
                      <a:endParaRPr lang="en-US" sz="2400" i="1" dirty="0"/>
                    </a:p>
                  </a:txBody>
                  <a:tcPr>
                    <a:noFill/>
                  </a:tcPr>
                </a:tc>
                <a:tc>
                  <a:txBody>
                    <a:bodyPr/>
                    <a:lstStyle/>
                    <a:p>
                      <a:pPr algn="r"/>
                      <a:endParaRPr lang="en-US" sz="1800" dirty="0"/>
                    </a:p>
                  </a:txBody>
                  <a:tcPr>
                    <a:noFill/>
                  </a:tcPr>
                </a:tc>
                <a:extLst>
                  <a:ext uri="{0D108BD9-81ED-4DB2-BD59-A6C34878D82A}">
                    <a16:rowId xmlns:a16="http://schemas.microsoft.com/office/drawing/2014/main" val="10006"/>
                  </a:ext>
                </a:extLst>
              </a:tr>
              <a:tr h="574665">
                <a:tc>
                  <a:txBody>
                    <a:bodyPr/>
                    <a:lstStyle/>
                    <a:p>
                      <a:pPr marL="0" algn="l" defTabSz="914400" rtl="0" eaLnBrk="1" latinLnBrk="0" hangingPunct="1"/>
                      <a:r>
                        <a:rPr lang="en-US" sz="2800" kern="1200" dirty="0">
                          <a:solidFill>
                            <a:schemeClr val="dk1"/>
                          </a:solidFill>
                          <a:effectLst>
                            <a:outerShdw blurRad="38100" dist="38100" dir="2700000" algn="tl">
                              <a:srgbClr val="000000">
                                <a:alpha val="43137"/>
                              </a:srgbClr>
                            </a:outerShdw>
                          </a:effectLst>
                          <a:latin typeface="+mn-lt"/>
                          <a:ea typeface="+mn-ea"/>
                          <a:cs typeface="+mn-cs"/>
                        </a:rPr>
                        <a:t>Institutional Research</a:t>
                      </a:r>
                    </a:p>
                  </a:txBody>
                  <a:tcPr>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800" dirty="0">
                          <a:hlinkClick r:id="rId5"/>
                        </a:rPr>
                        <a:t>http://ir.csusb.edu/</a:t>
                      </a:r>
                      <a:r>
                        <a:rPr lang="en-US" sz="1800" dirty="0"/>
                        <a:t> </a:t>
                      </a:r>
                    </a:p>
                  </a:txBody>
                  <a:tcP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96709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2562" y="263611"/>
            <a:ext cx="5110462" cy="691978"/>
          </a:xfrm>
        </p:spPr>
        <p:txBody>
          <a:bodyPr>
            <a:normAutofit/>
          </a:bodyPr>
          <a:lstStyle/>
          <a:p>
            <a:r>
              <a:rPr lang="en-US" dirty="0">
                <a:effectLst>
                  <a:outerShdw blurRad="38100" dist="38100" dir="2700000" algn="tl">
                    <a:srgbClr val="000000">
                      <a:alpha val="43137"/>
                    </a:srgbClr>
                  </a:outerShdw>
                </a:effectLst>
              </a:rPr>
              <a:t>Contact information</a:t>
            </a:r>
          </a:p>
        </p:txBody>
      </p:sp>
      <p:graphicFrame>
        <p:nvGraphicFramePr>
          <p:cNvPr id="6" name="Table 5">
            <a:extLst>
              <a:ext uri="{FF2B5EF4-FFF2-40B4-BE49-F238E27FC236}">
                <a16:creationId xmlns:a16="http://schemas.microsoft.com/office/drawing/2014/main" id="{A4B84AD5-C683-4836-94A8-E1206F23DF34}"/>
              </a:ext>
            </a:extLst>
          </p:cNvPr>
          <p:cNvGraphicFramePr>
            <a:graphicFrameLocks noGrp="1"/>
          </p:cNvGraphicFramePr>
          <p:nvPr>
            <p:extLst>
              <p:ext uri="{D42A27DB-BD31-4B8C-83A1-F6EECF244321}">
                <p14:modId xmlns:p14="http://schemas.microsoft.com/office/powerpoint/2010/main" val="1312930445"/>
              </p:ext>
            </p:extLst>
          </p:nvPr>
        </p:nvGraphicFramePr>
        <p:xfrm>
          <a:off x="1627188" y="1247775"/>
          <a:ext cx="10025847" cy="3383280"/>
        </p:xfrm>
        <a:graphic>
          <a:graphicData uri="http://schemas.openxmlformats.org/drawingml/2006/table">
            <a:tbl>
              <a:tblPr firstRow="1" bandRow="1">
                <a:tableStyleId>{5C22544A-7EE6-4342-B048-85BDC9FD1C3A}</a:tableStyleId>
              </a:tblPr>
              <a:tblGrid>
                <a:gridCol w="5537726">
                  <a:extLst>
                    <a:ext uri="{9D8B030D-6E8A-4147-A177-3AD203B41FA5}">
                      <a16:colId xmlns:a16="http://schemas.microsoft.com/office/drawing/2014/main" val="2287144083"/>
                    </a:ext>
                  </a:extLst>
                </a:gridCol>
                <a:gridCol w="3066236">
                  <a:extLst>
                    <a:ext uri="{9D8B030D-6E8A-4147-A177-3AD203B41FA5}">
                      <a16:colId xmlns:a16="http://schemas.microsoft.com/office/drawing/2014/main" val="2308950032"/>
                    </a:ext>
                  </a:extLst>
                </a:gridCol>
                <a:gridCol w="1421885">
                  <a:extLst>
                    <a:ext uri="{9D8B030D-6E8A-4147-A177-3AD203B41FA5}">
                      <a16:colId xmlns:a16="http://schemas.microsoft.com/office/drawing/2014/main" val="4076157215"/>
                    </a:ext>
                  </a:extLst>
                </a:gridCol>
              </a:tblGrid>
              <a:tr h="172995">
                <a:tc>
                  <a:txBody>
                    <a:bodyPr/>
                    <a:lstStyle/>
                    <a:p>
                      <a:r>
                        <a:rPr lang="en-US" sz="2400" dirty="0"/>
                        <a:t>Name</a:t>
                      </a:r>
                    </a:p>
                  </a:txBody>
                  <a:tcPr>
                    <a:solidFill>
                      <a:srgbClr val="00B0F0"/>
                    </a:solidFill>
                  </a:tcPr>
                </a:tc>
                <a:tc>
                  <a:txBody>
                    <a:bodyPr/>
                    <a:lstStyle/>
                    <a:p>
                      <a:r>
                        <a:rPr lang="en-US" sz="2400" dirty="0"/>
                        <a:t>Email</a:t>
                      </a:r>
                    </a:p>
                  </a:txBody>
                  <a:tcPr>
                    <a:solidFill>
                      <a:srgbClr val="00B0F0"/>
                    </a:solidFill>
                  </a:tcPr>
                </a:tc>
                <a:tc>
                  <a:txBody>
                    <a:bodyPr/>
                    <a:lstStyle/>
                    <a:p>
                      <a:r>
                        <a:rPr lang="en-US" sz="2400" dirty="0"/>
                        <a:t>Phone</a:t>
                      </a:r>
                    </a:p>
                  </a:txBody>
                  <a:tcPr>
                    <a:solidFill>
                      <a:srgbClr val="00B0F0"/>
                    </a:solidFill>
                  </a:tcPr>
                </a:tc>
                <a:extLst>
                  <a:ext uri="{0D108BD9-81ED-4DB2-BD59-A6C34878D82A}">
                    <a16:rowId xmlns:a16="http://schemas.microsoft.com/office/drawing/2014/main" val="3032302440"/>
                  </a:ext>
                </a:extLst>
              </a:tr>
              <a:tr h="5021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t>Samuel Sudhakar</a:t>
                      </a:r>
                    </a:p>
                  </a:txBody>
                  <a:tcPr>
                    <a:noFill/>
                  </a:tcPr>
                </a:tc>
                <a:tc>
                  <a:txBody>
                    <a:bodyPr/>
                    <a:lstStyle/>
                    <a:p>
                      <a:pPr algn="r"/>
                      <a:r>
                        <a:rPr lang="en-US" sz="1800" dirty="0">
                          <a:hlinkClick r:id="rId2"/>
                        </a:rPr>
                        <a:t>ssudhakar@csusb.edu</a:t>
                      </a:r>
                      <a:endParaRPr lang="en-US" sz="1800" dirty="0"/>
                    </a:p>
                  </a:txBody>
                  <a:tcPr>
                    <a:noFill/>
                  </a:tcPr>
                </a:tc>
                <a:tc>
                  <a:txBody>
                    <a:bodyPr/>
                    <a:lstStyle/>
                    <a:p>
                      <a:pPr algn="r"/>
                      <a:r>
                        <a:rPr lang="en-US" sz="2400" dirty="0"/>
                        <a:t>x75100</a:t>
                      </a:r>
                    </a:p>
                  </a:txBody>
                  <a:tcPr>
                    <a:noFill/>
                  </a:tcPr>
                </a:tc>
                <a:extLst>
                  <a:ext uri="{0D108BD9-81ED-4DB2-BD59-A6C34878D82A}">
                    <a16:rowId xmlns:a16="http://schemas.microsoft.com/office/drawing/2014/main" val="2785199021"/>
                  </a:ext>
                </a:extLst>
              </a:tr>
              <a:tr h="4430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a:t>Vice President &amp; CIO</a:t>
                      </a:r>
                      <a:r>
                        <a:rPr lang="en-US" sz="1800" i="1" baseline="0" dirty="0"/>
                        <a:t>, ITS</a:t>
                      </a:r>
                      <a:endParaRPr lang="en-US" sz="1800" i="1" dirty="0"/>
                    </a:p>
                  </a:txBody>
                  <a:tcPr>
                    <a:noFill/>
                  </a:tcPr>
                </a:tc>
                <a:tc>
                  <a:txBody>
                    <a:bodyPr/>
                    <a:lstStyle/>
                    <a:p>
                      <a:pPr algn="r"/>
                      <a:endParaRPr lang="en-US" sz="1800" dirty="0"/>
                    </a:p>
                  </a:txBody>
                  <a:tcPr>
                    <a:noFill/>
                  </a:tcPr>
                </a:tc>
                <a:tc>
                  <a:txBody>
                    <a:bodyPr/>
                    <a:lstStyle/>
                    <a:p>
                      <a:pPr algn="r"/>
                      <a:endParaRPr lang="en-US" sz="2400" dirty="0"/>
                    </a:p>
                  </a:txBody>
                  <a:tcPr>
                    <a:noFill/>
                  </a:tcPr>
                </a:tc>
                <a:extLst>
                  <a:ext uri="{0D108BD9-81ED-4DB2-BD59-A6C34878D82A}">
                    <a16:rowId xmlns:a16="http://schemas.microsoft.com/office/drawing/2014/main" val="871698208"/>
                  </a:ext>
                </a:extLst>
              </a:tr>
              <a:tr h="502141">
                <a:tc>
                  <a:txBody>
                    <a:bodyPr/>
                    <a:lstStyle/>
                    <a:p>
                      <a:r>
                        <a:rPr lang="en-US" sz="2800" dirty="0"/>
                        <a:t>Karina</a:t>
                      </a:r>
                      <a:r>
                        <a:rPr lang="en-US" sz="2800" baseline="0" dirty="0"/>
                        <a:t> Alvarado</a:t>
                      </a:r>
                      <a:endParaRPr lang="en-US" sz="2800" dirty="0"/>
                    </a:p>
                  </a:txBody>
                  <a:tcPr>
                    <a:noFill/>
                  </a:tcPr>
                </a:tc>
                <a:tc>
                  <a:txBody>
                    <a:bodyPr/>
                    <a:lstStyle/>
                    <a:p>
                      <a:pPr algn="r"/>
                      <a:r>
                        <a:rPr lang="en-US" sz="1800" dirty="0">
                          <a:hlinkClick r:id="rId3"/>
                        </a:rPr>
                        <a:t>alvarado@csusb.edu</a:t>
                      </a:r>
                      <a:endParaRPr lang="en-US" sz="1800" dirty="0"/>
                    </a:p>
                  </a:txBody>
                  <a:tcPr>
                    <a:noFill/>
                  </a:tcPr>
                </a:tc>
                <a:tc>
                  <a:txBody>
                    <a:bodyPr/>
                    <a:lstStyle/>
                    <a:p>
                      <a:pPr algn="r"/>
                      <a:r>
                        <a:rPr lang="en-US" sz="2400" dirty="0"/>
                        <a:t>x75100</a:t>
                      </a:r>
                    </a:p>
                  </a:txBody>
                  <a:tcPr>
                    <a:noFill/>
                  </a:tcPr>
                </a:tc>
                <a:extLst>
                  <a:ext uri="{0D108BD9-81ED-4DB2-BD59-A6C34878D82A}">
                    <a16:rowId xmlns:a16="http://schemas.microsoft.com/office/drawing/2014/main" val="1144435559"/>
                  </a:ext>
                </a:extLst>
              </a:tr>
              <a:tr h="4430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kern="1200" dirty="0">
                          <a:solidFill>
                            <a:schemeClr val="dk1"/>
                          </a:solidFill>
                          <a:latin typeface="+mn-lt"/>
                          <a:ea typeface="+mn-ea"/>
                          <a:cs typeface="+mn-cs"/>
                        </a:rPr>
                        <a:t>Executive Assistant to</a:t>
                      </a:r>
                      <a:r>
                        <a:rPr lang="en-US" sz="1800" i="1" kern="1200" baseline="0" dirty="0">
                          <a:solidFill>
                            <a:schemeClr val="dk1"/>
                          </a:solidFill>
                          <a:latin typeface="+mn-lt"/>
                          <a:ea typeface="+mn-ea"/>
                          <a:cs typeface="+mn-cs"/>
                        </a:rPr>
                        <a:t> the VP/CIO</a:t>
                      </a:r>
                      <a:r>
                        <a:rPr lang="en-US" sz="1800" i="1" kern="1200" dirty="0">
                          <a:solidFill>
                            <a:schemeClr val="dk1"/>
                          </a:solidFill>
                          <a:latin typeface="+mn-lt"/>
                          <a:ea typeface="+mn-ea"/>
                          <a:cs typeface="+mn-cs"/>
                        </a:rPr>
                        <a:t>, ITS</a:t>
                      </a:r>
                    </a:p>
                  </a:txBody>
                  <a:tcPr>
                    <a:noFill/>
                  </a:tcPr>
                </a:tc>
                <a:tc>
                  <a:txBody>
                    <a:bodyPr/>
                    <a:lstStyle/>
                    <a:p>
                      <a:pPr algn="r"/>
                      <a:endParaRPr lang="en-US" sz="1800" dirty="0"/>
                    </a:p>
                  </a:txBody>
                  <a:tcPr>
                    <a:noFill/>
                  </a:tcPr>
                </a:tc>
                <a:tc>
                  <a:txBody>
                    <a:bodyPr/>
                    <a:lstStyle/>
                    <a:p>
                      <a:pPr algn="r"/>
                      <a:endParaRPr lang="en-US" sz="2400" dirty="0"/>
                    </a:p>
                  </a:txBody>
                  <a:tcPr>
                    <a:noFill/>
                  </a:tcPr>
                </a:tc>
                <a:extLst>
                  <a:ext uri="{0D108BD9-81ED-4DB2-BD59-A6C34878D82A}">
                    <a16:rowId xmlns:a16="http://schemas.microsoft.com/office/drawing/2014/main" val="1929176578"/>
                  </a:ext>
                </a:extLst>
              </a:tr>
              <a:tr h="4430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kern="1200" baseline="0" dirty="0">
                          <a:solidFill>
                            <a:schemeClr val="dk1"/>
                          </a:solidFill>
                          <a:latin typeface="+mn-lt"/>
                          <a:ea typeface="+mn-ea"/>
                          <a:cs typeface="+mn-cs"/>
                        </a:rPr>
                        <a:t>Gabby Guzman</a:t>
                      </a:r>
                    </a:p>
                  </a:txBody>
                  <a:tcPr>
                    <a:noFill/>
                  </a:tcPr>
                </a:tc>
                <a:tc>
                  <a:txBody>
                    <a:bodyPr/>
                    <a:lstStyle/>
                    <a:p>
                      <a:pPr algn="r"/>
                      <a:r>
                        <a:rPr lang="en-US" sz="1800" dirty="0">
                          <a:hlinkClick r:id="rId4"/>
                        </a:rPr>
                        <a:t>gguzman@csusb.edu</a:t>
                      </a:r>
                      <a:r>
                        <a:rPr lang="en-US" sz="1800" dirty="0"/>
                        <a:t> </a:t>
                      </a:r>
                    </a:p>
                  </a:txBody>
                  <a:tcPr>
                    <a:noFill/>
                  </a:tcPr>
                </a:tc>
                <a:tc>
                  <a:txBody>
                    <a:bodyPr/>
                    <a:lstStyle/>
                    <a:p>
                      <a:pPr algn="r"/>
                      <a:r>
                        <a:rPr lang="en-US" sz="2400" dirty="0"/>
                        <a:t>x75081</a:t>
                      </a:r>
                    </a:p>
                  </a:txBody>
                  <a:tcPr>
                    <a:noFill/>
                  </a:tcPr>
                </a:tc>
                <a:extLst>
                  <a:ext uri="{0D108BD9-81ED-4DB2-BD59-A6C34878D82A}">
                    <a16:rowId xmlns:a16="http://schemas.microsoft.com/office/drawing/2014/main" val="2024720728"/>
                  </a:ext>
                </a:extLst>
              </a:tr>
              <a:tr h="4430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kern="1200" dirty="0">
                          <a:solidFill>
                            <a:schemeClr val="dk1"/>
                          </a:solidFill>
                          <a:latin typeface="+mn-lt"/>
                          <a:ea typeface="+mn-ea"/>
                          <a:cs typeface="+mn-cs"/>
                        </a:rPr>
                        <a:t>ITS</a:t>
                      </a:r>
                      <a:r>
                        <a:rPr lang="en-US" sz="1800" i="1" kern="1200" baseline="0" dirty="0">
                          <a:solidFill>
                            <a:schemeClr val="dk1"/>
                          </a:solidFill>
                          <a:latin typeface="+mn-lt"/>
                          <a:ea typeface="+mn-ea"/>
                          <a:cs typeface="+mn-cs"/>
                        </a:rPr>
                        <a:t> Budget Analyst</a:t>
                      </a:r>
                      <a:endParaRPr lang="en-US" sz="1800" i="1" kern="1200" dirty="0">
                        <a:solidFill>
                          <a:schemeClr val="dk1"/>
                        </a:solidFill>
                        <a:latin typeface="+mn-lt"/>
                        <a:ea typeface="+mn-ea"/>
                        <a:cs typeface="+mn-cs"/>
                      </a:endParaRPr>
                    </a:p>
                  </a:txBody>
                  <a:tcPr>
                    <a:noFill/>
                  </a:tcPr>
                </a:tc>
                <a:tc>
                  <a:txBody>
                    <a:bodyPr/>
                    <a:lstStyle/>
                    <a:p>
                      <a:pPr algn="r"/>
                      <a:endParaRPr lang="en-US" sz="1800" dirty="0"/>
                    </a:p>
                  </a:txBody>
                  <a:tcPr>
                    <a:noFill/>
                  </a:tcPr>
                </a:tc>
                <a:tc>
                  <a:txBody>
                    <a:bodyPr/>
                    <a:lstStyle/>
                    <a:p>
                      <a:pPr algn="r"/>
                      <a:endParaRPr lang="en-US" sz="2400" dirty="0"/>
                    </a:p>
                  </a:txBody>
                  <a:tcPr>
                    <a:noFill/>
                  </a:tcPr>
                </a:tc>
                <a:extLst>
                  <a:ext uri="{0D108BD9-81ED-4DB2-BD59-A6C34878D82A}">
                    <a16:rowId xmlns:a16="http://schemas.microsoft.com/office/drawing/2014/main" val="1436110209"/>
                  </a:ext>
                </a:extLst>
              </a:tr>
            </a:tbl>
          </a:graphicData>
        </a:graphic>
      </p:graphicFrame>
    </p:spTree>
    <p:extLst>
      <p:ext uri="{BB962C8B-B14F-4D97-AF65-F5344CB8AC3E}">
        <p14:creationId xmlns:p14="http://schemas.microsoft.com/office/powerpoint/2010/main" val="3528767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019432"/>
          </a:xfrm>
        </p:spPr>
        <p:txBody>
          <a:bodyPr/>
          <a:lstStyle/>
          <a:p>
            <a:pPr algn="r"/>
            <a:r>
              <a:rPr lang="en-US" i="1" dirty="0">
                <a:effectLst>
                  <a:outerShdw blurRad="38100" dist="38100" dir="2700000" algn="tl">
                    <a:srgbClr val="000000">
                      <a:alpha val="43137"/>
                    </a:srgbClr>
                  </a:outerShdw>
                </a:effectLst>
              </a:rPr>
              <a:t>Student Success Fee Allocation</a:t>
            </a:r>
          </a:p>
        </p:txBody>
      </p:sp>
      <p:sp>
        <p:nvSpPr>
          <p:cNvPr id="5" name="Rectangle 4">
            <a:extLst>
              <a:ext uri="{FF2B5EF4-FFF2-40B4-BE49-F238E27FC236}">
                <a16:creationId xmlns:a16="http://schemas.microsoft.com/office/drawing/2014/main" id="{BA9E1358-2281-4B7D-891B-8AF7BF99AB16}"/>
              </a:ext>
            </a:extLst>
          </p:cNvPr>
          <p:cNvSpPr/>
          <p:nvPr/>
        </p:nvSpPr>
        <p:spPr>
          <a:xfrm>
            <a:off x="1716504" y="1812007"/>
            <a:ext cx="7563853" cy="923925"/>
          </a:xfrm>
          <a:prstGeom prst="rect">
            <a:avLst/>
          </a:prstGeom>
        </p:spPr>
        <p:txBody>
          <a:bodyPr wrap="square">
            <a:spAutoFit/>
          </a:bodyPr>
          <a:lstStyle/>
          <a:p>
            <a:r>
              <a:rPr lang="en-US" dirty="0">
                <a:solidFill>
                  <a:srgbClr val="000000"/>
                </a:solidFill>
                <a:latin typeface="Calibri" panose="020F0502020204030204" pitchFamily="34" charset="0"/>
              </a:rPr>
              <a:t>Revenues from the Student Success Initiative Fee goes towards the following four (4) priorities which comprise the Campus' Student Success, Graduation and Career Placement initiative:</a:t>
            </a:r>
            <a:r>
              <a:rPr lang="en-US" dirty="0"/>
              <a:t> </a:t>
            </a:r>
          </a:p>
        </p:txBody>
      </p:sp>
      <p:graphicFrame>
        <p:nvGraphicFramePr>
          <p:cNvPr id="8" name="Table 7">
            <a:extLst>
              <a:ext uri="{FF2B5EF4-FFF2-40B4-BE49-F238E27FC236}">
                <a16:creationId xmlns:a16="http://schemas.microsoft.com/office/drawing/2014/main" id="{E66C9EA2-5C50-4030-B549-8DAA7B00ED5C}"/>
              </a:ext>
            </a:extLst>
          </p:cNvPr>
          <p:cNvGraphicFramePr>
            <a:graphicFrameLocks noGrp="1"/>
          </p:cNvGraphicFramePr>
          <p:nvPr>
            <p:extLst>
              <p:ext uri="{D42A27DB-BD31-4B8C-83A1-F6EECF244321}">
                <p14:modId xmlns:p14="http://schemas.microsoft.com/office/powerpoint/2010/main" val="2607312679"/>
              </p:ext>
            </p:extLst>
          </p:nvPr>
        </p:nvGraphicFramePr>
        <p:xfrm>
          <a:off x="2165684" y="3077326"/>
          <a:ext cx="7106653" cy="2192504"/>
        </p:xfrm>
        <a:graphic>
          <a:graphicData uri="http://schemas.openxmlformats.org/drawingml/2006/table">
            <a:tbl>
              <a:tblPr>
                <a:tableStyleId>{5C22544A-7EE6-4342-B048-85BDC9FD1C3A}</a:tableStyleId>
              </a:tblPr>
              <a:tblGrid>
                <a:gridCol w="2590275">
                  <a:extLst>
                    <a:ext uri="{9D8B030D-6E8A-4147-A177-3AD203B41FA5}">
                      <a16:colId xmlns:a16="http://schemas.microsoft.com/office/drawing/2014/main" val="3053586408"/>
                    </a:ext>
                  </a:extLst>
                </a:gridCol>
                <a:gridCol w="2993207">
                  <a:extLst>
                    <a:ext uri="{9D8B030D-6E8A-4147-A177-3AD203B41FA5}">
                      <a16:colId xmlns:a16="http://schemas.microsoft.com/office/drawing/2014/main" val="1169022409"/>
                    </a:ext>
                  </a:extLst>
                </a:gridCol>
                <a:gridCol w="1523171">
                  <a:extLst>
                    <a:ext uri="{9D8B030D-6E8A-4147-A177-3AD203B41FA5}">
                      <a16:colId xmlns:a16="http://schemas.microsoft.com/office/drawing/2014/main" val="1687227148"/>
                    </a:ext>
                  </a:extLst>
                </a:gridCol>
              </a:tblGrid>
              <a:tr h="401244">
                <a:tc>
                  <a:txBody>
                    <a:bodyPr/>
                    <a:lstStyle/>
                    <a:p>
                      <a:pPr algn="ctr" fontAlgn="b"/>
                      <a:r>
                        <a:rPr lang="en-US" sz="1600" b="1" u="none" strike="noStrike" dirty="0">
                          <a:effectLst/>
                        </a:rPr>
                        <a:t>Program</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1" u="none" strike="noStrike" dirty="0">
                          <a:effectLst/>
                        </a:rPr>
                        <a:t>Academic Year Fee Rate</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b="1" u="none" strike="noStrike" dirty="0">
                          <a:effectLst/>
                        </a:rPr>
                        <a:t>Percentage</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59558239"/>
                  </a:ext>
                </a:extLst>
              </a:tr>
              <a:tr h="358252">
                <a:tc>
                  <a:txBody>
                    <a:bodyPr/>
                    <a:lstStyle/>
                    <a:p>
                      <a:pPr algn="ctr" fontAlgn="b"/>
                      <a:r>
                        <a:rPr lang="en-US" sz="1400" u="none" strike="noStrike">
                          <a:effectLst/>
                        </a:rPr>
                        <a:t>Advising and Retention</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$53.28</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30%</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19103694"/>
                  </a:ext>
                </a:extLst>
              </a:tr>
              <a:tr h="358252">
                <a:tc>
                  <a:txBody>
                    <a:bodyPr/>
                    <a:lstStyle/>
                    <a:p>
                      <a:pPr algn="ctr" fontAlgn="b"/>
                      <a:r>
                        <a:rPr lang="en-US" sz="1400" u="none" strike="noStrike">
                          <a:effectLst/>
                        </a:rPr>
                        <a:t>Student Development</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$29.97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16%</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67186921"/>
                  </a:ext>
                </a:extLst>
              </a:tr>
              <a:tr h="358252">
                <a:tc>
                  <a:txBody>
                    <a:bodyPr/>
                    <a:lstStyle/>
                    <a:p>
                      <a:pPr algn="ctr" fontAlgn="b"/>
                      <a:r>
                        <a:rPr lang="en-US" sz="1400" u="none" strike="noStrike" dirty="0">
                          <a:effectLst/>
                          <a:highlight>
                            <a:srgbClr val="FFFF00"/>
                          </a:highlight>
                        </a:rPr>
                        <a:t>Expanded Technologies</a:t>
                      </a:r>
                      <a:endParaRPr lang="en-US" sz="1400" b="0" i="0" u="none" strike="noStrike" dirty="0">
                        <a:solidFill>
                          <a:srgbClr val="000000"/>
                        </a:solidFill>
                        <a:effectLst/>
                        <a:highlight>
                          <a:srgbClr val="FFFF00"/>
                        </a:highlight>
                        <a:latin typeface="Calibri" panose="020F0502020204030204" pitchFamily="34" charset="0"/>
                      </a:endParaRPr>
                    </a:p>
                  </a:txBody>
                  <a:tcPr marL="9525" marR="9525" marT="9525" marB="0" anchor="b"/>
                </a:tc>
                <a:tc>
                  <a:txBody>
                    <a:bodyPr/>
                    <a:lstStyle/>
                    <a:p>
                      <a:pPr algn="ctr" fontAlgn="b"/>
                      <a:r>
                        <a:rPr lang="en-US" sz="1400" u="none" strike="noStrike" dirty="0">
                          <a:effectLst/>
                          <a:highlight>
                            <a:srgbClr val="FFFF00"/>
                          </a:highlight>
                        </a:rPr>
                        <a:t>$43.29</a:t>
                      </a:r>
                      <a:endParaRPr lang="en-US" sz="1400" b="0" i="0" u="none" strike="noStrike" dirty="0">
                        <a:solidFill>
                          <a:srgbClr val="000000"/>
                        </a:solidFill>
                        <a:effectLst/>
                        <a:highlight>
                          <a:srgbClr val="FFFF00"/>
                        </a:highlight>
                        <a:latin typeface="Calibri" panose="020F0502020204030204" pitchFamily="34" charset="0"/>
                      </a:endParaRPr>
                    </a:p>
                  </a:txBody>
                  <a:tcPr marL="9525" marR="9525" marT="9525" marB="0" anchor="b"/>
                </a:tc>
                <a:tc>
                  <a:txBody>
                    <a:bodyPr/>
                    <a:lstStyle/>
                    <a:p>
                      <a:pPr algn="ctr" fontAlgn="b"/>
                      <a:r>
                        <a:rPr lang="en-US" sz="1400" u="none" strike="noStrike" dirty="0">
                          <a:effectLst/>
                          <a:highlight>
                            <a:srgbClr val="FFFF00"/>
                          </a:highlight>
                        </a:rPr>
                        <a:t>24%</a:t>
                      </a:r>
                      <a:endParaRPr lang="en-US" sz="1400" b="0" i="0" u="none" strike="noStrike" dirty="0">
                        <a:solidFill>
                          <a:srgbClr val="000000"/>
                        </a:solidFill>
                        <a:effectLst/>
                        <a:highlight>
                          <a:srgbClr val="FFFF00"/>
                        </a:highlight>
                        <a:latin typeface="Calibri" panose="020F0502020204030204" pitchFamily="34" charset="0"/>
                      </a:endParaRPr>
                    </a:p>
                  </a:txBody>
                  <a:tcPr marL="9525" marR="9525" marT="9525" marB="0" anchor="b"/>
                </a:tc>
                <a:extLst>
                  <a:ext uri="{0D108BD9-81ED-4DB2-BD59-A6C34878D82A}">
                    <a16:rowId xmlns:a16="http://schemas.microsoft.com/office/drawing/2014/main" val="57207901"/>
                  </a:ext>
                </a:extLst>
              </a:tr>
              <a:tr h="358252">
                <a:tc>
                  <a:txBody>
                    <a:bodyPr/>
                    <a:lstStyle/>
                    <a:p>
                      <a:pPr algn="ctr" fontAlgn="b"/>
                      <a:r>
                        <a:rPr lang="en-US" sz="1400" u="none" strike="noStrike">
                          <a:effectLst/>
                        </a:rPr>
                        <a:t>Career Services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$53.31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30%</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58765042"/>
                  </a:ext>
                </a:extLst>
              </a:tr>
              <a:tr h="358252">
                <a:tc>
                  <a:txBody>
                    <a:bodyPr/>
                    <a:lstStyle/>
                    <a:p>
                      <a:pPr algn="ctr" fontAlgn="b"/>
                      <a:r>
                        <a:rPr lang="en-US" sz="1400" b="1" u="none" strike="noStrike">
                          <a:effectLst/>
                        </a:rPr>
                        <a:t>Total</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 $179.85/Academic Year</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06071972"/>
                  </a:ext>
                </a:extLst>
              </a:tr>
            </a:tbl>
          </a:graphicData>
        </a:graphic>
      </p:graphicFrame>
      <p:sp>
        <p:nvSpPr>
          <p:cNvPr id="9" name="Rectangle 8">
            <a:extLst>
              <a:ext uri="{FF2B5EF4-FFF2-40B4-BE49-F238E27FC236}">
                <a16:creationId xmlns:a16="http://schemas.microsoft.com/office/drawing/2014/main" id="{7257B6F0-B15D-41C8-BA1E-DC90FB3DB8FB}"/>
              </a:ext>
            </a:extLst>
          </p:cNvPr>
          <p:cNvSpPr/>
          <p:nvPr/>
        </p:nvSpPr>
        <p:spPr>
          <a:xfrm>
            <a:off x="1995822" y="5723356"/>
            <a:ext cx="6130925" cy="368300"/>
          </a:xfrm>
          <a:prstGeom prst="rect">
            <a:avLst/>
          </a:prstGeom>
        </p:spPr>
        <p:txBody>
          <a:bodyPr wrap="none">
            <a:spAutoFit/>
          </a:bodyPr>
          <a:lstStyle/>
          <a:p>
            <a:r>
              <a:rPr lang="en-US" dirty="0">
                <a:solidFill>
                  <a:srgbClr val="000000"/>
                </a:solidFill>
                <a:latin typeface="Calibri" panose="020F0502020204030204" pitchFamily="34" charset="0"/>
              </a:rPr>
              <a:t>* includes Higher Education Price Index (HEPI) increase of 1.8%</a:t>
            </a:r>
            <a:r>
              <a:rPr lang="en-US" dirty="0"/>
              <a:t> </a:t>
            </a:r>
          </a:p>
        </p:txBody>
      </p:sp>
    </p:spTree>
    <p:extLst>
      <p:ext uri="{BB962C8B-B14F-4D97-AF65-F5344CB8AC3E}">
        <p14:creationId xmlns:p14="http://schemas.microsoft.com/office/powerpoint/2010/main" val="306912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7257" y="0"/>
            <a:ext cx="8730608" cy="810396"/>
          </a:xfrm>
        </p:spPr>
        <p:txBody>
          <a:bodyPr>
            <a:normAutofit/>
          </a:bodyPr>
          <a:lstStyle/>
          <a:p>
            <a:pPr algn="r"/>
            <a:r>
              <a:rPr lang="en-US" dirty="0">
                <a:effectLst>
                  <a:outerShdw blurRad="38100" dist="38100" dir="2700000" algn="tl">
                    <a:srgbClr val="000000">
                      <a:alpha val="43137"/>
                    </a:srgbClr>
                  </a:outerShdw>
                </a:effectLst>
              </a:rPr>
              <a:t>SSI Website</a:t>
            </a:r>
          </a:p>
        </p:txBody>
      </p:sp>
      <p:pic>
        <p:nvPicPr>
          <p:cNvPr id="4" name="Picture 3"/>
          <p:cNvPicPr>
            <a:picLocks noChangeAspect="1"/>
          </p:cNvPicPr>
          <p:nvPr/>
        </p:nvPicPr>
        <p:blipFill>
          <a:blip r:embed="rId2"/>
          <a:stretch>
            <a:fillRect/>
          </a:stretch>
        </p:blipFill>
        <p:spPr>
          <a:xfrm>
            <a:off x="1920313" y="810396"/>
            <a:ext cx="9964496" cy="54026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1765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1427" y="430428"/>
            <a:ext cx="7226086" cy="986480"/>
          </a:xfrm>
        </p:spPr>
        <p:txBody>
          <a:bodyPr>
            <a:normAutofit/>
          </a:bodyPr>
          <a:lstStyle/>
          <a:p>
            <a:r>
              <a:rPr lang="en-US" dirty="0">
                <a:effectLst>
                  <a:outerShdw blurRad="38100" dist="38100" dir="2700000" algn="tl">
                    <a:srgbClr val="000000">
                      <a:alpha val="43137"/>
                    </a:srgbClr>
                  </a:outerShdw>
                </a:effectLst>
              </a:rPr>
              <a:t>Unique Aspects of  VETI</a:t>
            </a:r>
          </a:p>
        </p:txBody>
      </p:sp>
      <p:sp>
        <p:nvSpPr>
          <p:cNvPr id="3" name="Content Placeholder 2"/>
          <p:cNvSpPr>
            <a:spLocks noGrp="1"/>
          </p:cNvSpPr>
          <p:nvPr>
            <p:ph idx="1"/>
          </p:nvPr>
        </p:nvSpPr>
        <p:spPr>
          <a:xfrm>
            <a:off x="2018270" y="1416909"/>
            <a:ext cx="9912178" cy="3772712"/>
          </a:xfrm>
        </p:spPr>
        <p:txBody>
          <a:bodyPr>
            <a:noAutofit/>
          </a:bodyPr>
          <a:lstStyle/>
          <a:p>
            <a:pPr lvl="1"/>
            <a:r>
              <a:rPr lang="en-US" sz="2400" dirty="0"/>
              <a:t>Student driven review committee </a:t>
            </a:r>
          </a:p>
          <a:p>
            <a:pPr lvl="2"/>
            <a:r>
              <a:rPr lang="en-US" sz="2200" dirty="0"/>
              <a:t>6/11 are students (majority)</a:t>
            </a:r>
          </a:p>
          <a:p>
            <a:pPr lvl="1"/>
            <a:r>
              <a:rPr lang="en-US" sz="2400" dirty="0"/>
              <a:t>Annual allocation based on enrollment toward student facing technology initiatives</a:t>
            </a:r>
          </a:p>
          <a:p>
            <a:pPr lvl="1"/>
            <a:r>
              <a:rPr lang="en-US" sz="2400" dirty="0"/>
              <a:t>Accountability for impact on student success</a:t>
            </a:r>
          </a:p>
          <a:p>
            <a:pPr lvl="1"/>
            <a:r>
              <a:rPr lang="en-US" sz="2400" dirty="0"/>
              <a:t>Assessment Reports on effectiveness</a:t>
            </a:r>
          </a:p>
        </p:txBody>
      </p:sp>
    </p:spTree>
    <p:extLst>
      <p:ext uri="{BB962C8B-B14F-4D97-AF65-F5344CB8AC3E}">
        <p14:creationId xmlns:p14="http://schemas.microsoft.com/office/powerpoint/2010/main" val="3427742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2789" y="512806"/>
            <a:ext cx="6280235" cy="829962"/>
          </a:xfrm>
        </p:spPr>
        <p:txBody>
          <a:bodyPr>
            <a:normAutofit/>
          </a:bodyPr>
          <a:lstStyle/>
          <a:p>
            <a:r>
              <a:rPr lang="en-US" dirty="0">
                <a:effectLst>
                  <a:outerShdw blurRad="38100" dist="38100" dir="2700000" algn="tl">
                    <a:srgbClr val="000000">
                      <a:alpha val="43137"/>
                    </a:srgbClr>
                  </a:outerShdw>
                </a:effectLst>
              </a:rPr>
              <a:t>Committee Membership</a:t>
            </a:r>
          </a:p>
        </p:txBody>
      </p:sp>
      <p:sp>
        <p:nvSpPr>
          <p:cNvPr id="3" name="Content Placeholder 2"/>
          <p:cNvSpPr>
            <a:spLocks noGrp="1"/>
          </p:cNvSpPr>
          <p:nvPr>
            <p:ph idx="1"/>
          </p:nvPr>
        </p:nvSpPr>
        <p:spPr>
          <a:xfrm>
            <a:off x="1421013" y="1436688"/>
            <a:ext cx="3076847" cy="3662534"/>
          </a:xfrm>
        </p:spPr>
        <p:txBody>
          <a:bodyPr>
            <a:normAutofit/>
          </a:bodyPr>
          <a:lstStyle/>
          <a:p>
            <a:pPr marL="0" indent="0">
              <a:buNone/>
            </a:pPr>
            <a:r>
              <a:rPr lang="en-US" sz="2800" b="1" u="sng" dirty="0"/>
              <a:t>Students</a:t>
            </a:r>
            <a:endParaRPr lang="en-US" b="1" u="sng" dirty="0"/>
          </a:p>
          <a:p>
            <a:r>
              <a:rPr lang="en-US" dirty="0"/>
              <a:t>Alexis Maldonado</a:t>
            </a:r>
          </a:p>
          <a:p>
            <a:r>
              <a:rPr lang="en-US" dirty="0" err="1"/>
              <a:t>Yera</a:t>
            </a:r>
            <a:r>
              <a:rPr lang="en-US" dirty="0"/>
              <a:t> </a:t>
            </a:r>
            <a:r>
              <a:rPr lang="en-US" dirty="0" err="1"/>
              <a:t>Nenan</a:t>
            </a:r>
            <a:endParaRPr lang="en-US" dirty="0"/>
          </a:p>
          <a:p>
            <a:r>
              <a:rPr lang="en-US" dirty="0" err="1"/>
              <a:t>Shamiso</a:t>
            </a:r>
            <a:r>
              <a:rPr lang="en-US" dirty="0"/>
              <a:t> </a:t>
            </a:r>
            <a:r>
              <a:rPr lang="en-US" dirty="0" err="1"/>
              <a:t>Peresuh</a:t>
            </a:r>
            <a:endParaRPr lang="en-US" dirty="0"/>
          </a:p>
          <a:p>
            <a:r>
              <a:rPr lang="en-US" dirty="0"/>
              <a:t>Kristy Robles</a:t>
            </a:r>
          </a:p>
          <a:p>
            <a:r>
              <a:rPr lang="en-US" dirty="0"/>
              <a:t>Yusra Serhan</a:t>
            </a:r>
          </a:p>
          <a:p>
            <a:r>
              <a:rPr lang="en-US" dirty="0"/>
              <a:t>Julie Yang</a:t>
            </a:r>
          </a:p>
          <a:p>
            <a:endParaRPr lang="en-US" dirty="0"/>
          </a:p>
        </p:txBody>
      </p:sp>
      <p:sp>
        <p:nvSpPr>
          <p:cNvPr id="4" name="Content Placeholder 2"/>
          <p:cNvSpPr txBox="1">
            <a:spLocks/>
          </p:cNvSpPr>
          <p:nvPr/>
        </p:nvSpPr>
        <p:spPr>
          <a:xfrm>
            <a:off x="4398179" y="1342768"/>
            <a:ext cx="772574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u="sng" dirty="0"/>
              <a:t>Faculty </a:t>
            </a:r>
          </a:p>
          <a:p>
            <a:r>
              <a:rPr lang="en-US" sz="2400" dirty="0"/>
              <a:t>Kurt Collins, </a:t>
            </a:r>
            <a:r>
              <a:rPr lang="en-US" sz="1800" i="1" dirty="0"/>
              <a:t>Professor of Art</a:t>
            </a:r>
          </a:p>
          <a:p>
            <a:r>
              <a:rPr lang="en-US" sz="2400" dirty="0"/>
              <a:t>Mihaela Popescu, </a:t>
            </a:r>
            <a:r>
              <a:rPr lang="en-US" sz="1800" i="1" dirty="0"/>
              <a:t>Professor of Communication Studies- Provost Designee</a:t>
            </a:r>
          </a:p>
          <a:p>
            <a:r>
              <a:rPr lang="en-US" sz="2400" dirty="0"/>
              <a:t>Priyanka Yalamanchili, </a:t>
            </a:r>
            <a:r>
              <a:rPr lang="en-US" sz="2000" i="1" dirty="0"/>
              <a:t>Professor of Special Education, Rehabilitation &amp; Counseling</a:t>
            </a:r>
            <a:r>
              <a:rPr lang="en-US" sz="1800" i="1" dirty="0"/>
              <a:t> </a:t>
            </a:r>
          </a:p>
          <a:p>
            <a:endParaRPr lang="en-US" sz="2400" dirty="0"/>
          </a:p>
          <a:p>
            <a:pPr marL="0" indent="0">
              <a:buNone/>
            </a:pPr>
            <a:r>
              <a:rPr lang="en-US" b="1" u="sng" dirty="0"/>
              <a:t>Administrators </a:t>
            </a:r>
          </a:p>
          <a:p>
            <a:r>
              <a:rPr lang="en-US" sz="2400" dirty="0"/>
              <a:t>Sam Sudhakar, </a:t>
            </a:r>
            <a:r>
              <a:rPr lang="en-US" sz="1800" i="1" dirty="0"/>
              <a:t>VP &amp; CIO </a:t>
            </a:r>
          </a:p>
          <a:p>
            <a:r>
              <a:rPr lang="en-US" sz="2400" dirty="0"/>
              <a:t>TBD</a:t>
            </a:r>
            <a:endParaRPr lang="en-US" sz="1800" i="1" dirty="0"/>
          </a:p>
        </p:txBody>
      </p:sp>
    </p:spTree>
    <p:extLst>
      <p:ext uri="{BB962C8B-B14F-4D97-AF65-F5344CB8AC3E}">
        <p14:creationId xmlns:p14="http://schemas.microsoft.com/office/powerpoint/2010/main" val="2160352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4497" y="430428"/>
            <a:ext cx="4903016" cy="986480"/>
          </a:xfrm>
        </p:spPr>
        <p:txBody>
          <a:bodyPr>
            <a:normAutofit/>
          </a:bodyPr>
          <a:lstStyle/>
          <a:p>
            <a:r>
              <a:rPr lang="en-US" dirty="0">
                <a:effectLst>
                  <a:outerShdw blurRad="38100" dist="38100" dir="2700000" algn="tl">
                    <a:srgbClr val="000000">
                      <a:alpha val="43137"/>
                    </a:srgbClr>
                  </a:outerShdw>
                </a:effectLst>
              </a:rPr>
              <a:t>Timeline</a:t>
            </a:r>
          </a:p>
        </p:txBody>
      </p:sp>
      <p:sp>
        <p:nvSpPr>
          <p:cNvPr id="3" name="Content Placeholder 2"/>
          <p:cNvSpPr>
            <a:spLocks noGrp="1"/>
          </p:cNvSpPr>
          <p:nvPr>
            <p:ph idx="1"/>
          </p:nvPr>
        </p:nvSpPr>
        <p:spPr>
          <a:xfrm>
            <a:off x="2018270" y="1046206"/>
            <a:ext cx="9912178" cy="5402607"/>
          </a:xfrm>
        </p:spPr>
        <p:txBody>
          <a:bodyPr>
            <a:noAutofit/>
          </a:bodyPr>
          <a:lstStyle/>
          <a:p>
            <a:pPr marL="0" indent="0">
              <a:buNone/>
            </a:pPr>
            <a:r>
              <a:rPr lang="en-US" sz="2800" dirty="0"/>
              <a:t>Call for Proposals</a:t>
            </a:r>
          </a:p>
          <a:p>
            <a:pPr lvl="1"/>
            <a:r>
              <a:rPr lang="en-US" sz="2400" dirty="0"/>
              <a:t>January 09 – March 15, 2019, 5:00 pm</a:t>
            </a:r>
          </a:p>
          <a:p>
            <a:pPr marL="0" indent="0">
              <a:buNone/>
            </a:pPr>
            <a:r>
              <a:rPr lang="en-US" sz="2800" dirty="0"/>
              <a:t>Committee Review</a:t>
            </a:r>
          </a:p>
          <a:p>
            <a:pPr lvl="1"/>
            <a:r>
              <a:rPr lang="en-US" sz="2400" dirty="0"/>
              <a:t>March 18 – May 3, 2019</a:t>
            </a:r>
          </a:p>
          <a:p>
            <a:pPr marL="0" indent="0">
              <a:buNone/>
            </a:pPr>
            <a:r>
              <a:rPr lang="en-US" sz="2800" dirty="0"/>
              <a:t>Recommendation to SSI Steering Committee &amp; President’s Cabinet</a:t>
            </a:r>
            <a:br>
              <a:rPr lang="en-US" sz="2800" dirty="0"/>
            </a:br>
            <a:r>
              <a:rPr lang="en-US" sz="2800" dirty="0"/>
              <a:t>Award Announcement</a:t>
            </a:r>
          </a:p>
          <a:p>
            <a:pPr lvl="1"/>
            <a:r>
              <a:rPr lang="en-US" sz="2400" dirty="0"/>
              <a:t>June 07, 2019</a:t>
            </a:r>
          </a:p>
          <a:p>
            <a:pPr marL="0" indent="0">
              <a:buNone/>
            </a:pPr>
            <a:r>
              <a:rPr lang="en-US" sz="2800" dirty="0"/>
              <a:t>Funds Available </a:t>
            </a:r>
          </a:p>
          <a:p>
            <a:pPr lvl="1"/>
            <a:r>
              <a:rPr lang="en-US" sz="2400" dirty="0"/>
              <a:t>July 1, 2019</a:t>
            </a:r>
          </a:p>
        </p:txBody>
      </p:sp>
    </p:spTree>
    <p:extLst>
      <p:ext uri="{BB962C8B-B14F-4D97-AF65-F5344CB8AC3E}">
        <p14:creationId xmlns:p14="http://schemas.microsoft.com/office/powerpoint/2010/main" val="373292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1276" y="387178"/>
            <a:ext cx="3561748" cy="1202725"/>
          </a:xfrm>
        </p:spPr>
        <p:txBody>
          <a:bodyPr>
            <a:normAutofit/>
          </a:bodyPr>
          <a:lstStyle/>
          <a:p>
            <a:r>
              <a:rPr lang="en-US" dirty="0">
                <a:effectLst>
                  <a:outerShdw blurRad="38100" dist="38100" dir="2700000" algn="tl">
                    <a:srgbClr val="000000">
                      <a:alpha val="43137"/>
                    </a:srgbClr>
                  </a:outerShdw>
                </a:effectLst>
              </a:rPr>
              <a:t>Eligibility</a:t>
            </a:r>
          </a:p>
        </p:txBody>
      </p:sp>
      <p:sp>
        <p:nvSpPr>
          <p:cNvPr id="3" name="Content Placeholder 2"/>
          <p:cNvSpPr>
            <a:spLocks noGrp="1"/>
          </p:cNvSpPr>
          <p:nvPr>
            <p:ph idx="1"/>
          </p:nvPr>
        </p:nvSpPr>
        <p:spPr>
          <a:xfrm>
            <a:off x="1484311" y="1375719"/>
            <a:ext cx="10018713" cy="3649362"/>
          </a:xfrm>
        </p:spPr>
        <p:txBody>
          <a:bodyPr>
            <a:noAutofit/>
          </a:bodyPr>
          <a:lstStyle/>
          <a:p>
            <a:r>
              <a:rPr lang="en-US" sz="2800" dirty="0"/>
              <a:t>Any recognized ASI student organization</a:t>
            </a:r>
          </a:p>
          <a:p>
            <a:endParaRPr lang="en-US" sz="2800" dirty="0"/>
          </a:p>
          <a:p>
            <a:r>
              <a:rPr lang="en-US" sz="2800" dirty="0"/>
              <a:t>Any department within a college</a:t>
            </a:r>
          </a:p>
          <a:p>
            <a:pPr lvl="1"/>
            <a:r>
              <a:rPr lang="en-US" sz="2400" dirty="0"/>
              <a:t>Faculty proposals must have department chair and Dean approval</a:t>
            </a:r>
          </a:p>
          <a:p>
            <a:pPr lvl="1"/>
            <a:endParaRPr lang="en-US" sz="2400" dirty="0"/>
          </a:p>
          <a:p>
            <a:r>
              <a:rPr lang="en-US" sz="2800" dirty="0"/>
              <a:t>Any department within a division</a:t>
            </a:r>
          </a:p>
          <a:p>
            <a:pPr lvl="1"/>
            <a:r>
              <a:rPr lang="en-US" sz="2400" dirty="0"/>
              <a:t>Must have Vice President approval</a:t>
            </a:r>
          </a:p>
        </p:txBody>
      </p:sp>
    </p:spTree>
    <p:extLst>
      <p:ext uri="{BB962C8B-B14F-4D97-AF65-F5344CB8AC3E}">
        <p14:creationId xmlns:p14="http://schemas.microsoft.com/office/powerpoint/2010/main" val="4212110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68844C11-FC6F-46B8-AAA6-15E8BBA29424}"/>
              </a:ext>
            </a:extLst>
          </p:cNvPr>
          <p:cNvGraphicFramePr>
            <a:graphicFrameLocks noGrp="1"/>
          </p:cNvGraphicFramePr>
          <p:nvPr>
            <p:extLst>
              <p:ext uri="{D42A27DB-BD31-4B8C-83A1-F6EECF244321}">
                <p14:modId xmlns:p14="http://schemas.microsoft.com/office/powerpoint/2010/main" val="3729523320"/>
              </p:ext>
            </p:extLst>
          </p:nvPr>
        </p:nvGraphicFramePr>
        <p:xfrm>
          <a:off x="109057" y="103203"/>
          <a:ext cx="11575341" cy="6651593"/>
        </p:xfrm>
        <a:graphic>
          <a:graphicData uri="http://schemas.openxmlformats.org/drawingml/2006/table">
            <a:tbl>
              <a:tblPr firstRow="1" firstCol="1" bandRow="1">
                <a:tableStyleId>{5C22544A-7EE6-4342-B048-85BDC9FD1C3A}</a:tableStyleId>
              </a:tblPr>
              <a:tblGrid>
                <a:gridCol w="10167457">
                  <a:extLst>
                    <a:ext uri="{9D8B030D-6E8A-4147-A177-3AD203B41FA5}">
                      <a16:colId xmlns:a16="http://schemas.microsoft.com/office/drawing/2014/main" val="86186888"/>
                    </a:ext>
                  </a:extLst>
                </a:gridCol>
                <a:gridCol w="1407884">
                  <a:extLst>
                    <a:ext uri="{9D8B030D-6E8A-4147-A177-3AD203B41FA5}">
                      <a16:colId xmlns:a16="http://schemas.microsoft.com/office/drawing/2014/main" val="3643613099"/>
                    </a:ext>
                  </a:extLst>
                </a:gridCol>
              </a:tblGrid>
              <a:tr h="140957">
                <a:tc>
                  <a:txBody>
                    <a:bodyPr/>
                    <a:lstStyle/>
                    <a:p>
                      <a:pPr marL="0" marR="0">
                        <a:spcBef>
                          <a:spcPts val="0"/>
                        </a:spcBef>
                        <a:spcAft>
                          <a:spcPts val="0"/>
                        </a:spcAft>
                      </a:pPr>
                      <a:r>
                        <a:rPr lang="en-US" sz="1200" dirty="0">
                          <a:solidFill>
                            <a:schemeClr val="tx1"/>
                          </a:solidFill>
                          <a:effectLst/>
                        </a:rPr>
                        <a:t>Project Title </a:t>
                      </a:r>
                      <a:endParaRPr lang="en-US" sz="1100" dirty="0">
                        <a:solidFill>
                          <a:schemeClr val="tx1"/>
                        </a:solidFill>
                        <a:effectLst/>
                        <a:latin typeface="Calibri" panose="020F0502020204030204" pitchFamily="34" charset="0"/>
                        <a:ea typeface="Calibri" panose="020F0502020204030204" pitchFamily="34" charset="0"/>
                      </a:endParaRPr>
                    </a:p>
                  </a:txBody>
                  <a:tcPr marL="24828" marR="24828" marT="0" marB="0"/>
                </a:tc>
                <a:tc>
                  <a:txBody>
                    <a:bodyPr/>
                    <a:lstStyle/>
                    <a:p>
                      <a:pPr marL="0" marR="0">
                        <a:spcBef>
                          <a:spcPts val="0"/>
                        </a:spcBef>
                        <a:spcAft>
                          <a:spcPts val="0"/>
                        </a:spcAft>
                      </a:pPr>
                      <a:r>
                        <a:rPr lang="en-US" sz="1200" dirty="0">
                          <a:solidFill>
                            <a:schemeClr val="tx1"/>
                          </a:solidFill>
                          <a:effectLst/>
                        </a:rPr>
                        <a:t>Amount to Fund</a:t>
                      </a:r>
                      <a:endParaRPr lang="en-US" sz="1100" dirty="0">
                        <a:solidFill>
                          <a:schemeClr val="tx1"/>
                        </a:solidFill>
                        <a:effectLst/>
                        <a:latin typeface="Calibri" panose="020F0502020204030204" pitchFamily="34" charset="0"/>
                        <a:ea typeface="Calibri" panose="020F0502020204030204" pitchFamily="34" charset="0"/>
                      </a:endParaRPr>
                    </a:p>
                  </a:txBody>
                  <a:tcPr marL="24828" marR="24828" marT="0" marB="0"/>
                </a:tc>
                <a:extLst>
                  <a:ext uri="{0D108BD9-81ED-4DB2-BD59-A6C34878D82A}">
                    <a16:rowId xmlns:a16="http://schemas.microsoft.com/office/drawing/2014/main" val="2747652419"/>
                  </a:ext>
                </a:extLst>
              </a:tr>
              <a:tr h="117465">
                <a:tc>
                  <a:txBody>
                    <a:bodyPr/>
                    <a:lstStyle/>
                    <a:p>
                      <a:pPr marL="0" marR="0">
                        <a:spcBef>
                          <a:spcPts val="0"/>
                        </a:spcBef>
                        <a:spcAft>
                          <a:spcPts val="0"/>
                        </a:spcAft>
                      </a:pPr>
                      <a:r>
                        <a:rPr lang="en-US" sz="1200" dirty="0">
                          <a:effectLst/>
                        </a:rPr>
                        <a:t>Equipping the New Honors Program Facility</a:t>
                      </a:r>
                      <a:endParaRPr lang="en-US" sz="1200" dirty="0">
                        <a:effectLst/>
                        <a:latin typeface="Calibri" panose="020F0502020204030204" pitchFamily="34" charset="0"/>
                        <a:ea typeface="Calibri" panose="020F0502020204030204" pitchFamily="34" charset="0"/>
                      </a:endParaRPr>
                    </a:p>
                  </a:txBody>
                  <a:tcPr marL="24828" marR="24828" marT="0" marB="0"/>
                </a:tc>
                <a:tc>
                  <a:txBody>
                    <a:bodyPr/>
                    <a:lstStyle/>
                    <a:p>
                      <a:pPr marL="0" marR="0">
                        <a:spcBef>
                          <a:spcPts val="0"/>
                        </a:spcBef>
                        <a:spcAft>
                          <a:spcPts val="0"/>
                        </a:spcAft>
                      </a:pPr>
                      <a:r>
                        <a:rPr lang="en-US" sz="1100" dirty="0">
                          <a:effectLst/>
                        </a:rPr>
                        <a:t>$12,718.00 </a:t>
                      </a:r>
                      <a:endParaRPr lang="en-US" sz="1100" dirty="0">
                        <a:effectLst/>
                        <a:latin typeface="Calibri" panose="020F0502020204030204" pitchFamily="34" charset="0"/>
                        <a:ea typeface="Calibri" panose="020F0502020204030204" pitchFamily="34" charset="0"/>
                      </a:endParaRPr>
                    </a:p>
                  </a:txBody>
                  <a:tcPr marL="24828" marR="24828" marT="0" marB="0"/>
                </a:tc>
                <a:extLst>
                  <a:ext uri="{0D108BD9-81ED-4DB2-BD59-A6C34878D82A}">
                    <a16:rowId xmlns:a16="http://schemas.microsoft.com/office/drawing/2014/main" val="514150869"/>
                  </a:ext>
                </a:extLst>
              </a:tr>
              <a:tr h="117465">
                <a:tc>
                  <a:txBody>
                    <a:bodyPr/>
                    <a:lstStyle/>
                    <a:p>
                      <a:pPr marL="0" marR="0">
                        <a:spcBef>
                          <a:spcPts val="0"/>
                        </a:spcBef>
                        <a:spcAft>
                          <a:spcPts val="0"/>
                        </a:spcAft>
                      </a:pPr>
                      <a:r>
                        <a:rPr lang="en-US" sz="1200" dirty="0">
                          <a:effectLst/>
                        </a:rPr>
                        <a:t>E-Learning Academy</a:t>
                      </a:r>
                      <a:endParaRPr lang="en-US" sz="1200" dirty="0">
                        <a:effectLst/>
                        <a:latin typeface="Calibri" panose="020F0502020204030204" pitchFamily="34" charset="0"/>
                        <a:ea typeface="Calibri" panose="020F0502020204030204" pitchFamily="34" charset="0"/>
                      </a:endParaRPr>
                    </a:p>
                  </a:txBody>
                  <a:tcPr marL="24828" marR="24828" marT="0" marB="0"/>
                </a:tc>
                <a:tc>
                  <a:txBody>
                    <a:bodyPr/>
                    <a:lstStyle/>
                    <a:p>
                      <a:pPr marL="0" marR="0">
                        <a:spcBef>
                          <a:spcPts val="0"/>
                        </a:spcBef>
                        <a:spcAft>
                          <a:spcPts val="0"/>
                        </a:spcAft>
                      </a:pPr>
                      <a:r>
                        <a:rPr lang="en-US" sz="1100">
                          <a:effectLst/>
                        </a:rPr>
                        <a:t>$25,000.00 </a:t>
                      </a:r>
                      <a:endParaRPr lang="en-US" sz="1100">
                        <a:effectLst/>
                        <a:latin typeface="Calibri" panose="020F0502020204030204" pitchFamily="34" charset="0"/>
                        <a:ea typeface="Calibri" panose="020F0502020204030204" pitchFamily="34" charset="0"/>
                      </a:endParaRPr>
                    </a:p>
                  </a:txBody>
                  <a:tcPr marL="24828" marR="24828" marT="0" marB="0"/>
                </a:tc>
                <a:extLst>
                  <a:ext uri="{0D108BD9-81ED-4DB2-BD59-A6C34878D82A}">
                    <a16:rowId xmlns:a16="http://schemas.microsoft.com/office/drawing/2014/main" val="1408850062"/>
                  </a:ext>
                </a:extLst>
              </a:tr>
              <a:tr h="117465">
                <a:tc>
                  <a:txBody>
                    <a:bodyPr/>
                    <a:lstStyle/>
                    <a:p>
                      <a:pPr marL="0" marR="0">
                        <a:spcBef>
                          <a:spcPts val="0"/>
                        </a:spcBef>
                        <a:spcAft>
                          <a:spcPts val="0"/>
                        </a:spcAft>
                      </a:pPr>
                      <a:r>
                        <a:rPr lang="en-US" sz="1200" dirty="0">
                          <a:effectLst/>
                        </a:rPr>
                        <a:t>Pfau Library Enhanced Student Computing</a:t>
                      </a:r>
                      <a:endParaRPr lang="en-US" sz="1200" dirty="0">
                        <a:effectLst/>
                        <a:latin typeface="Calibri" panose="020F0502020204030204" pitchFamily="34" charset="0"/>
                        <a:ea typeface="Calibri" panose="020F0502020204030204" pitchFamily="34" charset="0"/>
                      </a:endParaRPr>
                    </a:p>
                  </a:txBody>
                  <a:tcPr marL="24828" marR="24828" marT="0" marB="0"/>
                </a:tc>
                <a:tc>
                  <a:txBody>
                    <a:bodyPr/>
                    <a:lstStyle/>
                    <a:p>
                      <a:pPr marL="0" marR="0">
                        <a:spcBef>
                          <a:spcPts val="0"/>
                        </a:spcBef>
                        <a:spcAft>
                          <a:spcPts val="0"/>
                        </a:spcAft>
                      </a:pPr>
                      <a:r>
                        <a:rPr lang="en-US" sz="1100">
                          <a:effectLst/>
                        </a:rPr>
                        <a:t>$35,000.00 </a:t>
                      </a:r>
                      <a:endParaRPr lang="en-US" sz="1100">
                        <a:effectLst/>
                        <a:latin typeface="Calibri" panose="020F0502020204030204" pitchFamily="34" charset="0"/>
                        <a:ea typeface="Calibri" panose="020F0502020204030204" pitchFamily="34" charset="0"/>
                      </a:endParaRPr>
                    </a:p>
                  </a:txBody>
                  <a:tcPr marL="24828" marR="24828" marT="0" marB="0"/>
                </a:tc>
                <a:extLst>
                  <a:ext uri="{0D108BD9-81ED-4DB2-BD59-A6C34878D82A}">
                    <a16:rowId xmlns:a16="http://schemas.microsoft.com/office/drawing/2014/main" val="2960791223"/>
                  </a:ext>
                </a:extLst>
              </a:tr>
              <a:tr h="117465">
                <a:tc>
                  <a:txBody>
                    <a:bodyPr/>
                    <a:lstStyle/>
                    <a:p>
                      <a:pPr marL="0" marR="0">
                        <a:spcBef>
                          <a:spcPts val="0"/>
                        </a:spcBef>
                        <a:spcAft>
                          <a:spcPts val="0"/>
                        </a:spcAft>
                      </a:pPr>
                      <a:r>
                        <a:rPr lang="en-US" sz="1200">
                          <a:effectLst/>
                        </a:rPr>
                        <a:t>Google Jamboard: Smart Whiteboard for Small Classrooms</a:t>
                      </a:r>
                      <a:endParaRPr lang="en-US" sz="1200">
                        <a:effectLst/>
                        <a:latin typeface="Calibri" panose="020F0502020204030204" pitchFamily="34" charset="0"/>
                        <a:ea typeface="Calibri" panose="020F0502020204030204" pitchFamily="34" charset="0"/>
                      </a:endParaRPr>
                    </a:p>
                  </a:txBody>
                  <a:tcPr marL="24828" marR="24828" marT="0" marB="0"/>
                </a:tc>
                <a:tc>
                  <a:txBody>
                    <a:bodyPr/>
                    <a:lstStyle/>
                    <a:p>
                      <a:pPr marL="0" marR="0">
                        <a:spcBef>
                          <a:spcPts val="0"/>
                        </a:spcBef>
                        <a:spcAft>
                          <a:spcPts val="0"/>
                        </a:spcAft>
                      </a:pPr>
                      <a:r>
                        <a:rPr lang="en-US" sz="1100">
                          <a:effectLst/>
                        </a:rPr>
                        <a:t>$27,792.00 </a:t>
                      </a:r>
                      <a:endParaRPr lang="en-US" sz="1100">
                        <a:effectLst/>
                        <a:latin typeface="Calibri" panose="020F0502020204030204" pitchFamily="34" charset="0"/>
                        <a:ea typeface="Calibri" panose="020F0502020204030204" pitchFamily="34" charset="0"/>
                      </a:endParaRPr>
                    </a:p>
                  </a:txBody>
                  <a:tcPr marL="24828" marR="24828" marT="0" marB="0"/>
                </a:tc>
                <a:extLst>
                  <a:ext uri="{0D108BD9-81ED-4DB2-BD59-A6C34878D82A}">
                    <a16:rowId xmlns:a16="http://schemas.microsoft.com/office/drawing/2014/main" val="3780124098"/>
                  </a:ext>
                </a:extLst>
              </a:tr>
              <a:tr h="276244">
                <a:tc>
                  <a:txBody>
                    <a:bodyPr/>
                    <a:lstStyle/>
                    <a:p>
                      <a:pPr marL="0" marR="0">
                        <a:spcBef>
                          <a:spcPts val="0"/>
                        </a:spcBef>
                        <a:spcAft>
                          <a:spcPts val="0"/>
                        </a:spcAft>
                      </a:pPr>
                      <a:r>
                        <a:rPr lang="en-US" sz="1200" dirty="0">
                          <a:effectLst/>
                        </a:rPr>
                        <a:t>Accessible Technology Blackboard Ally Pilot: Increase Accessibility of Course Content in LMS</a:t>
                      </a:r>
                      <a:endParaRPr lang="en-US" sz="1200" dirty="0">
                        <a:effectLst/>
                        <a:latin typeface="Calibri" panose="020F0502020204030204" pitchFamily="34" charset="0"/>
                        <a:ea typeface="Calibri" panose="020F0502020204030204" pitchFamily="34" charset="0"/>
                      </a:endParaRPr>
                    </a:p>
                  </a:txBody>
                  <a:tcPr marL="24828" marR="24828" marT="0" marB="0"/>
                </a:tc>
                <a:tc>
                  <a:txBody>
                    <a:bodyPr/>
                    <a:lstStyle/>
                    <a:p>
                      <a:pPr marL="0" marR="0">
                        <a:spcBef>
                          <a:spcPts val="0"/>
                        </a:spcBef>
                        <a:spcAft>
                          <a:spcPts val="0"/>
                        </a:spcAft>
                      </a:pPr>
                      <a:r>
                        <a:rPr lang="en-US" sz="1100">
                          <a:effectLst/>
                        </a:rPr>
                        <a:t>$14,492.00 </a:t>
                      </a:r>
                      <a:endParaRPr lang="en-US" sz="1100">
                        <a:effectLst/>
                        <a:latin typeface="Calibri" panose="020F0502020204030204" pitchFamily="34" charset="0"/>
                        <a:ea typeface="Calibri" panose="020F0502020204030204" pitchFamily="34" charset="0"/>
                      </a:endParaRPr>
                    </a:p>
                  </a:txBody>
                  <a:tcPr marL="24828" marR="24828" marT="0" marB="0"/>
                </a:tc>
                <a:extLst>
                  <a:ext uri="{0D108BD9-81ED-4DB2-BD59-A6C34878D82A}">
                    <a16:rowId xmlns:a16="http://schemas.microsoft.com/office/drawing/2014/main" val="279091120"/>
                  </a:ext>
                </a:extLst>
              </a:tr>
              <a:tr h="234930">
                <a:tc>
                  <a:txBody>
                    <a:bodyPr/>
                    <a:lstStyle/>
                    <a:p>
                      <a:pPr marL="0" marR="0">
                        <a:spcBef>
                          <a:spcPts val="0"/>
                        </a:spcBef>
                        <a:spcAft>
                          <a:spcPts val="0"/>
                        </a:spcAft>
                      </a:pPr>
                      <a:r>
                        <a:rPr lang="en-US" sz="1200" dirty="0">
                          <a:effectLst/>
                        </a:rPr>
                        <a:t>Watching molecules dance: defining "what is in this my sample" in the organic chemistry lab using FTIR spectroscopy</a:t>
                      </a:r>
                      <a:endParaRPr lang="en-US" sz="1200" dirty="0">
                        <a:effectLst/>
                        <a:latin typeface="Calibri" panose="020F0502020204030204" pitchFamily="34" charset="0"/>
                        <a:ea typeface="Calibri" panose="020F0502020204030204" pitchFamily="34" charset="0"/>
                      </a:endParaRPr>
                    </a:p>
                  </a:txBody>
                  <a:tcPr marL="24828" marR="24828" marT="0" marB="0"/>
                </a:tc>
                <a:tc>
                  <a:txBody>
                    <a:bodyPr/>
                    <a:lstStyle/>
                    <a:p>
                      <a:pPr marL="0" marR="0">
                        <a:spcBef>
                          <a:spcPts val="0"/>
                        </a:spcBef>
                        <a:spcAft>
                          <a:spcPts val="0"/>
                        </a:spcAft>
                      </a:pPr>
                      <a:r>
                        <a:rPr lang="en-US" sz="1100">
                          <a:effectLst/>
                        </a:rPr>
                        <a:t>$23,000.00 </a:t>
                      </a:r>
                      <a:endParaRPr lang="en-US" sz="1100">
                        <a:effectLst/>
                        <a:latin typeface="Calibri" panose="020F0502020204030204" pitchFamily="34" charset="0"/>
                        <a:ea typeface="Calibri" panose="020F0502020204030204" pitchFamily="34" charset="0"/>
                      </a:endParaRPr>
                    </a:p>
                  </a:txBody>
                  <a:tcPr marL="24828" marR="24828" marT="0" marB="0"/>
                </a:tc>
                <a:extLst>
                  <a:ext uri="{0D108BD9-81ED-4DB2-BD59-A6C34878D82A}">
                    <a16:rowId xmlns:a16="http://schemas.microsoft.com/office/drawing/2014/main" val="2052087796"/>
                  </a:ext>
                </a:extLst>
              </a:tr>
              <a:tr h="117465">
                <a:tc>
                  <a:txBody>
                    <a:bodyPr/>
                    <a:lstStyle/>
                    <a:p>
                      <a:pPr marL="0" marR="0">
                        <a:spcBef>
                          <a:spcPts val="0"/>
                        </a:spcBef>
                        <a:spcAft>
                          <a:spcPts val="0"/>
                        </a:spcAft>
                      </a:pPr>
                      <a:r>
                        <a:rPr lang="en-US" sz="1200" dirty="0">
                          <a:effectLst/>
                        </a:rPr>
                        <a:t>Coyote Radio &amp; Advertising Multimedia Lab Improvements</a:t>
                      </a:r>
                      <a:endParaRPr lang="en-US" sz="1200" dirty="0">
                        <a:effectLst/>
                        <a:latin typeface="Calibri" panose="020F0502020204030204" pitchFamily="34" charset="0"/>
                        <a:ea typeface="Calibri" panose="020F0502020204030204" pitchFamily="34" charset="0"/>
                      </a:endParaRPr>
                    </a:p>
                  </a:txBody>
                  <a:tcPr marL="24828" marR="24828" marT="0" marB="0"/>
                </a:tc>
                <a:tc>
                  <a:txBody>
                    <a:bodyPr/>
                    <a:lstStyle/>
                    <a:p>
                      <a:pPr marL="0" marR="0">
                        <a:spcBef>
                          <a:spcPts val="0"/>
                        </a:spcBef>
                        <a:spcAft>
                          <a:spcPts val="0"/>
                        </a:spcAft>
                      </a:pPr>
                      <a:r>
                        <a:rPr lang="en-US" sz="1100">
                          <a:effectLst/>
                        </a:rPr>
                        <a:t>$15,889.00 </a:t>
                      </a:r>
                      <a:endParaRPr lang="en-US" sz="1100">
                        <a:effectLst/>
                        <a:latin typeface="Calibri" panose="020F0502020204030204" pitchFamily="34" charset="0"/>
                        <a:ea typeface="Calibri" panose="020F0502020204030204" pitchFamily="34" charset="0"/>
                      </a:endParaRPr>
                    </a:p>
                  </a:txBody>
                  <a:tcPr marL="24828" marR="24828" marT="0" marB="0"/>
                </a:tc>
                <a:extLst>
                  <a:ext uri="{0D108BD9-81ED-4DB2-BD59-A6C34878D82A}">
                    <a16:rowId xmlns:a16="http://schemas.microsoft.com/office/drawing/2014/main" val="1980580303"/>
                  </a:ext>
                </a:extLst>
              </a:tr>
              <a:tr h="117465">
                <a:tc>
                  <a:txBody>
                    <a:bodyPr/>
                    <a:lstStyle/>
                    <a:p>
                      <a:pPr marL="0" marR="0">
                        <a:spcBef>
                          <a:spcPts val="0"/>
                        </a:spcBef>
                        <a:spcAft>
                          <a:spcPts val="0"/>
                        </a:spcAft>
                      </a:pPr>
                      <a:r>
                        <a:rPr lang="en-US" sz="1200" dirty="0">
                          <a:effectLst/>
                        </a:rPr>
                        <a:t>CPEER - </a:t>
                      </a:r>
                      <a:r>
                        <a:rPr lang="en-US" sz="1200" dirty="0" err="1">
                          <a:effectLst/>
                        </a:rPr>
                        <a:t>Cyberlab</a:t>
                      </a:r>
                      <a:r>
                        <a:rPr lang="en-US" sz="1200" dirty="0">
                          <a:effectLst/>
                        </a:rPr>
                        <a:t> Project for Enhanced Education and Research</a:t>
                      </a:r>
                      <a:endParaRPr lang="en-US" sz="1200" dirty="0">
                        <a:effectLst/>
                        <a:latin typeface="Calibri" panose="020F0502020204030204" pitchFamily="34" charset="0"/>
                        <a:ea typeface="Calibri" panose="020F0502020204030204" pitchFamily="34" charset="0"/>
                      </a:endParaRPr>
                    </a:p>
                  </a:txBody>
                  <a:tcPr marL="24828" marR="24828" marT="0" marB="0"/>
                </a:tc>
                <a:tc>
                  <a:txBody>
                    <a:bodyPr/>
                    <a:lstStyle/>
                    <a:p>
                      <a:pPr marL="0" marR="0">
                        <a:spcBef>
                          <a:spcPts val="0"/>
                        </a:spcBef>
                        <a:spcAft>
                          <a:spcPts val="0"/>
                        </a:spcAft>
                      </a:pPr>
                      <a:r>
                        <a:rPr lang="en-US" sz="1100">
                          <a:effectLst/>
                        </a:rPr>
                        <a:t>$32,000.00 </a:t>
                      </a:r>
                      <a:endParaRPr lang="en-US" sz="1100">
                        <a:effectLst/>
                        <a:latin typeface="Calibri" panose="020F0502020204030204" pitchFamily="34" charset="0"/>
                        <a:ea typeface="Calibri" panose="020F0502020204030204" pitchFamily="34" charset="0"/>
                      </a:endParaRPr>
                    </a:p>
                  </a:txBody>
                  <a:tcPr marL="24828" marR="24828" marT="0" marB="0"/>
                </a:tc>
                <a:extLst>
                  <a:ext uri="{0D108BD9-81ED-4DB2-BD59-A6C34878D82A}">
                    <a16:rowId xmlns:a16="http://schemas.microsoft.com/office/drawing/2014/main" val="4024789027"/>
                  </a:ext>
                </a:extLst>
              </a:tr>
              <a:tr h="234930">
                <a:tc>
                  <a:txBody>
                    <a:bodyPr/>
                    <a:lstStyle/>
                    <a:p>
                      <a:pPr marL="0" marR="0">
                        <a:spcBef>
                          <a:spcPts val="0"/>
                        </a:spcBef>
                        <a:spcAft>
                          <a:spcPts val="0"/>
                        </a:spcAft>
                      </a:pPr>
                      <a:r>
                        <a:rPr lang="en-US" sz="1200" dirty="0">
                          <a:effectLst/>
                        </a:rPr>
                        <a:t>Personal Public Speaking Virtual Studio, with Physical Lab at Vet Success Center</a:t>
                      </a:r>
                      <a:endParaRPr lang="en-US" sz="1200" dirty="0">
                        <a:effectLst/>
                        <a:latin typeface="Calibri" panose="020F0502020204030204" pitchFamily="34" charset="0"/>
                        <a:ea typeface="Calibri" panose="020F0502020204030204" pitchFamily="34" charset="0"/>
                      </a:endParaRPr>
                    </a:p>
                  </a:txBody>
                  <a:tcPr marL="24828" marR="24828" marT="0" marB="0"/>
                </a:tc>
                <a:tc>
                  <a:txBody>
                    <a:bodyPr/>
                    <a:lstStyle/>
                    <a:p>
                      <a:pPr marL="0" marR="0">
                        <a:spcBef>
                          <a:spcPts val="0"/>
                        </a:spcBef>
                        <a:spcAft>
                          <a:spcPts val="0"/>
                        </a:spcAft>
                      </a:pPr>
                      <a:r>
                        <a:rPr lang="en-US" sz="1100">
                          <a:effectLst/>
                        </a:rPr>
                        <a:t>$24,350.00 </a:t>
                      </a:r>
                      <a:endParaRPr lang="en-US" sz="1100">
                        <a:effectLst/>
                        <a:latin typeface="Calibri" panose="020F0502020204030204" pitchFamily="34" charset="0"/>
                        <a:ea typeface="Calibri" panose="020F0502020204030204" pitchFamily="34" charset="0"/>
                      </a:endParaRPr>
                    </a:p>
                  </a:txBody>
                  <a:tcPr marL="24828" marR="24828" marT="0" marB="0"/>
                </a:tc>
                <a:extLst>
                  <a:ext uri="{0D108BD9-81ED-4DB2-BD59-A6C34878D82A}">
                    <a16:rowId xmlns:a16="http://schemas.microsoft.com/office/drawing/2014/main" val="3526902166"/>
                  </a:ext>
                </a:extLst>
              </a:tr>
              <a:tr h="117465">
                <a:tc>
                  <a:txBody>
                    <a:bodyPr/>
                    <a:lstStyle/>
                    <a:p>
                      <a:pPr marL="0" marR="0">
                        <a:spcBef>
                          <a:spcPts val="0"/>
                        </a:spcBef>
                        <a:spcAft>
                          <a:spcPts val="0"/>
                        </a:spcAft>
                      </a:pPr>
                      <a:r>
                        <a:rPr lang="en-US" sz="1200">
                          <a:effectLst/>
                        </a:rPr>
                        <a:t>From Consumer to Consummate Professional</a:t>
                      </a:r>
                      <a:endParaRPr lang="en-US" sz="1200">
                        <a:effectLst/>
                        <a:latin typeface="Calibri" panose="020F0502020204030204" pitchFamily="34" charset="0"/>
                        <a:ea typeface="Calibri" panose="020F0502020204030204" pitchFamily="34" charset="0"/>
                      </a:endParaRPr>
                    </a:p>
                  </a:txBody>
                  <a:tcPr marL="24828" marR="24828" marT="0" marB="0"/>
                </a:tc>
                <a:tc>
                  <a:txBody>
                    <a:bodyPr/>
                    <a:lstStyle/>
                    <a:p>
                      <a:pPr marL="0" marR="0">
                        <a:spcBef>
                          <a:spcPts val="0"/>
                        </a:spcBef>
                        <a:spcAft>
                          <a:spcPts val="0"/>
                        </a:spcAft>
                      </a:pPr>
                      <a:r>
                        <a:rPr lang="en-US" sz="1100">
                          <a:effectLst/>
                        </a:rPr>
                        <a:t>$19,300.00 </a:t>
                      </a:r>
                      <a:endParaRPr lang="en-US" sz="1100">
                        <a:effectLst/>
                        <a:latin typeface="Calibri" panose="020F0502020204030204" pitchFamily="34" charset="0"/>
                        <a:ea typeface="Calibri" panose="020F0502020204030204" pitchFamily="34" charset="0"/>
                      </a:endParaRPr>
                    </a:p>
                  </a:txBody>
                  <a:tcPr marL="24828" marR="24828" marT="0" marB="0"/>
                </a:tc>
                <a:extLst>
                  <a:ext uri="{0D108BD9-81ED-4DB2-BD59-A6C34878D82A}">
                    <a16:rowId xmlns:a16="http://schemas.microsoft.com/office/drawing/2014/main" val="2326794803"/>
                  </a:ext>
                </a:extLst>
              </a:tr>
              <a:tr h="117465">
                <a:tc>
                  <a:txBody>
                    <a:bodyPr/>
                    <a:lstStyle/>
                    <a:p>
                      <a:pPr marL="0" marR="0">
                        <a:spcBef>
                          <a:spcPts val="0"/>
                        </a:spcBef>
                        <a:spcAft>
                          <a:spcPts val="0"/>
                        </a:spcAft>
                      </a:pPr>
                      <a:r>
                        <a:rPr lang="en-US" sz="1200" dirty="0">
                          <a:effectLst/>
                        </a:rPr>
                        <a:t>CAL Academic Advising and Student Engagement Modernization</a:t>
                      </a:r>
                      <a:endParaRPr lang="en-US" sz="1200" dirty="0">
                        <a:effectLst/>
                        <a:latin typeface="Calibri" panose="020F0502020204030204" pitchFamily="34" charset="0"/>
                        <a:ea typeface="Calibri" panose="020F0502020204030204" pitchFamily="34" charset="0"/>
                      </a:endParaRPr>
                    </a:p>
                  </a:txBody>
                  <a:tcPr marL="24828" marR="24828" marT="0" marB="0"/>
                </a:tc>
                <a:tc>
                  <a:txBody>
                    <a:bodyPr/>
                    <a:lstStyle/>
                    <a:p>
                      <a:pPr marL="0" marR="0">
                        <a:spcBef>
                          <a:spcPts val="0"/>
                        </a:spcBef>
                        <a:spcAft>
                          <a:spcPts val="0"/>
                        </a:spcAft>
                      </a:pPr>
                      <a:r>
                        <a:rPr lang="en-US" sz="1100">
                          <a:effectLst/>
                        </a:rPr>
                        <a:t>$4,400.00 </a:t>
                      </a:r>
                      <a:endParaRPr lang="en-US" sz="1100">
                        <a:effectLst/>
                        <a:latin typeface="Calibri" panose="020F0502020204030204" pitchFamily="34" charset="0"/>
                        <a:ea typeface="Calibri" panose="020F0502020204030204" pitchFamily="34" charset="0"/>
                      </a:endParaRPr>
                    </a:p>
                  </a:txBody>
                  <a:tcPr marL="24828" marR="24828" marT="0" marB="0"/>
                </a:tc>
                <a:extLst>
                  <a:ext uri="{0D108BD9-81ED-4DB2-BD59-A6C34878D82A}">
                    <a16:rowId xmlns:a16="http://schemas.microsoft.com/office/drawing/2014/main" val="3618005589"/>
                  </a:ext>
                </a:extLst>
              </a:tr>
              <a:tr h="117465">
                <a:tc>
                  <a:txBody>
                    <a:bodyPr/>
                    <a:lstStyle/>
                    <a:p>
                      <a:pPr marL="0" marR="0">
                        <a:spcBef>
                          <a:spcPts val="0"/>
                        </a:spcBef>
                        <a:spcAft>
                          <a:spcPts val="0"/>
                        </a:spcAft>
                      </a:pPr>
                      <a:r>
                        <a:rPr lang="en-US" sz="1200">
                          <a:effectLst/>
                        </a:rPr>
                        <a:t>Tools to Record, Analyze and Integrate Neuroscience Study (TRAINS)</a:t>
                      </a:r>
                      <a:endParaRPr lang="en-US" sz="1200">
                        <a:effectLst/>
                        <a:latin typeface="Calibri" panose="020F0502020204030204" pitchFamily="34" charset="0"/>
                        <a:ea typeface="Calibri" panose="020F0502020204030204" pitchFamily="34" charset="0"/>
                      </a:endParaRPr>
                    </a:p>
                  </a:txBody>
                  <a:tcPr marL="24828" marR="24828" marT="0" marB="0"/>
                </a:tc>
                <a:tc>
                  <a:txBody>
                    <a:bodyPr/>
                    <a:lstStyle/>
                    <a:p>
                      <a:pPr marL="0" marR="0">
                        <a:spcBef>
                          <a:spcPts val="0"/>
                        </a:spcBef>
                        <a:spcAft>
                          <a:spcPts val="0"/>
                        </a:spcAft>
                      </a:pPr>
                      <a:r>
                        <a:rPr lang="en-US" sz="1100">
                          <a:effectLst/>
                        </a:rPr>
                        <a:t>$66,014.00 </a:t>
                      </a:r>
                      <a:endParaRPr lang="en-US" sz="1100">
                        <a:effectLst/>
                        <a:latin typeface="Calibri" panose="020F0502020204030204" pitchFamily="34" charset="0"/>
                        <a:ea typeface="Calibri" panose="020F0502020204030204" pitchFamily="34" charset="0"/>
                      </a:endParaRPr>
                    </a:p>
                  </a:txBody>
                  <a:tcPr marL="24828" marR="24828" marT="0" marB="0"/>
                </a:tc>
                <a:extLst>
                  <a:ext uri="{0D108BD9-81ED-4DB2-BD59-A6C34878D82A}">
                    <a16:rowId xmlns:a16="http://schemas.microsoft.com/office/drawing/2014/main" val="3547638693"/>
                  </a:ext>
                </a:extLst>
              </a:tr>
              <a:tr h="234930">
                <a:tc>
                  <a:txBody>
                    <a:bodyPr/>
                    <a:lstStyle/>
                    <a:p>
                      <a:pPr marL="0" marR="0">
                        <a:spcBef>
                          <a:spcPts val="0"/>
                        </a:spcBef>
                        <a:spcAft>
                          <a:spcPts val="0"/>
                        </a:spcAft>
                      </a:pPr>
                      <a:r>
                        <a:rPr lang="en-US" sz="1200" dirty="0">
                          <a:effectLst/>
                        </a:rPr>
                        <a:t>Bone Densitometer for Assessment of Bone Mineral Density and Body Composition in Kinesiology Classrooms</a:t>
                      </a:r>
                      <a:endParaRPr lang="en-US" sz="1200" dirty="0">
                        <a:effectLst/>
                        <a:latin typeface="Calibri" panose="020F0502020204030204" pitchFamily="34" charset="0"/>
                        <a:ea typeface="Calibri" panose="020F0502020204030204" pitchFamily="34" charset="0"/>
                      </a:endParaRPr>
                    </a:p>
                  </a:txBody>
                  <a:tcPr marL="24828" marR="24828" marT="0" marB="0"/>
                </a:tc>
                <a:tc>
                  <a:txBody>
                    <a:bodyPr/>
                    <a:lstStyle/>
                    <a:p>
                      <a:pPr marL="0" marR="0">
                        <a:spcBef>
                          <a:spcPts val="0"/>
                        </a:spcBef>
                        <a:spcAft>
                          <a:spcPts val="0"/>
                        </a:spcAft>
                      </a:pPr>
                      <a:r>
                        <a:rPr lang="en-US" sz="1100">
                          <a:effectLst/>
                        </a:rPr>
                        <a:t>$50,000.00 </a:t>
                      </a:r>
                      <a:endParaRPr lang="en-US" sz="1100">
                        <a:effectLst/>
                        <a:latin typeface="Calibri" panose="020F0502020204030204" pitchFamily="34" charset="0"/>
                        <a:ea typeface="Calibri" panose="020F0502020204030204" pitchFamily="34" charset="0"/>
                      </a:endParaRPr>
                    </a:p>
                  </a:txBody>
                  <a:tcPr marL="24828" marR="24828" marT="0" marB="0"/>
                </a:tc>
                <a:extLst>
                  <a:ext uri="{0D108BD9-81ED-4DB2-BD59-A6C34878D82A}">
                    <a16:rowId xmlns:a16="http://schemas.microsoft.com/office/drawing/2014/main" val="1460622176"/>
                  </a:ext>
                </a:extLst>
              </a:tr>
              <a:tr h="117465">
                <a:tc>
                  <a:txBody>
                    <a:bodyPr/>
                    <a:lstStyle/>
                    <a:p>
                      <a:pPr marL="0" marR="0">
                        <a:spcBef>
                          <a:spcPts val="0"/>
                        </a:spcBef>
                        <a:spcAft>
                          <a:spcPts val="0"/>
                        </a:spcAft>
                      </a:pPr>
                      <a:r>
                        <a:rPr lang="en-US" sz="1200" dirty="0">
                          <a:effectLst/>
                        </a:rPr>
                        <a:t>Online Change of Major Submission</a:t>
                      </a:r>
                      <a:endParaRPr lang="en-US" sz="1200" dirty="0">
                        <a:effectLst/>
                        <a:latin typeface="Calibri" panose="020F0502020204030204" pitchFamily="34" charset="0"/>
                        <a:ea typeface="Calibri" panose="020F0502020204030204" pitchFamily="34" charset="0"/>
                      </a:endParaRPr>
                    </a:p>
                  </a:txBody>
                  <a:tcPr marL="24828" marR="24828" marT="0" marB="0"/>
                </a:tc>
                <a:tc>
                  <a:txBody>
                    <a:bodyPr/>
                    <a:lstStyle/>
                    <a:p>
                      <a:pPr marL="0" marR="0">
                        <a:spcBef>
                          <a:spcPts val="0"/>
                        </a:spcBef>
                        <a:spcAft>
                          <a:spcPts val="0"/>
                        </a:spcAft>
                      </a:pPr>
                      <a:r>
                        <a:rPr lang="en-US" sz="1100">
                          <a:effectLst/>
                        </a:rPr>
                        <a:t>$6,784.33 </a:t>
                      </a:r>
                      <a:endParaRPr lang="en-US" sz="1100">
                        <a:effectLst/>
                        <a:latin typeface="Calibri" panose="020F0502020204030204" pitchFamily="34" charset="0"/>
                        <a:ea typeface="Calibri" panose="020F0502020204030204" pitchFamily="34" charset="0"/>
                      </a:endParaRPr>
                    </a:p>
                  </a:txBody>
                  <a:tcPr marL="24828" marR="24828" marT="0" marB="0"/>
                </a:tc>
                <a:extLst>
                  <a:ext uri="{0D108BD9-81ED-4DB2-BD59-A6C34878D82A}">
                    <a16:rowId xmlns:a16="http://schemas.microsoft.com/office/drawing/2014/main" val="2999896879"/>
                  </a:ext>
                </a:extLst>
              </a:tr>
              <a:tr h="117465">
                <a:tc>
                  <a:txBody>
                    <a:bodyPr/>
                    <a:lstStyle/>
                    <a:p>
                      <a:pPr marL="0" marR="0">
                        <a:spcBef>
                          <a:spcPts val="0"/>
                        </a:spcBef>
                        <a:spcAft>
                          <a:spcPts val="0"/>
                        </a:spcAft>
                      </a:pPr>
                      <a:r>
                        <a:rPr lang="en-US" sz="1200">
                          <a:effectLst/>
                        </a:rPr>
                        <a:t>Technology for Independence (TFI)</a:t>
                      </a:r>
                      <a:endParaRPr lang="en-US" sz="1200">
                        <a:effectLst/>
                        <a:latin typeface="Calibri" panose="020F0502020204030204" pitchFamily="34" charset="0"/>
                        <a:ea typeface="Calibri" panose="020F0502020204030204" pitchFamily="34" charset="0"/>
                      </a:endParaRPr>
                    </a:p>
                  </a:txBody>
                  <a:tcPr marL="24828" marR="24828" marT="0" marB="0"/>
                </a:tc>
                <a:tc>
                  <a:txBody>
                    <a:bodyPr/>
                    <a:lstStyle/>
                    <a:p>
                      <a:pPr marL="0" marR="0">
                        <a:spcBef>
                          <a:spcPts val="0"/>
                        </a:spcBef>
                        <a:spcAft>
                          <a:spcPts val="0"/>
                        </a:spcAft>
                      </a:pPr>
                      <a:r>
                        <a:rPr lang="en-US" sz="1100">
                          <a:effectLst/>
                        </a:rPr>
                        <a:t>$11,401.00 </a:t>
                      </a:r>
                      <a:endParaRPr lang="en-US" sz="1100">
                        <a:effectLst/>
                        <a:latin typeface="Calibri" panose="020F0502020204030204" pitchFamily="34" charset="0"/>
                        <a:ea typeface="Calibri" panose="020F0502020204030204" pitchFamily="34" charset="0"/>
                      </a:endParaRPr>
                    </a:p>
                  </a:txBody>
                  <a:tcPr marL="24828" marR="24828" marT="0" marB="0"/>
                </a:tc>
                <a:extLst>
                  <a:ext uri="{0D108BD9-81ED-4DB2-BD59-A6C34878D82A}">
                    <a16:rowId xmlns:a16="http://schemas.microsoft.com/office/drawing/2014/main" val="2116002602"/>
                  </a:ext>
                </a:extLst>
              </a:tr>
              <a:tr h="117465">
                <a:tc>
                  <a:txBody>
                    <a:bodyPr/>
                    <a:lstStyle/>
                    <a:p>
                      <a:pPr marL="0" marR="0">
                        <a:spcBef>
                          <a:spcPts val="0"/>
                        </a:spcBef>
                        <a:spcAft>
                          <a:spcPts val="0"/>
                        </a:spcAft>
                      </a:pPr>
                      <a:r>
                        <a:rPr lang="en-US" sz="1200">
                          <a:effectLst/>
                        </a:rPr>
                        <a:t>Virtual Connectivity for Students (VCS)</a:t>
                      </a:r>
                      <a:endParaRPr lang="en-US" sz="1200">
                        <a:effectLst/>
                        <a:latin typeface="Calibri" panose="020F0502020204030204" pitchFamily="34" charset="0"/>
                        <a:ea typeface="Calibri" panose="020F0502020204030204" pitchFamily="34" charset="0"/>
                      </a:endParaRPr>
                    </a:p>
                  </a:txBody>
                  <a:tcPr marL="24828" marR="24828" marT="0" marB="0"/>
                </a:tc>
                <a:tc>
                  <a:txBody>
                    <a:bodyPr/>
                    <a:lstStyle/>
                    <a:p>
                      <a:pPr marL="0" marR="0">
                        <a:spcBef>
                          <a:spcPts val="0"/>
                        </a:spcBef>
                        <a:spcAft>
                          <a:spcPts val="0"/>
                        </a:spcAft>
                      </a:pPr>
                      <a:r>
                        <a:rPr lang="en-US" sz="1100">
                          <a:effectLst/>
                        </a:rPr>
                        <a:t>$30,000.00 </a:t>
                      </a:r>
                      <a:endParaRPr lang="en-US" sz="1100">
                        <a:effectLst/>
                        <a:latin typeface="Calibri" panose="020F0502020204030204" pitchFamily="34" charset="0"/>
                        <a:ea typeface="Calibri" panose="020F0502020204030204" pitchFamily="34" charset="0"/>
                      </a:endParaRPr>
                    </a:p>
                  </a:txBody>
                  <a:tcPr marL="24828" marR="24828" marT="0" marB="0"/>
                </a:tc>
                <a:extLst>
                  <a:ext uri="{0D108BD9-81ED-4DB2-BD59-A6C34878D82A}">
                    <a16:rowId xmlns:a16="http://schemas.microsoft.com/office/drawing/2014/main" val="1612186781"/>
                  </a:ext>
                </a:extLst>
              </a:tr>
              <a:tr h="117465">
                <a:tc>
                  <a:txBody>
                    <a:bodyPr/>
                    <a:lstStyle/>
                    <a:p>
                      <a:pPr marL="0" marR="0">
                        <a:spcBef>
                          <a:spcPts val="0"/>
                        </a:spcBef>
                        <a:spcAft>
                          <a:spcPts val="0"/>
                        </a:spcAft>
                      </a:pPr>
                      <a:r>
                        <a:rPr lang="en-US" sz="1200" dirty="0">
                          <a:effectLst/>
                        </a:rPr>
                        <a:t>CNC router system</a:t>
                      </a:r>
                      <a:endParaRPr lang="en-US" sz="1200" dirty="0">
                        <a:effectLst/>
                        <a:latin typeface="Calibri" panose="020F0502020204030204" pitchFamily="34" charset="0"/>
                        <a:ea typeface="Calibri" panose="020F0502020204030204" pitchFamily="34" charset="0"/>
                      </a:endParaRPr>
                    </a:p>
                  </a:txBody>
                  <a:tcPr marL="24828" marR="24828" marT="0" marB="0"/>
                </a:tc>
                <a:tc>
                  <a:txBody>
                    <a:bodyPr/>
                    <a:lstStyle/>
                    <a:p>
                      <a:pPr marL="0" marR="0">
                        <a:spcBef>
                          <a:spcPts val="0"/>
                        </a:spcBef>
                        <a:spcAft>
                          <a:spcPts val="0"/>
                        </a:spcAft>
                      </a:pPr>
                      <a:r>
                        <a:rPr lang="en-US" sz="1100">
                          <a:effectLst/>
                        </a:rPr>
                        <a:t>$55,075.35 </a:t>
                      </a:r>
                      <a:endParaRPr lang="en-US" sz="1100">
                        <a:effectLst/>
                        <a:latin typeface="Calibri" panose="020F0502020204030204" pitchFamily="34" charset="0"/>
                        <a:ea typeface="Calibri" panose="020F0502020204030204" pitchFamily="34" charset="0"/>
                      </a:endParaRPr>
                    </a:p>
                  </a:txBody>
                  <a:tcPr marL="24828" marR="24828" marT="0" marB="0"/>
                </a:tc>
                <a:extLst>
                  <a:ext uri="{0D108BD9-81ED-4DB2-BD59-A6C34878D82A}">
                    <a16:rowId xmlns:a16="http://schemas.microsoft.com/office/drawing/2014/main" val="689258774"/>
                  </a:ext>
                </a:extLst>
              </a:tr>
              <a:tr h="117465">
                <a:tc>
                  <a:txBody>
                    <a:bodyPr/>
                    <a:lstStyle/>
                    <a:p>
                      <a:pPr marL="0" marR="0">
                        <a:spcBef>
                          <a:spcPts val="0"/>
                        </a:spcBef>
                        <a:spcAft>
                          <a:spcPts val="0"/>
                        </a:spcAft>
                      </a:pPr>
                      <a:r>
                        <a:rPr lang="en-US" sz="1200">
                          <a:effectLst/>
                        </a:rPr>
                        <a:t>DisABILITY Sports Adapted Technology Initiative</a:t>
                      </a:r>
                      <a:endParaRPr lang="en-US" sz="1200">
                        <a:effectLst/>
                        <a:latin typeface="Calibri" panose="020F0502020204030204" pitchFamily="34" charset="0"/>
                        <a:ea typeface="Calibri" panose="020F0502020204030204" pitchFamily="34" charset="0"/>
                      </a:endParaRPr>
                    </a:p>
                  </a:txBody>
                  <a:tcPr marL="24828" marR="24828" marT="0" marB="0"/>
                </a:tc>
                <a:tc>
                  <a:txBody>
                    <a:bodyPr/>
                    <a:lstStyle/>
                    <a:p>
                      <a:pPr marL="0" marR="0">
                        <a:spcBef>
                          <a:spcPts val="0"/>
                        </a:spcBef>
                        <a:spcAft>
                          <a:spcPts val="0"/>
                        </a:spcAft>
                      </a:pPr>
                      <a:r>
                        <a:rPr lang="en-US" sz="1100">
                          <a:effectLst/>
                        </a:rPr>
                        <a:t>$48,328.00 </a:t>
                      </a:r>
                      <a:endParaRPr lang="en-US" sz="1100">
                        <a:effectLst/>
                        <a:latin typeface="Calibri" panose="020F0502020204030204" pitchFamily="34" charset="0"/>
                        <a:ea typeface="Calibri" panose="020F0502020204030204" pitchFamily="34" charset="0"/>
                      </a:endParaRPr>
                    </a:p>
                  </a:txBody>
                  <a:tcPr marL="24828" marR="24828" marT="0" marB="0"/>
                </a:tc>
                <a:extLst>
                  <a:ext uri="{0D108BD9-81ED-4DB2-BD59-A6C34878D82A}">
                    <a16:rowId xmlns:a16="http://schemas.microsoft.com/office/drawing/2014/main" val="171731369"/>
                  </a:ext>
                </a:extLst>
              </a:tr>
              <a:tr h="234930">
                <a:tc>
                  <a:txBody>
                    <a:bodyPr/>
                    <a:lstStyle/>
                    <a:p>
                      <a:pPr marL="0" marR="0">
                        <a:spcBef>
                          <a:spcPts val="0"/>
                        </a:spcBef>
                        <a:spcAft>
                          <a:spcPts val="0"/>
                        </a:spcAft>
                      </a:pPr>
                      <a:r>
                        <a:rPr lang="en-US" sz="1200">
                          <a:effectLst/>
                        </a:rPr>
                        <a:t>Digital Storytelling Lab for Student Journalism &amp; Multimedia Production</a:t>
                      </a:r>
                      <a:endParaRPr lang="en-US" sz="1200">
                        <a:effectLst/>
                        <a:latin typeface="Calibri" panose="020F0502020204030204" pitchFamily="34" charset="0"/>
                        <a:ea typeface="Calibri" panose="020F0502020204030204" pitchFamily="34" charset="0"/>
                      </a:endParaRPr>
                    </a:p>
                  </a:txBody>
                  <a:tcPr marL="24828" marR="24828" marT="0" marB="0"/>
                </a:tc>
                <a:tc>
                  <a:txBody>
                    <a:bodyPr/>
                    <a:lstStyle/>
                    <a:p>
                      <a:pPr marL="0" marR="0">
                        <a:spcBef>
                          <a:spcPts val="0"/>
                        </a:spcBef>
                        <a:spcAft>
                          <a:spcPts val="0"/>
                        </a:spcAft>
                      </a:pPr>
                      <a:r>
                        <a:rPr lang="en-US" sz="1100">
                          <a:effectLst/>
                        </a:rPr>
                        <a:t>$30,000.00 </a:t>
                      </a:r>
                      <a:endParaRPr lang="en-US" sz="1100">
                        <a:effectLst/>
                        <a:latin typeface="Calibri" panose="020F0502020204030204" pitchFamily="34" charset="0"/>
                        <a:ea typeface="Calibri" panose="020F0502020204030204" pitchFamily="34" charset="0"/>
                      </a:endParaRPr>
                    </a:p>
                  </a:txBody>
                  <a:tcPr marL="24828" marR="24828" marT="0" marB="0"/>
                </a:tc>
                <a:extLst>
                  <a:ext uri="{0D108BD9-81ED-4DB2-BD59-A6C34878D82A}">
                    <a16:rowId xmlns:a16="http://schemas.microsoft.com/office/drawing/2014/main" val="1478713799"/>
                  </a:ext>
                </a:extLst>
              </a:tr>
              <a:tr h="234930">
                <a:tc>
                  <a:txBody>
                    <a:bodyPr/>
                    <a:lstStyle/>
                    <a:p>
                      <a:pPr marL="0" marR="0">
                        <a:spcBef>
                          <a:spcPts val="0"/>
                        </a:spcBef>
                        <a:spcAft>
                          <a:spcPts val="0"/>
                        </a:spcAft>
                      </a:pPr>
                      <a:r>
                        <a:rPr lang="en-US" sz="1200" dirty="0">
                          <a:effectLst/>
                        </a:rPr>
                        <a:t>Integration of Web-Based Virtual Clinical Reality (VCR) Learning Experiences in Undergraduate Nursing and Kinesiology Courses</a:t>
                      </a:r>
                      <a:endParaRPr lang="en-US" sz="1200" dirty="0">
                        <a:effectLst/>
                        <a:latin typeface="Calibri" panose="020F0502020204030204" pitchFamily="34" charset="0"/>
                        <a:ea typeface="Calibri" panose="020F0502020204030204" pitchFamily="34" charset="0"/>
                      </a:endParaRPr>
                    </a:p>
                  </a:txBody>
                  <a:tcPr marL="24828" marR="24828" marT="0" marB="0"/>
                </a:tc>
                <a:tc>
                  <a:txBody>
                    <a:bodyPr/>
                    <a:lstStyle/>
                    <a:p>
                      <a:pPr marL="0" marR="0">
                        <a:spcBef>
                          <a:spcPts val="0"/>
                        </a:spcBef>
                        <a:spcAft>
                          <a:spcPts val="0"/>
                        </a:spcAft>
                      </a:pPr>
                      <a:r>
                        <a:rPr lang="en-US" sz="1100">
                          <a:effectLst/>
                        </a:rPr>
                        <a:t>$8,160.00 </a:t>
                      </a:r>
                      <a:endParaRPr lang="en-US" sz="1100">
                        <a:effectLst/>
                        <a:latin typeface="Calibri" panose="020F0502020204030204" pitchFamily="34" charset="0"/>
                        <a:ea typeface="Calibri" panose="020F0502020204030204" pitchFamily="34" charset="0"/>
                      </a:endParaRPr>
                    </a:p>
                  </a:txBody>
                  <a:tcPr marL="24828" marR="24828" marT="0" marB="0"/>
                </a:tc>
                <a:extLst>
                  <a:ext uri="{0D108BD9-81ED-4DB2-BD59-A6C34878D82A}">
                    <a16:rowId xmlns:a16="http://schemas.microsoft.com/office/drawing/2014/main" val="2669542695"/>
                  </a:ext>
                </a:extLst>
              </a:tr>
              <a:tr h="117465">
                <a:tc>
                  <a:txBody>
                    <a:bodyPr/>
                    <a:lstStyle/>
                    <a:p>
                      <a:pPr marL="0" marR="0">
                        <a:spcBef>
                          <a:spcPts val="0"/>
                        </a:spcBef>
                        <a:spcAft>
                          <a:spcPts val="0"/>
                        </a:spcAft>
                      </a:pPr>
                      <a:r>
                        <a:rPr lang="en-US" sz="1200">
                          <a:effectLst/>
                        </a:rPr>
                        <a:t>DNA Sequencing Tools for Hands-On Genomics Education</a:t>
                      </a:r>
                      <a:endParaRPr lang="en-US" sz="1200">
                        <a:effectLst/>
                        <a:latin typeface="Calibri" panose="020F0502020204030204" pitchFamily="34" charset="0"/>
                        <a:ea typeface="Calibri" panose="020F0502020204030204" pitchFamily="34" charset="0"/>
                      </a:endParaRPr>
                    </a:p>
                  </a:txBody>
                  <a:tcPr marL="24828" marR="24828" marT="0" marB="0"/>
                </a:tc>
                <a:tc>
                  <a:txBody>
                    <a:bodyPr/>
                    <a:lstStyle/>
                    <a:p>
                      <a:pPr marL="0" marR="0">
                        <a:spcBef>
                          <a:spcPts val="0"/>
                        </a:spcBef>
                        <a:spcAft>
                          <a:spcPts val="0"/>
                        </a:spcAft>
                      </a:pPr>
                      <a:r>
                        <a:rPr lang="en-US" sz="1100">
                          <a:effectLst/>
                        </a:rPr>
                        <a:t>$56,000.00 </a:t>
                      </a:r>
                      <a:endParaRPr lang="en-US" sz="1100">
                        <a:effectLst/>
                        <a:latin typeface="Calibri" panose="020F0502020204030204" pitchFamily="34" charset="0"/>
                        <a:ea typeface="Calibri" panose="020F0502020204030204" pitchFamily="34" charset="0"/>
                      </a:endParaRPr>
                    </a:p>
                  </a:txBody>
                  <a:tcPr marL="24828" marR="24828" marT="0" marB="0"/>
                </a:tc>
                <a:extLst>
                  <a:ext uri="{0D108BD9-81ED-4DB2-BD59-A6C34878D82A}">
                    <a16:rowId xmlns:a16="http://schemas.microsoft.com/office/drawing/2014/main" val="120457726"/>
                  </a:ext>
                </a:extLst>
              </a:tr>
              <a:tr h="237619">
                <a:tc>
                  <a:txBody>
                    <a:bodyPr/>
                    <a:lstStyle/>
                    <a:p>
                      <a:pPr marL="0" marR="0">
                        <a:spcBef>
                          <a:spcPts val="0"/>
                        </a:spcBef>
                        <a:spcAft>
                          <a:spcPts val="0"/>
                        </a:spcAft>
                      </a:pPr>
                      <a:r>
                        <a:rPr lang="en-US" sz="1200" dirty="0">
                          <a:effectLst/>
                        </a:rPr>
                        <a:t>Computers, Laptops, Printers, ID Card Readers, Hot Spots and Computer Hardware for the ATHLETICS STUDENT SUCCESS CENTER</a:t>
                      </a:r>
                      <a:endParaRPr lang="en-US" sz="1200" dirty="0">
                        <a:effectLst/>
                        <a:latin typeface="Calibri" panose="020F0502020204030204" pitchFamily="34" charset="0"/>
                        <a:ea typeface="Calibri" panose="020F0502020204030204" pitchFamily="34" charset="0"/>
                      </a:endParaRPr>
                    </a:p>
                  </a:txBody>
                  <a:tcPr marL="24828" marR="24828" marT="0" marB="0"/>
                </a:tc>
                <a:tc>
                  <a:txBody>
                    <a:bodyPr/>
                    <a:lstStyle/>
                    <a:p>
                      <a:pPr marL="0" marR="0">
                        <a:spcBef>
                          <a:spcPts val="0"/>
                        </a:spcBef>
                        <a:spcAft>
                          <a:spcPts val="0"/>
                        </a:spcAft>
                      </a:pPr>
                      <a:r>
                        <a:rPr lang="en-US" sz="1100">
                          <a:effectLst/>
                        </a:rPr>
                        <a:t>$23,460.00 </a:t>
                      </a:r>
                      <a:endParaRPr lang="en-US" sz="1100">
                        <a:effectLst/>
                        <a:latin typeface="Calibri" panose="020F0502020204030204" pitchFamily="34" charset="0"/>
                        <a:ea typeface="Calibri" panose="020F0502020204030204" pitchFamily="34" charset="0"/>
                      </a:endParaRPr>
                    </a:p>
                  </a:txBody>
                  <a:tcPr marL="24828" marR="24828" marT="0" marB="0"/>
                </a:tc>
                <a:extLst>
                  <a:ext uri="{0D108BD9-81ED-4DB2-BD59-A6C34878D82A}">
                    <a16:rowId xmlns:a16="http://schemas.microsoft.com/office/drawing/2014/main" val="3939726812"/>
                  </a:ext>
                </a:extLst>
              </a:tr>
              <a:tr h="234930">
                <a:tc>
                  <a:txBody>
                    <a:bodyPr/>
                    <a:lstStyle/>
                    <a:p>
                      <a:pPr marL="0" marR="0">
                        <a:spcBef>
                          <a:spcPts val="0"/>
                        </a:spcBef>
                        <a:spcAft>
                          <a:spcPts val="0"/>
                        </a:spcAft>
                      </a:pPr>
                      <a:r>
                        <a:rPr lang="en-US" sz="1200" dirty="0">
                          <a:effectLst/>
                        </a:rPr>
                        <a:t>Acquisition of an Inductively Coupled Plasma-Optical Emission Spectrometer for Modern Elemental Analysis in Multiple Disciplines</a:t>
                      </a:r>
                      <a:endParaRPr lang="en-US" sz="1200" dirty="0">
                        <a:effectLst/>
                        <a:latin typeface="Calibri" panose="020F0502020204030204" pitchFamily="34" charset="0"/>
                        <a:ea typeface="Calibri" panose="020F0502020204030204" pitchFamily="34" charset="0"/>
                      </a:endParaRPr>
                    </a:p>
                  </a:txBody>
                  <a:tcPr marL="24828" marR="24828" marT="0" marB="0"/>
                </a:tc>
                <a:tc>
                  <a:txBody>
                    <a:bodyPr/>
                    <a:lstStyle/>
                    <a:p>
                      <a:pPr marL="0" marR="0">
                        <a:spcBef>
                          <a:spcPts val="0"/>
                        </a:spcBef>
                        <a:spcAft>
                          <a:spcPts val="0"/>
                        </a:spcAft>
                      </a:pPr>
                      <a:r>
                        <a:rPr lang="en-US" sz="1100">
                          <a:effectLst/>
                        </a:rPr>
                        <a:t>$88,900.00 </a:t>
                      </a:r>
                      <a:endParaRPr lang="en-US" sz="1100">
                        <a:effectLst/>
                        <a:latin typeface="Calibri" panose="020F0502020204030204" pitchFamily="34" charset="0"/>
                        <a:ea typeface="Calibri" panose="020F0502020204030204" pitchFamily="34" charset="0"/>
                      </a:endParaRPr>
                    </a:p>
                  </a:txBody>
                  <a:tcPr marL="24828" marR="24828" marT="0" marB="0"/>
                </a:tc>
                <a:extLst>
                  <a:ext uri="{0D108BD9-81ED-4DB2-BD59-A6C34878D82A}">
                    <a16:rowId xmlns:a16="http://schemas.microsoft.com/office/drawing/2014/main" val="698506112"/>
                  </a:ext>
                </a:extLst>
              </a:tr>
              <a:tr h="234930">
                <a:tc>
                  <a:txBody>
                    <a:bodyPr/>
                    <a:lstStyle/>
                    <a:p>
                      <a:pPr marL="0" marR="0">
                        <a:spcBef>
                          <a:spcPts val="0"/>
                        </a:spcBef>
                        <a:spcAft>
                          <a:spcPts val="0"/>
                        </a:spcAft>
                      </a:pPr>
                      <a:r>
                        <a:rPr lang="en-US" sz="1200" dirty="0">
                          <a:effectLst/>
                        </a:rPr>
                        <a:t>Purchase of Roland </a:t>
                      </a:r>
                      <a:r>
                        <a:rPr lang="en-US" sz="1200" dirty="0" err="1">
                          <a:effectLst/>
                        </a:rPr>
                        <a:t>VersaCAMMÂ</a:t>
                      </a:r>
                      <a:r>
                        <a:rPr lang="en-US" sz="1200" dirty="0">
                          <a:effectLst/>
                        </a:rPr>
                        <a:t>® VS-300i Large-Format Inkjet Printer/Cutter</a:t>
                      </a:r>
                      <a:endParaRPr lang="en-US" sz="1200" dirty="0">
                        <a:effectLst/>
                        <a:latin typeface="Calibri" panose="020F0502020204030204" pitchFamily="34" charset="0"/>
                        <a:ea typeface="Calibri" panose="020F0502020204030204" pitchFamily="34" charset="0"/>
                      </a:endParaRPr>
                    </a:p>
                  </a:txBody>
                  <a:tcPr marL="24828" marR="24828" marT="0" marB="0"/>
                </a:tc>
                <a:tc>
                  <a:txBody>
                    <a:bodyPr/>
                    <a:lstStyle/>
                    <a:p>
                      <a:pPr marL="0" marR="0">
                        <a:spcBef>
                          <a:spcPts val="0"/>
                        </a:spcBef>
                        <a:spcAft>
                          <a:spcPts val="0"/>
                        </a:spcAft>
                      </a:pPr>
                      <a:r>
                        <a:rPr lang="en-US" sz="1100">
                          <a:effectLst/>
                        </a:rPr>
                        <a:t>$19,527.00 </a:t>
                      </a:r>
                      <a:endParaRPr lang="en-US" sz="1100">
                        <a:effectLst/>
                        <a:latin typeface="Calibri" panose="020F0502020204030204" pitchFamily="34" charset="0"/>
                        <a:ea typeface="Calibri" panose="020F0502020204030204" pitchFamily="34" charset="0"/>
                      </a:endParaRPr>
                    </a:p>
                  </a:txBody>
                  <a:tcPr marL="24828" marR="24828" marT="0" marB="0"/>
                </a:tc>
                <a:extLst>
                  <a:ext uri="{0D108BD9-81ED-4DB2-BD59-A6C34878D82A}">
                    <a16:rowId xmlns:a16="http://schemas.microsoft.com/office/drawing/2014/main" val="4249014729"/>
                  </a:ext>
                </a:extLst>
              </a:tr>
              <a:tr h="117465">
                <a:tc>
                  <a:txBody>
                    <a:bodyPr/>
                    <a:lstStyle/>
                    <a:p>
                      <a:pPr marL="0" marR="0">
                        <a:spcBef>
                          <a:spcPts val="0"/>
                        </a:spcBef>
                        <a:spcAft>
                          <a:spcPts val="0"/>
                        </a:spcAft>
                      </a:pPr>
                      <a:r>
                        <a:rPr lang="en-US" sz="1200">
                          <a:effectLst/>
                        </a:rPr>
                        <a:t>Expanding Equal Access to Technology</a:t>
                      </a:r>
                      <a:endParaRPr lang="en-US" sz="1200">
                        <a:effectLst/>
                        <a:latin typeface="Calibri" panose="020F0502020204030204" pitchFamily="34" charset="0"/>
                        <a:ea typeface="Calibri" panose="020F0502020204030204" pitchFamily="34" charset="0"/>
                      </a:endParaRPr>
                    </a:p>
                  </a:txBody>
                  <a:tcPr marL="24828" marR="24828" marT="0" marB="0"/>
                </a:tc>
                <a:tc>
                  <a:txBody>
                    <a:bodyPr/>
                    <a:lstStyle/>
                    <a:p>
                      <a:pPr marL="0" marR="0">
                        <a:spcBef>
                          <a:spcPts val="0"/>
                        </a:spcBef>
                        <a:spcAft>
                          <a:spcPts val="0"/>
                        </a:spcAft>
                      </a:pPr>
                      <a:r>
                        <a:rPr lang="en-US" sz="1100">
                          <a:effectLst/>
                        </a:rPr>
                        <a:t>$10,500.00 </a:t>
                      </a:r>
                      <a:endParaRPr lang="en-US" sz="1100">
                        <a:effectLst/>
                        <a:latin typeface="Calibri" panose="020F0502020204030204" pitchFamily="34" charset="0"/>
                        <a:ea typeface="Calibri" panose="020F0502020204030204" pitchFamily="34" charset="0"/>
                      </a:endParaRPr>
                    </a:p>
                  </a:txBody>
                  <a:tcPr marL="24828" marR="24828" marT="0" marB="0"/>
                </a:tc>
                <a:extLst>
                  <a:ext uri="{0D108BD9-81ED-4DB2-BD59-A6C34878D82A}">
                    <a16:rowId xmlns:a16="http://schemas.microsoft.com/office/drawing/2014/main" val="739373460"/>
                  </a:ext>
                </a:extLst>
              </a:tr>
              <a:tr h="117465">
                <a:tc>
                  <a:txBody>
                    <a:bodyPr/>
                    <a:lstStyle/>
                    <a:p>
                      <a:pPr marL="0" marR="0">
                        <a:spcBef>
                          <a:spcPts val="0"/>
                        </a:spcBef>
                        <a:spcAft>
                          <a:spcPts val="0"/>
                        </a:spcAft>
                      </a:pPr>
                      <a:r>
                        <a:rPr lang="en-US" sz="1200">
                          <a:effectLst/>
                        </a:rPr>
                        <a:t>Operation UP-GRADE</a:t>
                      </a:r>
                      <a:endParaRPr lang="en-US" sz="1200">
                        <a:effectLst/>
                        <a:latin typeface="Calibri" panose="020F0502020204030204" pitchFamily="34" charset="0"/>
                        <a:ea typeface="Calibri" panose="020F0502020204030204" pitchFamily="34" charset="0"/>
                      </a:endParaRPr>
                    </a:p>
                  </a:txBody>
                  <a:tcPr marL="24828" marR="24828" marT="0" marB="0"/>
                </a:tc>
                <a:tc>
                  <a:txBody>
                    <a:bodyPr/>
                    <a:lstStyle/>
                    <a:p>
                      <a:pPr marL="0" marR="0">
                        <a:spcBef>
                          <a:spcPts val="0"/>
                        </a:spcBef>
                        <a:spcAft>
                          <a:spcPts val="0"/>
                        </a:spcAft>
                      </a:pPr>
                      <a:r>
                        <a:rPr lang="en-US" sz="1100">
                          <a:effectLst/>
                        </a:rPr>
                        <a:t>$39,500.00 </a:t>
                      </a:r>
                      <a:endParaRPr lang="en-US" sz="1100">
                        <a:effectLst/>
                        <a:latin typeface="Calibri" panose="020F0502020204030204" pitchFamily="34" charset="0"/>
                        <a:ea typeface="Calibri" panose="020F0502020204030204" pitchFamily="34" charset="0"/>
                      </a:endParaRPr>
                    </a:p>
                  </a:txBody>
                  <a:tcPr marL="24828" marR="24828" marT="0" marB="0"/>
                </a:tc>
                <a:extLst>
                  <a:ext uri="{0D108BD9-81ED-4DB2-BD59-A6C34878D82A}">
                    <a16:rowId xmlns:a16="http://schemas.microsoft.com/office/drawing/2014/main" val="187850120"/>
                  </a:ext>
                </a:extLst>
              </a:tr>
              <a:tr h="117465">
                <a:tc>
                  <a:txBody>
                    <a:bodyPr/>
                    <a:lstStyle/>
                    <a:p>
                      <a:pPr marL="0" marR="0">
                        <a:spcBef>
                          <a:spcPts val="0"/>
                        </a:spcBef>
                        <a:spcAft>
                          <a:spcPts val="0"/>
                        </a:spcAft>
                      </a:pPr>
                      <a:r>
                        <a:rPr lang="en-US" sz="1200">
                          <a:effectLst/>
                        </a:rPr>
                        <a:t>PDC Paws Radio</a:t>
                      </a:r>
                      <a:endParaRPr lang="en-US" sz="1200">
                        <a:effectLst/>
                        <a:latin typeface="Calibri" panose="020F0502020204030204" pitchFamily="34" charset="0"/>
                        <a:ea typeface="Calibri" panose="020F0502020204030204" pitchFamily="34" charset="0"/>
                      </a:endParaRPr>
                    </a:p>
                  </a:txBody>
                  <a:tcPr marL="24828" marR="24828" marT="0" marB="0"/>
                </a:tc>
                <a:tc>
                  <a:txBody>
                    <a:bodyPr/>
                    <a:lstStyle/>
                    <a:p>
                      <a:pPr marL="0" marR="0">
                        <a:spcBef>
                          <a:spcPts val="0"/>
                        </a:spcBef>
                        <a:spcAft>
                          <a:spcPts val="0"/>
                        </a:spcAft>
                      </a:pPr>
                      <a:r>
                        <a:rPr lang="en-US" sz="1100">
                          <a:effectLst/>
                        </a:rPr>
                        <a:t>$15,700.00 </a:t>
                      </a:r>
                      <a:endParaRPr lang="en-US" sz="1100">
                        <a:effectLst/>
                        <a:latin typeface="Calibri" panose="020F0502020204030204" pitchFamily="34" charset="0"/>
                        <a:ea typeface="Calibri" panose="020F0502020204030204" pitchFamily="34" charset="0"/>
                      </a:endParaRPr>
                    </a:p>
                  </a:txBody>
                  <a:tcPr marL="24828" marR="24828" marT="0" marB="0"/>
                </a:tc>
                <a:extLst>
                  <a:ext uri="{0D108BD9-81ED-4DB2-BD59-A6C34878D82A}">
                    <a16:rowId xmlns:a16="http://schemas.microsoft.com/office/drawing/2014/main" val="599423984"/>
                  </a:ext>
                </a:extLst>
              </a:tr>
              <a:tr h="234930">
                <a:tc>
                  <a:txBody>
                    <a:bodyPr/>
                    <a:lstStyle/>
                    <a:p>
                      <a:pPr marL="0" marR="0">
                        <a:spcBef>
                          <a:spcPts val="0"/>
                        </a:spcBef>
                        <a:spcAft>
                          <a:spcPts val="0"/>
                        </a:spcAft>
                      </a:pPr>
                      <a:r>
                        <a:rPr lang="en-US" sz="1200" dirty="0">
                          <a:effectLst/>
                        </a:rPr>
                        <a:t>Virtual Reality Lab for Producing Engaging Instructional Content (Continuation Grant)</a:t>
                      </a:r>
                      <a:endParaRPr lang="en-US" sz="1200" dirty="0">
                        <a:effectLst/>
                        <a:latin typeface="Calibri" panose="020F0502020204030204" pitchFamily="34" charset="0"/>
                        <a:ea typeface="Calibri" panose="020F0502020204030204" pitchFamily="34" charset="0"/>
                      </a:endParaRPr>
                    </a:p>
                  </a:txBody>
                  <a:tcPr marL="24828" marR="24828" marT="0" marB="0"/>
                </a:tc>
                <a:tc>
                  <a:txBody>
                    <a:bodyPr/>
                    <a:lstStyle/>
                    <a:p>
                      <a:pPr marL="0" marR="0">
                        <a:spcBef>
                          <a:spcPts val="0"/>
                        </a:spcBef>
                        <a:spcAft>
                          <a:spcPts val="0"/>
                        </a:spcAft>
                      </a:pPr>
                      <a:r>
                        <a:rPr lang="en-US" sz="1100" dirty="0">
                          <a:effectLst/>
                        </a:rPr>
                        <a:t>$62,399.00 </a:t>
                      </a:r>
                      <a:endParaRPr lang="en-US" sz="1100" dirty="0">
                        <a:effectLst/>
                        <a:latin typeface="Calibri" panose="020F0502020204030204" pitchFamily="34" charset="0"/>
                        <a:ea typeface="Calibri" panose="020F0502020204030204" pitchFamily="34" charset="0"/>
                      </a:endParaRPr>
                    </a:p>
                  </a:txBody>
                  <a:tcPr marL="24828" marR="24828" marT="0" marB="0"/>
                </a:tc>
                <a:extLst>
                  <a:ext uri="{0D108BD9-81ED-4DB2-BD59-A6C34878D82A}">
                    <a16:rowId xmlns:a16="http://schemas.microsoft.com/office/drawing/2014/main" val="1109552711"/>
                  </a:ext>
                </a:extLst>
              </a:tr>
              <a:tr h="234930">
                <a:tc>
                  <a:txBody>
                    <a:bodyPr/>
                    <a:lstStyle/>
                    <a:p>
                      <a:pPr marL="0" marR="0">
                        <a:spcBef>
                          <a:spcPts val="0"/>
                        </a:spcBef>
                        <a:spcAft>
                          <a:spcPts val="0"/>
                        </a:spcAft>
                      </a:pPr>
                      <a:r>
                        <a:rPr lang="en-US" sz="1200" dirty="0">
                          <a:effectLst/>
                        </a:rPr>
                        <a:t>Advancing </a:t>
                      </a:r>
                      <a:r>
                        <a:rPr lang="en-US" sz="1200" dirty="0" err="1">
                          <a:effectLst/>
                        </a:rPr>
                        <a:t>Yotie</a:t>
                      </a:r>
                      <a:r>
                        <a:rPr lang="en-US" sz="1200" dirty="0">
                          <a:effectLst/>
                        </a:rPr>
                        <a:t> Wellness with Technology: Health Promotion </a:t>
                      </a:r>
                      <a:r>
                        <a:rPr lang="en-US" sz="1200" dirty="0" err="1">
                          <a:effectLst/>
                        </a:rPr>
                        <a:t>FitBit</a:t>
                      </a:r>
                      <a:r>
                        <a:rPr lang="en-US" sz="1200" dirty="0">
                          <a:effectLst/>
                        </a:rPr>
                        <a:t> Pack Program</a:t>
                      </a:r>
                      <a:endParaRPr lang="en-US" sz="1200" dirty="0">
                        <a:effectLst/>
                        <a:latin typeface="Calibri" panose="020F0502020204030204" pitchFamily="34" charset="0"/>
                        <a:ea typeface="Calibri" panose="020F0502020204030204" pitchFamily="34" charset="0"/>
                      </a:endParaRPr>
                    </a:p>
                  </a:txBody>
                  <a:tcPr marL="24828" marR="24828" marT="0" marB="0"/>
                </a:tc>
                <a:tc>
                  <a:txBody>
                    <a:bodyPr/>
                    <a:lstStyle/>
                    <a:p>
                      <a:pPr marL="0" marR="0">
                        <a:spcBef>
                          <a:spcPts val="0"/>
                        </a:spcBef>
                        <a:spcAft>
                          <a:spcPts val="0"/>
                        </a:spcAft>
                      </a:pPr>
                      <a:r>
                        <a:rPr lang="en-US" sz="1100">
                          <a:effectLst/>
                        </a:rPr>
                        <a:t>$12,000.00 </a:t>
                      </a:r>
                      <a:endParaRPr lang="en-US" sz="1100">
                        <a:effectLst/>
                        <a:latin typeface="Calibri" panose="020F0502020204030204" pitchFamily="34" charset="0"/>
                        <a:ea typeface="Calibri" panose="020F0502020204030204" pitchFamily="34" charset="0"/>
                      </a:endParaRPr>
                    </a:p>
                  </a:txBody>
                  <a:tcPr marL="24828" marR="24828" marT="0" marB="0"/>
                </a:tc>
                <a:extLst>
                  <a:ext uri="{0D108BD9-81ED-4DB2-BD59-A6C34878D82A}">
                    <a16:rowId xmlns:a16="http://schemas.microsoft.com/office/drawing/2014/main" val="49234837"/>
                  </a:ext>
                </a:extLst>
              </a:tr>
              <a:tr h="117465">
                <a:tc>
                  <a:txBody>
                    <a:bodyPr/>
                    <a:lstStyle/>
                    <a:p>
                      <a:pPr marL="0" marR="0">
                        <a:spcBef>
                          <a:spcPts val="0"/>
                        </a:spcBef>
                        <a:spcAft>
                          <a:spcPts val="0"/>
                        </a:spcAft>
                      </a:pPr>
                      <a:r>
                        <a:rPr lang="en-US" sz="1200" dirty="0">
                          <a:effectLst/>
                        </a:rPr>
                        <a:t>Advancing Computing Lab with High-Speed GPU Technology</a:t>
                      </a:r>
                      <a:endParaRPr lang="en-US" sz="1200" dirty="0">
                        <a:effectLst/>
                        <a:latin typeface="Calibri" panose="020F0502020204030204" pitchFamily="34" charset="0"/>
                        <a:ea typeface="Calibri" panose="020F0502020204030204" pitchFamily="34" charset="0"/>
                      </a:endParaRPr>
                    </a:p>
                  </a:txBody>
                  <a:tcPr marL="24828" marR="24828" marT="0" marB="0"/>
                </a:tc>
                <a:tc>
                  <a:txBody>
                    <a:bodyPr/>
                    <a:lstStyle/>
                    <a:p>
                      <a:pPr marL="0" marR="0">
                        <a:spcBef>
                          <a:spcPts val="0"/>
                        </a:spcBef>
                        <a:spcAft>
                          <a:spcPts val="0"/>
                        </a:spcAft>
                      </a:pPr>
                      <a:r>
                        <a:rPr lang="en-US" sz="1100">
                          <a:effectLst/>
                        </a:rPr>
                        <a:t>$33,000.00 </a:t>
                      </a:r>
                      <a:endParaRPr lang="en-US" sz="1100">
                        <a:effectLst/>
                        <a:latin typeface="Calibri" panose="020F0502020204030204" pitchFamily="34" charset="0"/>
                        <a:ea typeface="Calibri" panose="020F0502020204030204" pitchFamily="34" charset="0"/>
                      </a:endParaRPr>
                    </a:p>
                  </a:txBody>
                  <a:tcPr marL="24828" marR="24828" marT="0" marB="0"/>
                </a:tc>
                <a:extLst>
                  <a:ext uri="{0D108BD9-81ED-4DB2-BD59-A6C34878D82A}">
                    <a16:rowId xmlns:a16="http://schemas.microsoft.com/office/drawing/2014/main" val="1812918760"/>
                  </a:ext>
                </a:extLst>
              </a:tr>
              <a:tr h="117465">
                <a:tc>
                  <a:txBody>
                    <a:bodyPr/>
                    <a:lstStyle/>
                    <a:p>
                      <a:pPr marL="0" marR="0">
                        <a:spcBef>
                          <a:spcPts val="0"/>
                        </a:spcBef>
                        <a:spcAft>
                          <a:spcPts val="0"/>
                        </a:spcAft>
                      </a:pPr>
                      <a:r>
                        <a:rPr lang="en-US" sz="1200">
                          <a:effectLst/>
                        </a:rPr>
                        <a:t>"Blood Lab" for biology, kinesiology and allied health majors</a:t>
                      </a:r>
                      <a:endParaRPr lang="en-US" sz="1200">
                        <a:effectLst/>
                        <a:latin typeface="Calibri" panose="020F0502020204030204" pitchFamily="34" charset="0"/>
                        <a:ea typeface="Calibri" panose="020F0502020204030204" pitchFamily="34" charset="0"/>
                      </a:endParaRPr>
                    </a:p>
                  </a:txBody>
                  <a:tcPr marL="24828" marR="24828" marT="0" marB="0"/>
                </a:tc>
                <a:tc>
                  <a:txBody>
                    <a:bodyPr/>
                    <a:lstStyle/>
                    <a:p>
                      <a:pPr marL="0" marR="0">
                        <a:spcBef>
                          <a:spcPts val="0"/>
                        </a:spcBef>
                        <a:spcAft>
                          <a:spcPts val="0"/>
                        </a:spcAft>
                      </a:pPr>
                      <a:r>
                        <a:rPr lang="en-US" sz="1100">
                          <a:effectLst/>
                        </a:rPr>
                        <a:t>$42,458.00 </a:t>
                      </a:r>
                      <a:endParaRPr lang="en-US" sz="1100">
                        <a:effectLst/>
                        <a:latin typeface="Calibri" panose="020F0502020204030204" pitchFamily="34" charset="0"/>
                        <a:ea typeface="Calibri" panose="020F0502020204030204" pitchFamily="34" charset="0"/>
                      </a:endParaRPr>
                    </a:p>
                  </a:txBody>
                  <a:tcPr marL="24828" marR="24828" marT="0" marB="0"/>
                </a:tc>
                <a:extLst>
                  <a:ext uri="{0D108BD9-81ED-4DB2-BD59-A6C34878D82A}">
                    <a16:rowId xmlns:a16="http://schemas.microsoft.com/office/drawing/2014/main" val="1532678555"/>
                  </a:ext>
                </a:extLst>
              </a:tr>
              <a:tr h="117465">
                <a:tc>
                  <a:txBody>
                    <a:bodyPr/>
                    <a:lstStyle/>
                    <a:p>
                      <a:pPr marL="0" marR="0">
                        <a:spcBef>
                          <a:spcPts val="0"/>
                        </a:spcBef>
                        <a:spcAft>
                          <a:spcPts val="0"/>
                        </a:spcAft>
                      </a:pPr>
                      <a:r>
                        <a:rPr lang="en-US" sz="1200" dirty="0">
                          <a:effectLst/>
                        </a:rPr>
                        <a:t>VR-enabled classroom for teaching 21st century skills</a:t>
                      </a:r>
                      <a:endParaRPr lang="en-US" sz="1200" dirty="0">
                        <a:effectLst/>
                        <a:latin typeface="Calibri" panose="020F0502020204030204" pitchFamily="34" charset="0"/>
                        <a:ea typeface="Calibri" panose="020F0502020204030204" pitchFamily="34" charset="0"/>
                      </a:endParaRPr>
                    </a:p>
                  </a:txBody>
                  <a:tcPr marL="24828" marR="24828" marT="0" marB="0"/>
                </a:tc>
                <a:tc>
                  <a:txBody>
                    <a:bodyPr/>
                    <a:lstStyle/>
                    <a:p>
                      <a:pPr marL="0" marR="0">
                        <a:spcBef>
                          <a:spcPts val="0"/>
                        </a:spcBef>
                        <a:spcAft>
                          <a:spcPts val="0"/>
                        </a:spcAft>
                      </a:pPr>
                      <a:r>
                        <a:rPr lang="en-US" sz="1100" dirty="0">
                          <a:effectLst/>
                        </a:rPr>
                        <a:t>$16,852.32 </a:t>
                      </a:r>
                      <a:endParaRPr lang="en-US" sz="1100" dirty="0">
                        <a:effectLst/>
                        <a:latin typeface="Calibri" panose="020F0502020204030204" pitchFamily="34" charset="0"/>
                        <a:ea typeface="Calibri" panose="020F0502020204030204" pitchFamily="34" charset="0"/>
                      </a:endParaRPr>
                    </a:p>
                  </a:txBody>
                  <a:tcPr marL="24828" marR="24828" marT="0" marB="0"/>
                </a:tc>
                <a:extLst>
                  <a:ext uri="{0D108BD9-81ED-4DB2-BD59-A6C34878D82A}">
                    <a16:rowId xmlns:a16="http://schemas.microsoft.com/office/drawing/2014/main" val="1358492449"/>
                  </a:ext>
                </a:extLst>
              </a:tr>
            </a:tbl>
          </a:graphicData>
        </a:graphic>
      </p:graphicFrame>
      <p:sp>
        <p:nvSpPr>
          <p:cNvPr id="13" name="TextBox 12">
            <a:extLst>
              <a:ext uri="{FF2B5EF4-FFF2-40B4-BE49-F238E27FC236}">
                <a16:creationId xmlns:a16="http://schemas.microsoft.com/office/drawing/2014/main" id="{4F5D1BCE-784A-4081-BF6F-E37CF13BE8B4}"/>
              </a:ext>
            </a:extLst>
          </p:cNvPr>
          <p:cNvSpPr txBox="1"/>
          <p:nvPr/>
        </p:nvSpPr>
        <p:spPr>
          <a:xfrm rot="5400000">
            <a:off x="10248617" y="3400321"/>
            <a:ext cx="3322040" cy="523220"/>
          </a:xfrm>
          <a:prstGeom prst="rect">
            <a:avLst/>
          </a:prstGeom>
          <a:noFill/>
        </p:spPr>
        <p:txBody>
          <a:bodyPr wrap="square" rtlCol="0">
            <a:spAutoFit/>
          </a:bodyPr>
          <a:lstStyle/>
          <a:p>
            <a:r>
              <a:rPr lang="en-US" sz="2800" b="1" dirty="0"/>
              <a:t>FY 18-19 Awards</a:t>
            </a:r>
          </a:p>
        </p:txBody>
      </p:sp>
    </p:spTree>
    <p:extLst>
      <p:ext uri="{BB962C8B-B14F-4D97-AF65-F5344CB8AC3E}">
        <p14:creationId xmlns:p14="http://schemas.microsoft.com/office/powerpoint/2010/main" val="180917688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5232</TotalTime>
  <Words>1339</Words>
  <Application>Microsoft Office PowerPoint</Application>
  <PresentationFormat>Widescreen</PresentationFormat>
  <Paragraphs>233</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Century Gothic</vt:lpstr>
      <vt:lpstr>Wingdings 3</vt:lpstr>
      <vt:lpstr>Wisp</vt:lpstr>
      <vt:lpstr>Vital/Expanded Technologies Initiative (VETI)  Developing a Winning Proposal</vt:lpstr>
      <vt:lpstr>Background</vt:lpstr>
      <vt:lpstr>Student Success Fee Allocation</vt:lpstr>
      <vt:lpstr>SSI Website</vt:lpstr>
      <vt:lpstr>Unique Aspects of  VETI</vt:lpstr>
      <vt:lpstr>Committee Membership</vt:lpstr>
      <vt:lpstr>Timeline</vt:lpstr>
      <vt:lpstr>Eligibility</vt:lpstr>
      <vt:lpstr>PowerPoint Presentation</vt:lpstr>
      <vt:lpstr>PowerPoint Presentation</vt:lpstr>
      <vt:lpstr>PowerPoint Presentation</vt:lpstr>
      <vt:lpstr>PowerPoint Presentation</vt:lpstr>
      <vt:lpstr>Proposal Submission Process</vt:lpstr>
      <vt:lpstr>Components</vt:lpstr>
      <vt:lpstr>Selection Process</vt:lpstr>
      <vt:lpstr>PowerPoint Presentation</vt:lpstr>
      <vt:lpstr>PowerPoint Presentation</vt:lpstr>
      <vt:lpstr>Tips</vt:lpstr>
      <vt:lpstr>Tips Cont.</vt:lpstr>
      <vt:lpstr>Notification</vt:lpstr>
      <vt:lpstr>Important to Remember</vt:lpstr>
      <vt:lpstr>Procurement Process</vt:lpstr>
      <vt:lpstr>Assessment Reports</vt:lpstr>
      <vt:lpstr>Important Sites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Vital/Expanded Technologies Initiative Developing a Winning Proposal</dc:title>
  <dc:creator>Felix Zuniga</dc:creator>
  <cp:lastModifiedBy>Karina Alvarado</cp:lastModifiedBy>
  <cp:revision>72</cp:revision>
  <cp:lastPrinted>2019-01-22T19:06:53Z</cp:lastPrinted>
  <dcterms:created xsi:type="dcterms:W3CDTF">2016-02-01T05:06:55Z</dcterms:created>
  <dcterms:modified xsi:type="dcterms:W3CDTF">2019-03-13T00:38:53Z</dcterms:modified>
</cp:coreProperties>
</file>