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14119-CD2A-4724-A597-BDB3A80A7E49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9B5B5-5D7E-47F3-A46B-D4E98283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3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9400" y="1108075"/>
            <a:ext cx="9855200" cy="5543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F296-0990-435D-9F56-3ACF75F392B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1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F296-0990-435D-9F56-3ACF75F392B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4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EE899-9054-44F4-9C8B-518C52A7CC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83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1713-C127-40A8-8CBF-919B3D369CEB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01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1877-F9B8-4044-BAF8-4BDD7FEFA20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ADA2-7F24-4BA4-A545-7C3D5ACBA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2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1877-F9B8-4044-BAF8-4BDD7FEFA20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ADA2-7F24-4BA4-A545-7C3D5ACBA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8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1877-F9B8-4044-BAF8-4BDD7FEFA20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ADA2-7F24-4BA4-A545-7C3D5ACBA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26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z="1000" dirty="0" smtClean="0"/>
              <a:t>Click icon to insert image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25969" y="868107"/>
            <a:ext cx="6195484" cy="15303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700"/>
              </a:lnSpc>
              <a:spcBef>
                <a:spcPts val="0"/>
              </a:spcBef>
              <a:buNone/>
              <a:defRPr sz="50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000">
                <a:latin typeface="Arial" pitchFamily="34" charset="0"/>
                <a:cs typeface="Arial" pitchFamily="34" charset="0"/>
              </a:defRPr>
            </a:lvl2pPr>
            <a:lvl3pPr marL="914377" indent="0">
              <a:buNone/>
              <a:defRPr sz="2000">
                <a:latin typeface="Arial" pitchFamily="34" charset="0"/>
                <a:cs typeface="Arial" pitchFamily="34" charset="0"/>
              </a:defRPr>
            </a:lvl3pPr>
            <a:lvl4pPr marL="1371566" indent="0">
              <a:buNone/>
              <a:defRPr sz="2000">
                <a:latin typeface="Arial" pitchFamily="34" charset="0"/>
                <a:cs typeface="Arial" pitchFamily="34" charset="0"/>
              </a:defRPr>
            </a:lvl4pPr>
            <a:lvl5pPr marL="1828754" indent="0">
              <a:buNone/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Title: Big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8549" y="5969000"/>
            <a:ext cx="2912651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189" indent="0">
              <a:buNone/>
              <a:defRPr sz="1000"/>
            </a:lvl2pPr>
            <a:lvl3pPr marL="914377" indent="0">
              <a:buNone/>
              <a:defRPr sz="10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</a:lstStyle>
          <a:p>
            <a:r>
              <a:rPr lang="en-US" dirty="0" smtClean="0"/>
              <a:t>Presenter/ Date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8549" y="6273800"/>
            <a:ext cx="2912651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189" indent="0">
              <a:buNone/>
              <a:defRPr sz="1000"/>
            </a:lvl2pPr>
            <a:lvl3pPr marL="914377" indent="0">
              <a:buNone/>
              <a:defRPr sz="10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</a:lstStyle>
          <a:p>
            <a:pPr lvl="0"/>
            <a:r>
              <a:rPr lang="en-US" dirty="0" smtClean="0"/>
              <a:t>Title/Subheading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325967" y="351725"/>
            <a:ext cx="6195484" cy="50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000">
                <a:latin typeface="Arial" pitchFamily="34" charset="0"/>
                <a:cs typeface="Arial" pitchFamily="34" charset="0"/>
              </a:defRPr>
            </a:lvl2pPr>
            <a:lvl3pPr marL="914377" indent="0">
              <a:buNone/>
              <a:defRPr sz="2000">
                <a:latin typeface="Arial" pitchFamily="34" charset="0"/>
                <a:cs typeface="Arial" pitchFamily="34" charset="0"/>
              </a:defRPr>
            </a:lvl3pPr>
            <a:lvl4pPr marL="1371566" indent="0">
              <a:buNone/>
              <a:defRPr sz="2000">
                <a:latin typeface="Arial" pitchFamily="34" charset="0"/>
                <a:cs typeface="Arial" pitchFamily="34" charset="0"/>
              </a:defRPr>
            </a:lvl4pPr>
            <a:lvl5pPr marL="1828754" indent="0">
              <a:buNone/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Title: Small Text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5967" y="2354451"/>
            <a:ext cx="6195484" cy="609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000">
                <a:latin typeface="Arial" pitchFamily="34" charset="0"/>
                <a:cs typeface="Arial" pitchFamily="34" charset="0"/>
              </a:defRPr>
            </a:lvl2pPr>
            <a:lvl3pPr marL="914377" indent="0">
              <a:buNone/>
              <a:defRPr sz="2000">
                <a:latin typeface="Arial" pitchFamily="34" charset="0"/>
                <a:cs typeface="Arial" pitchFamily="34" charset="0"/>
              </a:defRPr>
            </a:lvl3pPr>
            <a:lvl4pPr marL="1371566" indent="0">
              <a:buNone/>
              <a:defRPr sz="2000">
                <a:latin typeface="Arial" pitchFamily="34" charset="0"/>
                <a:cs typeface="Arial" pitchFamily="34" charset="0"/>
              </a:defRPr>
            </a:lvl4pPr>
            <a:lvl5pPr marL="1828754" indent="0">
              <a:buNone/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Title: Small Text</a:t>
            </a:r>
          </a:p>
        </p:txBody>
      </p:sp>
    </p:spTree>
    <p:extLst>
      <p:ext uri="{BB962C8B-B14F-4D97-AF65-F5344CB8AC3E}">
        <p14:creationId xmlns:p14="http://schemas.microsoft.com/office/powerpoint/2010/main" val="53401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46169" y="197194"/>
            <a:ext cx="2341033" cy="359143"/>
          </a:xfrm>
          <a:prstGeom prst="rect">
            <a:avLst/>
          </a:prstGeom>
        </p:spPr>
        <p:txBody>
          <a:bodyPr tIns="0" bIns="0"/>
          <a:lstStyle>
            <a:lvl1pPr algn="l">
              <a:lnSpc>
                <a:spcPts val="2300"/>
              </a:lnSpc>
              <a:defRPr sz="1600" b="1" cap="all" baseline="0">
                <a:solidFill>
                  <a:srgbClr val="53565A"/>
                </a:solidFill>
                <a:latin typeface="Univers LT Std 47 Cn Lt"/>
                <a:cs typeface="Univers LT Std 47 Cn Lt"/>
              </a:defRPr>
            </a:lvl1pPr>
          </a:lstStyle>
          <a:p>
            <a:r>
              <a:rPr lang="en-US" dirty="0" smtClean="0"/>
              <a:t>Small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34331" y="572364"/>
            <a:ext cx="2352871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700"/>
              </a:lnSpc>
              <a:spcBef>
                <a:spcPts val="200"/>
              </a:spcBef>
              <a:buNone/>
              <a:defRPr sz="2800" b="1" cap="all" baseline="0">
                <a:solidFill>
                  <a:srgbClr val="53565A"/>
                </a:solidFill>
                <a:latin typeface="Univers LT Std 47 Cn Lt"/>
                <a:cs typeface="Univers LT Std 47 Cn 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cap="all" baseline="0" dirty="0" smtClean="0"/>
              <a:t>Big text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9546169" y="1530250"/>
            <a:ext cx="2341033" cy="374753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 cap="all" baseline="0">
                <a:solidFill>
                  <a:srgbClr val="53565A"/>
                </a:solidFill>
                <a:latin typeface="Univers LT Std 47 Cn Lt"/>
                <a:cs typeface="Univers LT Std 47 Cn Lt"/>
              </a:defRPr>
            </a:lvl1pPr>
            <a:lvl2pPr marL="457189" indent="0">
              <a:buNone/>
              <a:defRPr sz="1000">
                <a:latin typeface="Arial" pitchFamily="34" charset="0"/>
                <a:cs typeface="Arial" pitchFamily="34" charset="0"/>
              </a:defRPr>
            </a:lvl2pPr>
            <a:lvl3pPr marL="914377" indent="0">
              <a:buNone/>
              <a:defRPr sz="1000">
                <a:latin typeface="Arial" pitchFamily="34" charset="0"/>
                <a:cs typeface="Arial" pitchFamily="34" charset="0"/>
              </a:defRPr>
            </a:lvl3pPr>
            <a:lvl4pPr marL="1371566" indent="0">
              <a:buNone/>
              <a:defRPr sz="1000">
                <a:latin typeface="Arial" pitchFamily="34" charset="0"/>
                <a:cs typeface="Arial" pitchFamily="34" charset="0"/>
              </a:defRPr>
            </a:lvl4pPr>
            <a:lvl5pPr marL="1828754" indent="0">
              <a:buNone/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8073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46169" y="197194"/>
            <a:ext cx="2341033" cy="359143"/>
          </a:xfrm>
          <a:prstGeom prst="rect">
            <a:avLst/>
          </a:prstGeom>
        </p:spPr>
        <p:txBody>
          <a:bodyPr tIns="0" bIns="0"/>
          <a:lstStyle>
            <a:lvl1pPr algn="l">
              <a:lnSpc>
                <a:spcPts val="2300"/>
              </a:lnSpc>
              <a:defRPr sz="1600" b="1" cap="all" baseline="0">
                <a:solidFill>
                  <a:srgbClr val="53565A"/>
                </a:solidFill>
                <a:latin typeface="Univers LT Std 47 Cn Lt"/>
                <a:cs typeface="Univers LT Std 47 Cn Lt"/>
              </a:defRPr>
            </a:lvl1pPr>
          </a:lstStyle>
          <a:p>
            <a:r>
              <a:rPr lang="en-US" dirty="0" smtClean="0"/>
              <a:t>Small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34331" y="572364"/>
            <a:ext cx="2352871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700"/>
              </a:lnSpc>
              <a:spcBef>
                <a:spcPts val="200"/>
              </a:spcBef>
              <a:buNone/>
              <a:defRPr sz="2800" b="1" cap="all" baseline="0">
                <a:solidFill>
                  <a:srgbClr val="53565A"/>
                </a:solidFill>
                <a:latin typeface="Univers LT Std 47 Cn Lt"/>
                <a:cs typeface="Univers LT Std 47 Cn 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cap="all" baseline="0" dirty="0" smtClean="0"/>
              <a:t>Big text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9546169" y="1530250"/>
            <a:ext cx="2341033" cy="374753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 cap="all" baseline="0">
                <a:solidFill>
                  <a:srgbClr val="53565A"/>
                </a:solidFill>
                <a:latin typeface="Univers LT Std 47 Cn Lt"/>
                <a:cs typeface="Univers LT Std 47 Cn Lt"/>
              </a:defRPr>
            </a:lvl1pPr>
            <a:lvl2pPr marL="457189" indent="0">
              <a:buNone/>
              <a:defRPr sz="1000">
                <a:latin typeface="Arial" pitchFamily="34" charset="0"/>
                <a:cs typeface="Arial" pitchFamily="34" charset="0"/>
              </a:defRPr>
            </a:lvl2pPr>
            <a:lvl3pPr marL="914377" indent="0">
              <a:buNone/>
              <a:defRPr sz="1000">
                <a:latin typeface="Arial" pitchFamily="34" charset="0"/>
                <a:cs typeface="Arial" pitchFamily="34" charset="0"/>
              </a:defRPr>
            </a:lvl3pPr>
            <a:lvl4pPr marL="1371566" indent="0">
              <a:buNone/>
              <a:defRPr sz="1000">
                <a:latin typeface="Arial" pitchFamily="34" charset="0"/>
                <a:cs typeface="Arial" pitchFamily="34" charset="0"/>
              </a:defRPr>
            </a:lvl4pPr>
            <a:lvl5pPr marL="1828754" indent="0">
              <a:buNone/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1614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 1_Whit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564" y="2138594"/>
            <a:ext cx="11532571" cy="613833"/>
          </a:xfrm>
          <a:prstGeom prst="rect">
            <a:avLst/>
          </a:prstGeom>
        </p:spPr>
        <p:txBody>
          <a:bodyPr/>
          <a:lstStyle>
            <a:lvl1pPr algn="l">
              <a:defRPr lang="en-US" sz="2500" kern="1200" cap="all" spc="40" baseline="0" dirty="0">
                <a:solidFill>
                  <a:srgbClr val="ED8B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Templates / guidelines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31348" y="2819400"/>
            <a:ext cx="11532571" cy="2133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spcBef>
                <a:spcPts val="1000"/>
              </a:spcBef>
              <a:buNone/>
              <a:defRPr lang="en-US" sz="6500" b="1" kern="1200" cap="all" dirty="0" smtClean="0">
                <a:solidFill>
                  <a:srgbClr val="ED8B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lnSpc>
                <a:spcPts val="6000"/>
              </a:lnSpc>
              <a:spcBef>
                <a:spcPts val="1000"/>
              </a:spcBef>
              <a:defRPr lang="en-US" sz="6500" b="1" kern="1200" cap="all" dirty="0">
                <a:solidFill>
                  <a:srgbClr val="ED8B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Firm profile divider page</a:t>
            </a:r>
          </a:p>
        </p:txBody>
      </p:sp>
    </p:spTree>
    <p:extLst>
      <p:ext uri="{BB962C8B-B14F-4D97-AF65-F5344CB8AC3E}">
        <p14:creationId xmlns:p14="http://schemas.microsoft.com/office/powerpoint/2010/main" val="35194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2883" y="193040"/>
            <a:ext cx="11537951" cy="685800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D8B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04046" y="777240"/>
            <a:ext cx="11561236" cy="406400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400" b="1" i="0" cap="all" baseline="0">
                <a:solidFill>
                  <a:srgbClr val="97999B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04800" y="1295400"/>
            <a:ext cx="9652000" cy="5080000"/>
          </a:xfrm>
          <a:prstGeom prst="rect">
            <a:avLst/>
          </a:prstGeom>
        </p:spPr>
        <p:txBody>
          <a:bodyPr/>
          <a:lstStyle>
            <a:lvl1pPr marL="182875" indent="-182875">
              <a:spcBef>
                <a:spcPts val="451"/>
              </a:spcBef>
              <a:defRPr sz="1600">
                <a:solidFill>
                  <a:srgbClr val="53565A"/>
                </a:solidFill>
                <a:latin typeface="Calibri" pitchFamily="34" charset="0"/>
              </a:defRPr>
            </a:lvl1pPr>
            <a:lvl2pPr indent="-182875">
              <a:spcBef>
                <a:spcPts val="451"/>
              </a:spcBef>
              <a:defRPr sz="1400">
                <a:solidFill>
                  <a:srgbClr val="53565A"/>
                </a:solidFill>
                <a:latin typeface="Calibri" pitchFamily="34" charset="0"/>
              </a:defRPr>
            </a:lvl2pPr>
            <a:lvl3pPr indent="-182875">
              <a:spcBef>
                <a:spcPts val="451"/>
              </a:spcBef>
              <a:defRPr sz="1200">
                <a:solidFill>
                  <a:srgbClr val="53565A"/>
                </a:solidFill>
                <a:latin typeface="Calibri" pitchFamily="34" charset="0"/>
              </a:defRPr>
            </a:lvl3pPr>
            <a:lvl4pPr indent="-182875">
              <a:spcBef>
                <a:spcPts val="451"/>
              </a:spcBef>
              <a:defRPr sz="1100">
                <a:solidFill>
                  <a:srgbClr val="53565A"/>
                </a:solidFill>
                <a:latin typeface="Calibri" pitchFamily="34" charset="0"/>
              </a:defRPr>
            </a:lvl4pPr>
            <a:lvl5pPr indent="-182875">
              <a:spcBef>
                <a:spcPts val="451"/>
              </a:spcBef>
              <a:defRPr sz="1100">
                <a:solidFill>
                  <a:srgbClr val="53565A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46169" y="197194"/>
            <a:ext cx="2341033" cy="359143"/>
          </a:xfrm>
          <a:prstGeom prst="rect">
            <a:avLst/>
          </a:prstGeom>
        </p:spPr>
        <p:txBody>
          <a:bodyPr tIns="0" bIns="0"/>
          <a:lstStyle>
            <a:lvl1pPr algn="l">
              <a:lnSpc>
                <a:spcPts val="2300"/>
              </a:lnSpc>
              <a:defRPr sz="1600" b="1" cap="all" baseline="0">
                <a:solidFill>
                  <a:srgbClr val="53565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Small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34331" y="572364"/>
            <a:ext cx="2352871" cy="914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700"/>
              </a:lnSpc>
              <a:spcBef>
                <a:spcPts val="200"/>
              </a:spcBef>
              <a:buNone/>
              <a:defRPr sz="2800" b="1" cap="all" baseline="0">
                <a:solidFill>
                  <a:srgbClr val="53565A"/>
                </a:solidFill>
                <a:latin typeface="Arial" pitchFamily="34" charset="0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cap="all" baseline="0" dirty="0" smtClean="0"/>
              <a:t>Big text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9546169" y="1530250"/>
            <a:ext cx="2341033" cy="374753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000" cap="all" baseline="0">
                <a:solidFill>
                  <a:srgbClr val="53565A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1000">
                <a:latin typeface="Arial" pitchFamily="34" charset="0"/>
                <a:cs typeface="Arial" pitchFamily="34" charset="0"/>
              </a:defRPr>
            </a:lvl2pPr>
            <a:lvl3pPr marL="914377" indent="0">
              <a:buNone/>
              <a:defRPr sz="1000">
                <a:latin typeface="Arial" pitchFamily="34" charset="0"/>
                <a:cs typeface="Arial" pitchFamily="34" charset="0"/>
              </a:defRPr>
            </a:lvl3pPr>
            <a:lvl4pPr marL="1371566" indent="0">
              <a:buNone/>
              <a:defRPr sz="1000">
                <a:latin typeface="Arial" pitchFamily="34" charset="0"/>
                <a:cs typeface="Arial" pitchFamily="34" charset="0"/>
              </a:defRPr>
            </a:lvl4pPr>
            <a:lvl5pPr marL="1828754" indent="0">
              <a:buNone/>
              <a:defRPr sz="1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2612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z="1000" dirty="0" smtClean="0"/>
              <a:t>Click icon to insert image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25969" y="868107"/>
            <a:ext cx="6195484" cy="15303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700"/>
              </a:lnSpc>
              <a:spcBef>
                <a:spcPts val="0"/>
              </a:spcBef>
              <a:buNone/>
              <a:defRPr sz="50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000">
                <a:latin typeface="Arial" pitchFamily="34" charset="0"/>
                <a:cs typeface="Arial" pitchFamily="34" charset="0"/>
              </a:defRPr>
            </a:lvl2pPr>
            <a:lvl3pPr marL="914377" indent="0">
              <a:buNone/>
              <a:defRPr sz="2000">
                <a:latin typeface="Arial" pitchFamily="34" charset="0"/>
                <a:cs typeface="Arial" pitchFamily="34" charset="0"/>
              </a:defRPr>
            </a:lvl3pPr>
            <a:lvl4pPr marL="1371566" indent="0">
              <a:buNone/>
              <a:defRPr sz="2000">
                <a:latin typeface="Arial" pitchFamily="34" charset="0"/>
                <a:cs typeface="Arial" pitchFamily="34" charset="0"/>
              </a:defRPr>
            </a:lvl4pPr>
            <a:lvl5pPr marL="1828754" indent="0">
              <a:buNone/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Title: Big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8549" y="5969000"/>
            <a:ext cx="2912651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189" indent="0">
              <a:buNone/>
              <a:defRPr sz="1000"/>
            </a:lvl2pPr>
            <a:lvl3pPr marL="914377" indent="0">
              <a:buNone/>
              <a:defRPr sz="10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</a:lstStyle>
          <a:p>
            <a:r>
              <a:rPr lang="en-US" dirty="0" smtClean="0"/>
              <a:t>Presenter/ Date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8549" y="6273800"/>
            <a:ext cx="2912651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189" indent="0">
              <a:buNone/>
              <a:defRPr sz="1000"/>
            </a:lvl2pPr>
            <a:lvl3pPr marL="914377" indent="0">
              <a:buNone/>
              <a:defRPr sz="10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</a:lstStyle>
          <a:p>
            <a:pPr lvl="0"/>
            <a:r>
              <a:rPr lang="en-US" dirty="0" smtClean="0"/>
              <a:t>Title/Subheading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325967" y="351725"/>
            <a:ext cx="6195484" cy="50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000">
                <a:latin typeface="Arial" pitchFamily="34" charset="0"/>
                <a:cs typeface="Arial" pitchFamily="34" charset="0"/>
              </a:defRPr>
            </a:lvl2pPr>
            <a:lvl3pPr marL="914377" indent="0">
              <a:buNone/>
              <a:defRPr sz="2000">
                <a:latin typeface="Arial" pitchFamily="34" charset="0"/>
                <a:cs typeface="Arial" pitchFamily="34" charset="0"/>
              </a:defRPr>
            </a:lvl3pPr>
            <a:lvl4pPr marL="1371566" indent="0">
              <a:buNone/>
              <a:defRPr sz="2000">
                <a:latin typeface="Arial" pitchFamily="34" charset="0"/>
                <a:cs typeface="Arial" pitchFamily="34" charset="0"/>
              </a:defRPr>
            </a:lvl4pPr>
            <a:lvl5pPr marL="1828754" indent="0">
              <a:buNone/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Title: Small Text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5967" y="2354451"/>
            <a:ext cx="6195484" cy="609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000">
                <a:latin typeface="Arial" pitchFamily="34" charset="0"/>
                <a:cs typeface="Arial" pitchFamily="34" charset="0"/>
              </a:defRPr>
            </a:lvl2pPr>
            <a:lvl3pPr marL="914377" indent="0">
              <a:buNone/>
              <a:defRPr sz="2000">
                <a:latin typeface="Arial" pitchFamily="34" charset="0"/>
                <a:cs typeface="Arial" pitchFamily="34" charset="0"/>
              </a:defRPr>
            </a:lvl3pPr>
            <a:lvl4pPr marL="1371566" indent="0">
              <a:buNone/>
              <a:defRPr sz="2000">
                <a:latin typeface="Arial" pitchFamily="34" charset="0"/>
                <a:cs typeface="Arial" pitchFamily="34" charset="0"/>
              </a:defRPr>
            </a:lvl4pPr>
            <a:lvl5pPr marL="1828754" indent="0">
              <a:buNone/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Title: Small Text</a:t>
            </a:r>
          </a:p>
        </p:txBody>
      </p:sp>
    </p:spTree>
    <p:extLst>
      <p:ext uri="{BB962C8B-B14F-4D97-AF65-F5344CB8AC3E}">
        <p14:creationId xmlns:p14="http://schemas.microsoft.com/office/powerpoint/2010/main" val="28075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1877-F9B8-4044-BAF8-4BDD7FEFA20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ADA2-7F24-4BA4-A545-7C3D5ACBA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1877-F9B8-4044-BAF8-4BDD7FEFA20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ADA2-7F24-4BA4-A545-7C3D5ACBA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1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1877-F9B8-4044-BAF8-4BDD7FEFA20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ADA2-7F24-4BA4-A545-7C3D5ACBA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2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1877-F9B8-4044-BAF8-4BDD7FEFA20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ADA2-7F24-4BA4-A545-7C3D5ACBA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6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1877-F9B8-4044-BAF8-4BDD7FEFA20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ADA2-7F24-4BA4-A545-7C3D5ACBA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1877-F9B8-4044-BAF8-4BDD7FEFA20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ADA2-7F24-4BA4-A545-7C3D5ACBA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86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1877-F9B8-4044-BAF8-4BDD7FEFA20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ADA2-7F24-4BA4-A545-7C3D5ACBA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95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1877-F9B8-4044-BAF8-4BDD7FEFA20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ADA2-7F24-4BA4-A545-7C3D5ACBA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0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D1877-F9B8-4044-BAF8-4BDD7FEFA20B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9ADA2-7F24-4BA4-A545-7C3D5ACBA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2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3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00" y="-1026774"/>
            <a:ext cx="12496800" cy="792033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6685" y="2648486"/>
            <a:ext cx="8297451" cy="1084205"/>
          </a:xfrm>
        </p:spPr>
        <p:txBody>
          <a:bodyPr>
            <a:normAutofit lnSpcReduction="10000"/>
          </a:bodyPr>
          <a:lstStyle/>
          <a:p>
            <a:r>
              <a:rPr lang="en-US" sz="4400" dirty="0">
                <a:solidFill>
                  <a:schemeClr val="tx1"/>
                </a:solidFill>
                <a:latin typeface="Univers 57 Condensed" pitchFamily="34" charset="0"/>
              </a:rPr>
              <a:t>Palm Desert Campus </a:t>
            </a:r>
            <a:endParaRPr lang="en-US" sz="4400" dirty="0" smtClean="0">
              <a:solidFill>
                <a:schemeClr val="tx1"/>
              </a:solidFill>
              <a:latin typeface="Univers 57 Condensed" pitchFamily="34" charset="0"/>
            </a:endParaRPr>
          </a:p>
          <a:p>
            <a:r>
              <a:rPr lang="en-US" sz="2667" dirty="0" smtClean="0">
                <a:solidFill>
                  <a:schemeClr val="tx1"/>
                </a:solidFill>
                <a:latin typeface="Univers 57 Condensed" pitchFamily="34" charset="0"/>
              </a:rPr>
              <a:t>Cal </a:t>
            </a:r>
            <a:r>
              <a:rPr lang="en-US" sz="2667" dirty="0">
                <a:solidFill>
                  <a:schemeClr val="tx1"/>
                </a:solidFill>
                <a:latin typeface="Univers 57 Condensed" pitchFamily="34" charset="0"/>
              </a:rPr>
              <a:t>State San Bernardino,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549" y="1422126"/>
            <a:ext cx="10863067" cy="23751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800" dirty="0" smtClean="0">
                <a:solidFill>
                  <a:schemeClr val="tx1"/>
                </a:solidFill>
                <a:latin typeface="Univers 47 CondensedLight" pitchFamily="34" charset="0"/>
              </a:rPr>
              <a:t>DRAFT MASTER PLAN</a:t>
            </a:r>
            <a:r>
              <a:rPr lang="en-US" sz="4800" b="0" dirty="0">
                <a:solidFill>
                  <a:schemeClr val="tx1"/>
                </a:solidFill>
                <a:latin typeface="Univers 47 CondensedLight" pitchFamily="34" charset="0"/>
              </a:rPr>
              <a:t/>
            </a:r>
            <a:br>
              <a:rPr lang="en-US" sz="4800" b="0" dirty="0">
                <a:solidFill>
                  <a:schemeClr val="tx1"/>
                </a:solidFill>
                <a:latin typeface="Univers 47 CondensedLight" pitchFamily="34" charset="0"/>
              </a:rPr>
            </a:br>
            <a:r>
              <a:rPr lang="en-US" sz="2133" b="0" dirty="0" smtClean="0">
                <a:solidFill>
                  <a:schemeClr val="tx1"/>
                </a:solidFill>
                <a:latin typeface="Univers 47 CondensedLight" pitchFamily="34" charset="0"/>
              </a:rPr>
              <a:t>MAY, </a:t>
            </a:r>
            <a:r>
              <a:rPr lang="en-US" sz="2133" b="0" dirty="0">
                <a:solidFill>
                  <a:schemeClr val="tx1"/>
                </a:solidFill>
                <a:latin typeface="Univers 47 CondensedLight" pitchFamily="34" charset="0"/>
              </a:rPr>
              <a:t>2016</a:t>
            </a:r>
          </a:p>
          <a:p>
            <a:pPr>
              <a:lnSpc>
                <a:spcPct val="100000"/>
              </a:lnSpc>
            </a:pPr>
            <a:endParaRPr lang="en-US" sz="6400" b="0" dirty="0">
              <a:solidFill>
                <a:schemeClr val="tx1"/>
              </a:solidFill>
              <a:latin typeface="Univers 47 CondensedLigh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34" y="5907024"/>
            <a:ext cx="1304297" cy="950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85" y="5946056"/>
            <a:ext cx="914400" cy="159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101" y="5946056"/>
            <a:ext cx="1227099" cy="6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1" y="839065"/>
            <a:ext cx="4683068" cy="2908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00" y="3225800"/>
            <a:ext cx="4145063" cy="259707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8001" y="259097"/>
            <a:ext cx="10007600" cy="1143000"/>
          </a:xfrm>
          <a:prstGeom prst="rect">
            <a:avLst/>
          </a:prstGeom>
          <a:noFill/>
          <a:ln/>
        </p:spPr>
        <p:txBody>
          <a:bodyPr tIns="0" bIns="0"/>
          <a:lstStyle>
            <a:lvl1pPr algn="l" defTabSz="685800" rtl="0" eaLnBrk="1" latinLnBrk="0" hangingPunct="1">
              <a:lnSpc>
                <a:spcPts val="1725"/>
              </a:lnSpc>
              <a:spcBef>
                <a:spcPct val="0"/>
              </a:spcBef>
              <a:buNone/>
              <a:defRPr sz="1200" b="1" kern="1200" cap="all" baseline="0">
                <a:solidFill>
                  <a:srgbClr val="53565A"/>
                </a:solidFill>
                <a:latin typeface="Univers LT Std 47 Cn Lt"/>
                <a:ea typeface="+mj-ea"/>
                <a:cs typeface="Univers LT Std 47 Cn Lt"/>
              </a:defRPr>
            </a:lvl1pPr>
          </a:lstStyle>
          <a:p>
            <a:r>
              <a:rPr lang="en-US" altLang="en-US" sz="3200" dirty="0">
                <a:solidFill>
                  <a:srgbClr val="ED8B00"/>
                </a:solidFill>
              </a:rPr>
              <a:t>Linear pedestrian spines</a:t>
            </a:r>
            <a:endParaRPr lang="en-US" altLang="en-US" sz="2400" i="1" dirty="0">
              <a:solidFill>
                <a:srgbClr val="ED8B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802" y="830598"/>
            <a:ext cx="3269764" cy="2916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0667" y="6538859"/>
            <a:ext cx="3894667" cy="292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00" y="3902340"/>
            <a:ext cx="4165600" cy="2777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3902341"/>
            <a:ext cx="4201131" cy="28007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7480" y="711182"/>
            <a:ext cx="4364008" cy="30363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6341" y="6754936"/>
            <a:ext cx="8172144" cy="53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4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4294967295"/>
          </p:nvPr>
        </p:nvSpPr>
        <p:spPr>
          <a:xfrm>
            <a:off x="-9379" y="-37939"/>
            <a:ext cx="12302979" cy="7022940"/>
          </a:xfrm>
          <a:prstGeom prst="rect">
            <a:avLst/>
          </a:prstGeom>
          <a:solidFill>
            <a:srgbClr val="0000C0"/>
          </a:solidFill>
          <a:ln>
            <a:noFill/>
          </a:ln>
        </p:spPr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06400" y="3835400"/>
            <a:ext cx="10261600" cy="6096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8000" b="0" dirty="0">
                <a:solidFill>
                  <a:schemeClr val="tx1"/>
                </a:solidFill>
                <a:latin typeface="Univers 47 CondensedLight" pitchFamily="34" charset="0"/>
                <a:cs typeface="Univers LT Std 57 Cn"/>
              </a:rPr>
              <a:t>Potential near term projects</a:t>
            </a:r>
            <a:endParaRPr lang="en-US" sz="4000" b="0" dirty="0">
              <a:solidFill>
                <a:schemeClr val="tx1"/>
              </a:solidFill>
              <a:latin typeface="Univers 47 CondensedLight" pitchFamily="34" charset="0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22408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0204" y="4993"/>
            <a:ext cx="11532571" cy="759883"/>
          </a:xfrm>
        </p:spPr>
        <p:txBody>
          <a:bodyPr>
            <a:normAutofit fontScale="25000" lnSpcReduction="20000"/>
          </a:bodyPr>
          <a:lstStyle/>
          <a:p>
            <a:endParaRPr lang="en-US" sz="4267" dirty="0"/>
          </a:p>
          <a:p>
            <a:endParaRPr lang="en-US" sz="4267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7545" y="22408"/>
            <a:ext cx="11537951" cy="6858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lang="en-US" sz="1875" kern="1200" cap="all" spc="30" baseline="0" dirty="0">
                <a:solidFill>
                  <a:srgbClr val="ED8B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sz="2667" b="1"/>
              <a:t>Library/campus centers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2883" y="739477"/>
            <a:ext cx="11532571" cy="6138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732549"/>
            <a:ext cx="5588000" cy="3724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733" y="4672493"/>
            <a:ext cx="3582068" cy="2104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1" y="4672493"/>
            <a:ext cx="2104465" cy="21044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0" y="732549"/>
            <a:ext cx="5113376" cy="371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7143" y="3907326"/>
            <a:ext cx="4924915" cy="2617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317" y="858797"/>
            <a:ext cx="3532177" cy="29380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8191" y="91440"/>
            <a:ext cx="11537951" cy="68580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FFFFFF"/>
                </a:solidFill>
              </a:rPr>
              <a:t>Physical education/gymnasium-arena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3200" y="91440"/>
            <a:ext cx="975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solidFill>
                  <a:srgbClr val="ED8B00"/>
                </a:solidFill>
                <a:latin typeface="Arial" pitchFamily="34" charset="0"/>
                <a:cs typeface="Arial" pitchFamily="34" charset="0"/>
              </a:rPr>
              <a:t>Classrooms/Lecture halls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29" y="787400"/>
            <a:ext cx="3227572" cy="29249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26313" y="3907326"/>
            <a:ext cx="1862056" cy="26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5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91" y="91440"/>
            <a:ext cx="11537951" cy="685800"/>
          </a:xfrm>
        </p:spPr>
        <p:txBody>
          <a:bodyPr/>
          <a:lstStyle/>
          <a:p>
            <a:r>
              <a:rPr lang="en-US" dirty="0" smtClean="0"/>
              <a:t>Physical education/EVENTS CENTER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8701" y="4102711"/>
            <a:ext cx="3063179" cy="2421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67" y="702542"/>
            <a:ext cx="4912327" cy="3234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0474" y="3660397"/>
            <a:ext cx="3005668" cy="1831081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5983" y="855525"/>
            <a:ext cx="4181935" cy="260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042" y="3660397"/>
            <a:ext cx="2988271" cy="281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06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lang="en-US" sz="1875" kern="1200" cap="all" spc="30" baseline="0" dirty="0">
                <a:solidFill>
                  <a:srgbClr val="ED8B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667" dirty="0"/>
              <a:t>Student center/food service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9864" y="777241"/>
            <a:ext cx="5694536" cy="30820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453" y="4022931"/>
            <a:ext cx="3390232" cy="2366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7188200"/>
            <a:ext cx="5418667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35184" y="-575301"/>
            <a:ext cx="4781487" cy="3111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4043397"/>
            <a:ext cx="6721815" cy="2345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22621" y="2201333"/>
            <a:ext cx="5346700" cy="3564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81279" y="6858000"/>
            <a:ext cx="5206388" cy="3888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43" y="787400"/>
            <a:ext cx="488399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3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2329" y="272545"/>
            <a:ext cx="3704911" cy="14407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7026" y="322263"/>
            <a:ext cx="3635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CORRIDOR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8002" y="1397001"/>
            <a:ext cx="233679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55575A"/>
                </a:solidFill>
              </a:rPr>
              <a:t>Solar radiation study from April 1</a:t>
            </a:r>
            <a:r>
              <a:rPr lang="en-US" sz="1600" baseline="30000" dirty="0">
                <a:solidFill>
                  <a:srgbClr val="55575A"/>
                </a:solidFill>
              </a:rPr>
              <a:t>st</a:t>
            </a:r>
            <a:r>
              <a:rPr lang="en-US" sz="1600" dirty="0">
                <a:solidFill>
                  <a:srgbClr val="55575A"/>
                </a:solidFill>
              </a:rPr>
              <a:t> to October 31</a:t>
            </a:r>
            <a:r>
              <a:rPr lang="en-US" sz="1600" baseline="30000" dirty="0">
                <a:solidFill>
                  <a:srgbClr val="55575A"/>
                </a:solidFill>
              </a:rPr>
              <a:t>st</a:t>
            </a:r>
            <a:r>
              <a:rPr lang="en-US" sz="1600" dirty="0">
                <a:solidFill>
                  <a:srgbClr val="55575A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00" y="3628415"/>
            <a:ext cx="1289944" cy="2987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66" t="18798" r="2071" b="16281"/>
          <a:stretch/>
        </p:blipFill>
        <p:spPr>
          <a:xfrm>
            <a:off x="1374197" y="2049416"/>
            <a:ext cx="8952952" cy="35131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59202" y="5328619"/>
            <a:ext cx="2336799" cy="664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55575A"/>
                </a:solidFill>
              </a:rPr>
              <a:t>High values of solar radiation in most outdoor areas in the east west axis</a:t>
            </a:r>
          </a:p>
        </p:txBody>
      </p:sp>
    </p:spTree>
    <p:extLst>
      <p:ext uri="{BB962C8B-B14F-4D97-AF65-F5344CB8AC3E}">
        <p14:creationId xmlns:p14="http://schemas.microsoft.com/office/powerpoint/2010/main" val="1309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7026" y="322264"/>
            <a:ext cx="9223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Solar Impact North-South versus East West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800" y="4904026"/>
            <a:ext cx="36576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088370"/>
            <a:r>
              <a:rPr lang="en-US" sz="1400" dirty="0">
                <a:solidFill>
                  <a:schemeClr val="bg1"/>
                </a:solidFill>
                <a:cs typeface="Arial" pitchFamily="34" charset="0"/>
              </a:rPr>
              <a:t>On an outdoor space with a north south axis a portion of the space receives sun during the morning and another during the afternoon. The central area receives more heat overall.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07200" y="4904025"/>
            <a:ext cx="36576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088370"/>
            <a:r>
              <a:rPr lang="en-US" sz="1400" dirty="0">
                <a:solidFill>
                  <a:schemeClr val="bg1"/>
                </a:solidFill>
                <a:cs typeface="Arial" pitchFamily="34" charset="0"/>
              </a:rPr>
              <a:t>With an east west axis most of the same space (a certain distance from the south building) receives sun all day.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1210922"/>
            <a:ext cx="10084743" cy="354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1" y="509651"/>
            <a:ext cx="9467183" cy="60266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7026" y="322263"/>
            <a:ext cx="3635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CORRIDOR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8002" y="1397001"/>
            <a:ext cx="233679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55575A"/>
                </a:solidFill>
              </a:rPr>
              <a:t>Wind direction = 315°</a:t>
            </a:r>
          </a:p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55575A"/>
                </a:solidFill>
              </a:rPr>
              <a:t>Wind Speed = 8.3 m/s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10"/>
          <a:stretch/>
        </p:blipFill>
        <p:spPr>
          <a:xfrm>
            <a:off x="327025" y="2108200"/>
            <a:ext cx="2235200" cy="2035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285" y="392543"/>
            <a:ext cx="3152715" cy="12260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85" y="4415472"/>
            <a:ext cx="2326216" cy="14366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088370"/>
            <a:r>
              <a:rPr lang="en-US" sz="1867" dirty="0">
                <a:solidFill>
                  <a:schemeClr val="bg1"/>
                </a:solidFill>
                <a:cs typeface="Arial" pitchFamily="34" charset="0"/>
              </a:rPr>
              <a:t>Wind can enter through some openings in the corridor space and expands towards the south opening.</a:t>
            </a:r>
            <a:endParaRPr lang="en-US" sz="1867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209243" y="5257801"/>
            <a:ext cx="812800" cy="812800"/>
            <a:chOff x="9448800" y="4095750"/>
            <a:chExt cx="609600" cy="609600"/>
          </a:xfrm>
        </p:grpSpPr>
        <p:sp>
          <p:nvSpPr>
            <p:cNvPr id="18" name="Oval 17"/>
            <p:cNvSpPr/>
            <p:nvPr/>
          </p:nvSpPr>
          <p:spPr>
            <a:xfrm>
              <a:off x="9448800" y="4095750"/>
              <a:ext cx="609600" cy="609600"/>
            </a:xfrm>
            <a:prstGeom prst="ellipse">
              <a:avLst/>
            </a:prstGeom>
            <a:noFill/>
            <a:ln w="3175">
              <a:solidFill>
                <a:schemeClr val="bg1">
                  <a:lumMod val="40000"/>
                  <a:lumOff val="6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9452770" y="4106510"/>
              <a:ext cx="304052" cy="294041"/>
            </a:xfrm>
            <a:prstGeom prst="straightConnector1">
              <a:avLst/>
            </a:prstGeom>
            <a:ln w="107950">
              <a:solidFill>
                <a:srgbClr val="6969A9"/>
              </a:solidFill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9810810" y="4349372"/>
              <a:ext cx="142247" cy="27704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27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667" b="1" dirty="0">
                  <a:solidFill>
                    <a:srgbClr val="7272B5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51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16" y="685800"/>
            <a:ext cx="9467185" cy="60266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7026" y="322263"/>
            <a:ext cx="3635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CORRIDOR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8002" y="1397001"/>
            <a:ext cx="233679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55575A"/>
                </a:solidFill>
              </a:rPr>
              <a:t>Wind direction = 315°</a:t>
            </a:r>
          </a:p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55575A"/>
                </a:solidFill>
              </a:rPr>
              <a:t>Wind Speed = 8.3 m/s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285" y="392543"/>
            <a:ext cx="3152715" cy="1226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10"/>
          <a:stretch/>
        </p:blipFill>
        <p:spPr>
          <a:xfrm>
            <a:off x="327025" y="2108200"/>
            <a:ext cx="2235200" cy="20356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85" y="4415473"/>
            <a:ext cx="2326216" cy="11492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088370"/>
            <a:r>
              <a:rPr lang="en-US" sz="1867" dirty="0">
                <a:solidFill>
                  <a:schemeClr val="bg1"/>
                </a:solidFill>
                <a:cs typeface="Arial" pitchFamily="34" charset="0"/>
              </a:rPr>
              <a:t>Buildings block much of the wind in the corridor, velocity increases closer to the large opening.</a:t>
            </a:r>
            <a:endParaRPr lang="en-US" sz="1867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448800" y="5562601"/>
            <a:ext cx="812800" cy="812800"/>
            <a:chOff x="9448800" y="4095750"/>
            <a:chExt cx="609600" cy="609600"/>
          </a:xfrm>
        </p:grpSpPr>
        <p:sp>
          <p:nvSpPr>
            <p:cNvPr id="12" name="Oval 11"/>
            <p:cNvSpPr/>
            <p:nvPr/>
          </p:nvSpPr>
          <p:spPr>
            <a:xfrm>
              <a:off x="9448800" y="4095750"/>
              <a:ext cx="609600" cy="609600"/>
            </a:xfrm>
            <a:prstGeom prst="ellipse">
              <a:avLst/>
            </a:prstGeom>
            <a:noFill/>
            <a:ln w="3175">
              <a:solidFill>
                <a:schemeClr val="bg1">
                  <a:lumMod val="40000"/>
                  <a:lumOff val="6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9452770" y="4106510"/>
              <a:ext cx="304052" cy="294041"/>
            </a:xfrm>
            <a:prstGeom prst="straightConnector1">
              <a:avLst/>
            </a:prstGeom>
            <a:ln w="107950">
              <a:solidFill>
                <a:srgbClr val="6969A9"/>
              </a:solidFill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9810810" y="4349372"/>
              <a:ext cx="142247" cy="27704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27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667" b="1" dirty="0">
                  <a:solidFill>
                    <a:srgbClr val="7272B5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990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6397657" y="3707877"/>
            <a:ext cx="25139" cy="2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-1746185"/>
            <a:ext cx="10566400" cy="8604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317339">
            <a:off x="3823219" y="1654892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TO BE UPDATED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826" y="94345"/>
            <a:ext cx="6527211" cy="62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8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7026" y="322263"/>
            <a:ext cx="10442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SOLAR ENERGY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26" y="1092354"/>
            <a:ext cx="8207375" cy="49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7026" y="322263"/>
            <a:ext cx="10442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SHADE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492" y="1211739"/>
            <a:ext cx="2728408" cy="1823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61" y="1211739"/>
            <a:ext cx="3172867" cy="474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266" y="3085964"/>
            <a:ext cx="2404533" cy="360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333" y="3114159"/>
            <a:ext cx="2385736" cy="35786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436" y="3114159"/>
            <a:ext cx="3578605" cy="3578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711" y="1193799"/>
            <a:ext cx="3171187" cy="18465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95" y="584200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7026" y="322263"/>
            <a:ext cx="10442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VEGETATED SURFACES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574" y="1060927"/>
            <a:ext cx="4116791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1060927"/>
            <a:ext cx="3352800" cy="50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737" y="1060927"/>
            <a:ext cx="3352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05"/>
          <a:stretch/>
        </p:blipFill>
        <p:spPr>
          <a:xfrm>
            <a:off x="508000" y="1060926"/>
            <a:ext cx="4303941" cy="3587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030" y="1051125"/>
            <a:ext cx="2132231" cy="319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029" y="4314136"/>
            <a:ext cx="6197600" cy="2336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026" y="322264"/>
            <a:ext cx="9528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E4610F"/>
                </a:solidFill>
                <a:latin typeface="Calibri"/>
              </a:rPr>
              <a:t>EVAPORATIVE COOLING </a:t>
            </a: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CASE STUDIES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919" y="2038725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pic>
        <p:nvPicPr>
          <p:cNvPr id="5" name="Picture 2" descr="C:\Users\plaroche\AppData\Local\Microsoft\Windows\Temporary Internet Files\Content.Outlook\RF7YXAZ8\photo (6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7026" y="322263"/>
            <a:ext cx="9528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E4610F"/>
                </a:solidFill>
                <a:latin typeface="Calibri"/>
              </a:rPr>
              <a:t>EVAPORATIVE COOLING</a:t>
            </a:r>
          </a:p>
        </p:txBody>
      </p:sp>
    </p:spTree>
    <p:extLst>
      <p:ext uri="{BB962C8B-B14F-4D97-AF65-F5344CB8AC3E}">
        <p14:creationId xmlns:p14="http://schemas.microsoft.com/office/powerpoint/2010/main" val="340421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7026" y="322263"/>
            <a:ext cx="10645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IMPROVING OUTDOOR COMFORT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8002" y="1397001"/>
            <a:ext cx="558799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55575A"/>
                </a:solidFill>
              </a:rPr>
              <a:t>COOL TOWER cools air entering at lower level while solar tower helps evacuate the air as it is warmed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114801" y="-1092203"/>
            <a:ext cx="3657601" cy="96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7026" y="322264"/>
            <a:ext cx="7496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OUTDOOR TEACHING SPACES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882745" y="3080659"/>
            <a:ext cx="2757713" cy="3860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698895" y="521308"/>
            <a:ext cx="2481941" cy="3217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092201"/>
            <a:ext cx="7823200" cy="55422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7186" y="1060927"/>
            <a:ext cx="3889375" cy="1476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55575A"/>
                </a:solidFill>
              </a:rPr>
              <a:t>Permeable shade blocks the sun and provides opportunity for air movement.</a:t>
            </a:r>
          </a:p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55575A"/>
                </a:solidFill>
              </a:rPr>
              <a:t>More shading to the south of occupied space.</a:t>
            </a:r>
          </a:p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55575A"/>
                </a:solidFill>
              </a:rPr>
              <a:t>Green roof cools by radiation the space below</a:t>
            </a:r>
          </a:p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55575A"/>
                </a:solidFill>
              </a:rPr>
              <a:t>Cool wall techniques on the south facades</a:t>
            </a:r>
          </a:p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55575A"/>
                </a:solidFill>
              </a:rPr>
              <a:t>Living roofs on south buildings</a:t>
            </a:r>
          </a:p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55575A"/>
                </a:solidFill>
              </a:rPr>
              <a:t>PV on north buildings.</a:t>
            </a:r>
          </a:p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55575A"/>
                </a:solidFill>
              </a:rPr>
              <a:t>Evaporative cooling conditions air at occupant level</a:t>
            </a:r>
          </a:p>
        </p:txBody>
      </p:sp>
    </p:spTree>
    <p:extLst>
      <p:ext uri="{BB962C8B-B14F-4D97-AF65-F5344CB8AC3E}">
        <p14:creationId xmlns:p14="http://schemas.microsoft.com/office/powerpoint/2010/main" val="24620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26" y="1236806"/>
            <a:ext cx="10066956" cy="53711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7026" y="322264"/>
            <a:ext cx="9731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OUTDOOR  ACTIVE LEARNING SPACE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398000" y="838200"/>
            <a:ext cx="2641600" cy="172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871009" y="3161625"/>
            <a:ext cx="1841497" cy="23508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8002" y="1015207"/>
            <a:ext cx="558799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55575A"/>
                </a:solidFill>
              </a:rPr>
              <a:t>Outdoor active learning spaces in which learning activities continue are created.</a:t>
            </a:r>
          </a:p>
        </p:txBody>
      </p:sp>
    </p:spTree>
    <p:extLst>
      <p:ext uri="{BB962C8B-B14F-4D97-AF65-F5344CB8AC3E}">
        <p14:creationId xmlns:p14="http://schemas.microsoft.com/office/powerpoint/2010/main" val="1084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96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026" y="322264"/>
            <a:ext cx="9426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TOOLS FOR SUSTAINABLE COMFORT</a:t>
            </a:r>
          </a:p>
        </p:txBody>
      </p:sp>
      <p:sp>
        <p:nvSpPr>
          <p:cNvPr id="11" name="Oval 10"/>
          <p:cNvSpPr/>
          <p:nvPr/>
        </p:nvSpPr>
        <p:spPr>
          <a:xfrm>
            <a:off x="-2388691" y="2413000"/>
            <a:ext cx="916103" cy="914400"/>
          </a:xfrm>
          <a:prstGeom prst="ellipse">
            <a:avLst/>
          </a:prstGeom>
          <a:solidFill>
            <a:srgbClr val="468AB1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dist="23000" sx="1000" sy="1000" rotWithShape="0">
              <a:srgbClr val="000000"/>
            </a:outerShdw>
          </a:effectLst>
        </p:spPr>
        <p:txBody>
          <a:bodyPr rtlCol="0" anchor="ctr"/>
          <a:lstStyle/>
          <a:p>
            <a:pPr algn="ctr" defTabSz="1088370">
              <a:defRPr/>
            </a:pPr>
            <a:endParaRPr lang="en-US" sz="2167" kern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34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026" y="322263"/>
            <a:ext cx="9426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PERFORMANCE DRIVEN DESIGN</a:t>
            </a:r>
          </a:p>
        </p:txBody>
      </p:sp>
      <p:sp>
        <p:nvSpPr>
          <p:cNvPr id="11" name="Oval 10"/>
          <p:cNvSpPr/>
          <p:nvPr/>
        </p:nvSpPr>
        <p:spPr>
          <a:xfrm>
            <a:off x="-2388691" y="2413000"/>
            <a:ext cx="916103" cy="914400"/>
          </a:xfrm>
          <a:prstGeom prst="ellipse">
            <a:avLst/>
          </a:prstGeom>
          <a:solidFill>
            <a:srgbClr val="468AB1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dist="23000" sx="1000" sy="1000" rotWithShape="0">
              <a:srgbClr val="000000"/>
            </a:outerShdw>
          </a:effectLst>
        </p:spPr>
        <p:txBody>
          <a:bodyPr rtlCol="0" anchor="ctr"/>
          <a:lstStyle/>
          <a:p>
            <a:pPr algn="ctr" defTabSz="1088370">
              <a:defRPr/>
            </a:pPr>
            <a:endParaRPr lang="en-US" sz="2167" kern="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101600" y="990601"/>
          <a:ext cx="12736027" cy="48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4" imgW="20194200" imgH="7674840" progId="Photoshop.Image.15">
                  <p:embed/>
                </p:oleObj>
              </mc:Choice>
              <mc:Fallback>
                <p:oleObj name="Image" r:id="rId4" imgW="20194200" imgH="767484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01600" y="990601"/>
                        <a:ext cx="12736027" cy="48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182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431"/>
          <a:stretch/>
        </p:blipFill>
        <p:spPr>
          <a:xfrm>
            <a:off x="3254644" y="-2289428"/>
            <a:ext cx="9800959" cy="13569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781" y="232201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EXISTING</a:t>
            </a:r>
            <a:r>
              <a:rPr lang="en-US" sz="2400" b="1" dirty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 </a:t>
            </a:r>
            <a:r>
              <a:rPr lang="en-US" sz="2400" b="1" dirty="0" smtClean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PDC</a:t>
            </a:r>
          </a:p>
          <a:p>
            <a:r>
              <a:rPr lang="en-US" sz="2400" b="1" dirty="0" smtClean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CAMPUS</a:t>
            </a:r>
          </a:p>
        </p:txBody>
      </p:sp>
    </p:spTree>
    <p:extLst>
      <p:ext uri="{BB962C8B-B14F-4D97-AF65-F5344CB8AC3E}">
        <p14:creationId xmlns:p14="http://schemas.microsoft.com/office/powerpoint/2010/main" val="18656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14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026" y="322263"/>
            <a:ext cx="9426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2"/>
                </a:solidFill>
              </a:rPr>
              <a:t>OVERLAY</a:t>
            </a:r>
          </a:p>
        </p:txBody>
      </p:sp>
      <p:sp>
        <p:nvSpPr>
          <p:cNvPr id="11" name="Oval 10"/>
          <p:cNvSpPr/>
          <p:nvPr/>
        </p:nvSpPr>
        <p:spPr>
          <a:xfrm>
            <a:off x="-2388691" y="2413000"/>
            <a:ext cx="916103" cy="914400"/>
          </a:xfrm>
          <a:prstGeom prst="ellipse">
            <a:avLst/>
          </a:prstGeom>
          <a:solidFill>
            <a:srgbClr val="468AB1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dist="23000" sx="1000" sy="1000" rotWithShape="0">
              <a:srgbClr val="000000"/>
            </a:outerShdw>
          </a:effectLst>
        </p:spPr>
        <p:txBody>
          <a:bodyPr rtlCol="0" anchor="ctr"/>
          <a:lstStyle/>
          <a:p>
            <a:pPr algn="ctr" defTabSz="1088370">
              <a:defRPr/>
            </a:pPr>
            <a:endParaRPr lang="en-US" sz="2167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892"/>
            <a:ext cx="12192000" cy="62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27" y="-274985"/>
            <a:ext cx="12201127" cy="800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328933" y="467326"/>
            <a:ext cx="10863067" cy="1160313"/>
          </a:xfrm>
          <a:prstGeom prst="rect">
            <a:avLst/>
          </a:prstGeom>
          <a:effectLst>
            <a:outerShdw blurRad="50800" dist="63500" dir="2700000" algn="ctr" rotWithShape="0">
              <a:schemeClr val="bg1">
                <a:lumMod val="60000"/>
                <a:lumOff val="40000"/>
              </a:schemeClr>
            </a:outerShdw>
          </a:effectLst>
        </p:spPr>
        <p:txBody>
          <a:bodyPr tIns="0" bIns="0"/>
          <a:lstStyle>
            <a:lvl1pPr marL="0" indent="0" algn="l" defTabSz="914377" rtl="0" eaLnBrk="1" latinLnBrk="0" hangingPunct="1">
              <a:lnSpc>
                <a:spcPts val="1500"/>
              </a:lnSpc>
              <a:spcBef>
                <a:spcPts val="0"/>
              </a:spcBef>
              <a:buFont typeface="Arial" pitchFamily="34" charset="0"/>
              <a:buNone/>
              <a:defRPr sz="1000" kern="1200" cap="all" baseline="0">
                <a:solidFill>
                  <a:srgbClr val="53565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377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566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754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47 CondensedLight" pitchFamily="34" charset="0"/>
              </a:rPr>
              <a:t>DRAFT MASTER PLAN</a:t>
            </a:r>
            <a:b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47 CondensedLight" pitchFamily="34" charset="0"/>
              </a:rPr>
            </a:br>
            <a:r>
              <a:rPr lang="en-US" sz="2133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47 CondensedLight" pitchFamily="34" charset="0"/>
              </a:rPr>
              <a:t>MAY, 2016</a:t>
            </a:r>
          </a:p>
          <a:p>
            <a:pPr>
              <a:lnSpc>
                <a:spcPct val="100000"/>
              </a:lnSpc>
            </a:pPr>
            <a:endParaRPr lang="en-US" sz="6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47 CondensedLigh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34" y="5907024"/>
            <a:ext cx="1304297" cy="950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85" y="5946056"/>
            <a:ext cx="914400" cy="159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101" y="5946056"/>
            <a:ext cx="1227099" cy="686965"/>
          </a:xfrm>
          <a:prstGeom prst="rect">
            <a:avLst/>
          </a:prstGeom>
        </p:spPr>
      </p:pic>
      <p:sp>
        <p:nvSpPr>
          <p:cNvPr id="12" name="Text Placeholder 5"/>
          <p:cNvSpPr txBox="1">
            <a:spLocks/>
          </p:cNvSpPr>
          <p:nvPr/>
        </p:nvSpPr>
        <p:spPr>
          <a:xfrm>
            <a:off x="1281085" y="1643666"/>
            <a:ext cx="8297451" cy="1084205"/>
          </a:xfrm>
          <a:prstGeom prst="rect">
            <a:avLst/>
          </a:prstGeom>
          <a:effectLst>
            <a:outerShdw blurRad="50800" dist="63500" dir="2700000" algn="ctr" rotWithShape="0">
              <a:schemeClr val="bg1">
                <a:lumMod val="60000"/>
                <a:lumOff val="40000"/>
              </a:schemeClr>
            </a:outerShdw>
          </a:effectLst>
        </p:spPr>
        <p:txBody>
          <a:bodyPr/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57 Condensed" pitchFamily="34" charset="0"/>
              </a:rPr>
              <a:t>Palm Desert Campus </a:t>
            </a:r>
          </a:p>
          <a:p>
            <a:pPr marL="0" indent="0">
              <a:buNone/>
            </a:pPr>
            <a:r>
              <a:rPr lang="en-US" sz="266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57 Condensed" pitchFamily="34" charset="0"/>
              </a:rPr>
              <a:t>Cal State San Bernardino</a:t>
            </a:r>
            <a:endParaRPr lang="en-US" sz="26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57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8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8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5"/>
          <a:stretch/>
        </p:blipFill>
        <p:spPr>
          <a:xfrm>
            <a:off x="113197" y="-9943"/>
            <a:ext cx="12383604" cy="68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0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650" y="3443344"/>
            <a:ext cx="3499501" cy="2434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86400" y="-1797756"/>
            <a:ext cx="4148668" cy="3595512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7800" y="-25400"/>
            <a:ext cx="10007600" cy="1143000"/>
          </a:xfrm>
          <a:prstGeom prst="rect">
            <a:avLst/>
          </a:prstGeom>
          <a:noFill/>
          <a:ln/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b="1" dirty="0">
                <a:solidFill>
                  <a:srgbClr val="ED8B00"/>
                </a:solidFill>
              </a:rPr>
              <a:t>ACTIVE PEDESTRIAN STREETS</a:t>
            </a:r>
            <a:endParaRPr lang="en-US" altLang="en-US" sz="2400" b="1" i="1" dirty="0">
              <a:solidFill>
                <a:srgbClr val="ED8B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6"/>
          <a:stretch/>
        </p:blipFill>
        <p:spPr>
          <a:xfrm>
            <a:off x="8442251" y="605256"/>
            <a:ext cx="35560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6480" y="3397121"/>
            <a:ext cx="3505200" cy="2324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298" y="3637466"/>
            <a:ext cx="4187103" cy="2229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98" y="605257"/>
            <a:ext cx="4166783" cy="2838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2800" y="3443344"/>
            <a:ext cx="3572539" cy="2434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81120" y="-939800"/>
            <a:ext cx="2133601" cy="40660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099" y="605257"/>
            <a:ext cx="3508872" cy="26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3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41645" y="15141"/>
            <a:ext cx="2336800" cy="954107"/>
          </a:xfrm>
          <a:prstGeom prst="rect">
            <a:avLst/>
          </a:prstGeom>
          <a:noFill/>
          <a:effectLst>
            <a:outerShdw blurRad="50800" dist="50800" dir="27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D8B00"/>
                </a:solidFill>
                <a:latin typeface="Univers 57 Condensed" pitchFamily="34" charset="0"/>
                <a:cs typeface="Univers LT Std 57 Cn"/>
              </a:rPr>
              <a:t>SCHEME 1</a:t>
            </a:r>
          </a:p>
          <a:p>
            <a:endParaRPr lang="en-US" sz="2800" b="1" dirty="0">
              <a:solidFill>
                <a:srgbClr val="ED8B00"/>
              </a:solidFill>
              <a:latin typeface="Univers 57 Condensed" pitchFamily="34" charset="0"/>
              <a:cs typeface="Univers LT Std 57 C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85736" y="531270"/>
            <a:ext cx="2336800" cy="420564"/>
          </a:xfrm>
          <a:prstGeom prst="rect">
            <a:avLst/>
          </a:prstGeom>
          <a:noFill/>
          <a:effectLst>
            <a:outerShdw blurRad="50800" dist="50800" dir="27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CENTRAL SPINE</a:t>
            </a:r>
            <a:endParaRPr lang="en-US" sz="2667" b="1" dirty="0">
              <a:solidFill>
                <a:srgbClr val="ED8B00"/>
              </a:solidFill>
              <a:latin typeface="Univers 57 Condensed" pitchFamily="34" charset="0"/>
              <a:cs typeface="Univers LT Std 57 C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9966"/>
            <a:ext cx="12839111" cy="6887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23200" y="-99603"/>
            <a:ext cx="203200" cy="4205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188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" y="11133"/>
            <a:ext cx="12903200" cy="6973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84800" y="-1276304"/>
            <a:ext cx="16193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SCHEME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84800" y="-824829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COURTYARDS</a:t>
            </a:r>
          </a:p>
          <a:p>
            <a:endParaRPr lang="en-US" sz="2667" b="1" dirty="0">
              <a:solidFill>
                <a:srgbClr val="ED8B00"/>
              </a:solidFill>
              <a:latin typeface="Univers 57 Condensed" pitchFamily="34" charset="0"/>
              <a:cs typeface="Univers LT Std 57 C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0" y="31195"/>
            <a:ext cx="203200" cy="4205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0022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1" y="839065"/>
            <a:ext cx="4683068" cy="2908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00" y="3225800"/>
            <a:ext cx="4145063" cy="259707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8001" y="259097"/>
            <a:ext cx="10007600" cy="1143000"/>
          </a:xfrm>
          <a:prstGeom prst="rect">
            <a:avLst/>
          </a:prstGeom>
          <a:noFill/>
          <a:ln/>
        </p:spPr>
        <p:txBody>
          <a:bodyPr tIns="0" bIns="0"/>
          <a:lstStyle>
            <a:lvl1pPr algn="l" defTabSz="685800" rtl="0" eaLnBrk="1" latinLnBrk="0" hangingPunct="1">
              <a:lnSpc>
                <a:spcPts val="1725"/>
              </a:lnSpc>
              <a:spcBef>
                <a:spcPct val="0"/>
              </a:spcBef>
              <a:buNone/>
              <a:defRPr sz="1200" b="1" kern="1200" cap="all" baseline="0">
                <a:solidFill>
                  <a:srgbClr val="53565A"/>
                </a:solidFill>
                <a:latin typeface="Univers LT Std 47 Cn Lt"/>
                <a:ea typeface="+mj-ea"/>
                <a:cs typeface="Univers LT Std 47 Cn Lt"/>
              </a:defRPr>
            </a:lvl1pPr>
          </a:lstStyle>
          <a:p>
            <a:r>
              <a:rPr lang="en-US" altLang="en-US" sz="3200" dirty="0">
                <a:solidFill>
                  <a:srgbClr val="ED8B00"/>
                </a:solidFill>
              </a:rPr>
              <a:t>Linear pedestrian spines</a:t>
            </a:r>
            <a:endParaRPr lang="en-US" altLang="en-US" sz="2400" i="1" dirty="0">
              <a:solidFill>
                <a:srgbClr val="ED8B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802" y="830598"/>
            <a:ext cx="3269764" cy="2916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0667" y="6538859"/>
            <a:ext cx="3894667" cy="292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00" y="3902340"/>
            <a:ext cx="4165600" cy="2777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3902341"/>
            <a:ext cx="4201131" cy="28007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7480" y="711182"/>
            <a:ext cx="4364008" cy="30363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6341" y="6754936"/>
            <a:ext cx="8172144" cy="53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5"/>
          <a:stretch/>
        </p:blipFill>
        <p:spPr>
          <a:xfrm>
            <a:off x="113197" y="-9943"/>
            <a:ext cx="12383604" cy="68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5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650" y="3443344"/>
            <a:ext cx="3499501" cy="2434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86400" y="-1797756"/>
            <a:ext cx="4148668" cy="3595512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7800" y="-25400"/>
            <a:ext cx="10007600" cy="1143000"/>
          </a:xfrm>
          <a:prstGeom prst="rect">
            <a:avLst/>
          </a:prstGeom>
          <a:noFill/>
          <a:ln/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b="1" dirty="0">
                <a:solidFill>
                  <a:srgbClr val="ED8B00"/>
                </a:solidFill>
              </a:rPr>
              <a:t>ACTIVE PEDESTRIAN STREETS</a:t>
            </a:r>
            <a:endParaRPr lang="en-US" altLang="en-US" sz="2400" b="1" i="1" dirty="0">
              <a:solidFill>
                <a:srgbClr val="ED8B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6"/>
          <a:stretch/>
        </p:blipFill>
        <p:spPr>
          <a:xfrm>
            <a:off x="8442251" y="605256"/>
            <a:ext cx="35560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6480" y="3397121"/>
            <a:ext cx="3505200" cy="2324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298" y="3637466"/>
            <a:ext cx="4187103" cy="2229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98" y="605257"/>
            <a:ext cx="4166783" cy="2838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2800" y="3443344"/>
            <a:ext cx="3572539" cy="2434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81120" y="-939800"/>
            <a:ext cx="2133601" cy="40660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099" y="605257"/>
            <a:ext cx="3508872" cy="26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2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834" y="411588"/>
            <a:ext cx="233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SCHEME </a:t>
            </a:r>
            <a:r>
              <a:rPr lang="en-US" sz="2800" b="1" dirty="0" smtClean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1</a:t>
            </a:r>
            <a:endParaRPr lang="en-US" sz="2800" b="1" dirty="0">
              <a:solidFill>
                <a:srgbClr val="ED8B00"/>
              </a:solidFill>
              <a:latin typeface="Arial Narrow" panose="020B0606020202030204" pitchFamily="34" charset="0"/>
              <a:cs typeface="Univers LT Std 57 Cn"/>
            </a:endParaRPr>
          </a:p>
          <a:p>
            <a:endParaRPr lang="en-US" sz="2800" b="1" dirty="0">
              <a:solidFill>
                <a:srgbClr val="ED8B00"/>
              </a:solidFill>
              <a:latin typeface="Arial Narrow" panose="020B0606020202030204" pitchFamily="34" charset="0"/>
              <a:cs typeface="Univers LT Std 57 C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7" r="9740" b="1137"/>
          <a:stretch/>
        </p:blipFill>
        <p:spPr>
          <a:xfrm>
            <a:off x="2895600" y="-247135"/>
            <a:ext cx="10105082" cy="7105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002" y="904030"/>
            <a:ext cx="23368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TIERED</a:t>
            </a:r>
          </a:p>
          <a:p>
            <a:r>
              <a:rPr lang="en-US" sz="2133" b="1" dirty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CENTRAL SPINE</a:t>
            </a:r>
            <a:endParaRPr lang="en-US" sz="2667" b="1" dirty="0">
              <a:solidFill>
                <a:srgbClr val="ED8B00"/>
              </a:solidFill>
              <a:latin typeface="Univers 57 Condensed" pitchFamily="34" charset="0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18362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046" y="3172453"/>
            <a:ext cx="5126753" cy="2593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9" y="579968"/>
            <a:ext cx="11532571" cy="613833"/>
          </a:xfrm>
        </p:spPr>
        <p:txBody>
          <a:bodyPr>
            <a:normAutofit fontScale="90000"/>
          </a:bodyPr>
          <a:lstStyle/>
          <a:p>
            <a:pPr defTabSz="1219170">
              <a:spcBef>
                <a:spcPts val="0"/>
              </a:spcBef>
            </a:pPr>
            <a:r>
              <a:rPr lang="en-US" sz="2133" cap="none" spc="0" dirty="0">
                <a:solidFill>
                  <a:srgbClr val="53565A"/>
                </a:solidFill>
                <a:latin typeface="Calibri"/>
                <a:cs typeface="+mn-cs"/>
              </a:rPr>
              <a:t>JOHN SPOOR BROOME LIBRARY</a:t>
            </a:r>
            <a:r>
              <a:rPr lang="en-US" sz="2667" cap="none" spc="0" dirty="0">
                <a:solidFill>
                  <a:srgbClr val="53565A"/>
                </a:solidFill>
                <a:latin typeface="Calibri"/>
                <a:cs typeface="+mn-cs"/>
              </a:rPr>
              <a:t/>
            </a:r>
            <a:br>
              <a:rPr lang="en-US" sz="2667" cap="none" spc="0" dirty="0">
                <a:solidFill>
                  <a:srgbClr val="53565A"/>
                </a:solidFill>
                <a:latin typeface="Calibri"/>
                <a:cs typeface="+mn-cs"/>
              </a:rPr>
            </a:br>
            <a:r>
              <a:rPr lang="en-US" sz="2133" cap="none" spc="0" dirty="0">
                <a:solidFill>
                  <a:srgbClr val="53565A"/>
                </a:solidFill>
                <a:latin typeface="Calibri"/>
                <a:cs typeface="+mn-cs"/>
              </a:rPr>
              <a:t>CAL State Channel Islands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0204" y="4993"/>
            <a:ext cx="11532571" cy="759883"/>
          </a:xfrm>
        </p:spPr>
        <p:txBody>
          <a:bodyPr>
            <a:normAutofit fontScale="25000" lnSpcReduction="20000"/>
          </a:bodyPr>
          <a:lstStyle/>
          <a:p>
            <a:endParaRPr lang="en-US" sz="4267" dirty="0"/>
          </a:p>
          <a:p>
            <a:endParaRPr lang="en-US" sz="42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25" y="1858559"/>
            <a:ext cx="6380648" cy="3905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046" y="530853"/>
            <a:ext cx="4195421" cy="249145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97821" y="-25400"/>
            <a:ext cx="11537951" cy="6858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lang="en-US" sz="1875" kern="1200" cap="all" spc="30" baseline="0" dirty="0">
                <a:solidFill>
                  <a:srgbClr val="ED8B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sz="2667" b="1" dirty="0"/>
              <a:t>Library/campus center</a:t>
            </a:r>
          </a:p>
        </p:txBody>
      </p:sp>
    </p:spTree>
    <p:extLst>
      <p:ext uri="{BB962C8B-B14F-4D97-AF65-F5344CB8AC3E}">
        <p14:creationId xmlns:p14="http://schemas.microsoft.com/office/powerpoint/2010/main" val="358303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29" y="391676"/>
            <a:ext cx="11532571" cy="613833"/>
          </a:xfrm>
        </p:spPr>
        <p:txBody>
          <a:bodyPr>
            <a:normAutofit fontScale="90000"/>
          </a:bodyPr>
          <a:lstStyle/>
          <a:p>
            <a:r>
              <a:rPr lang="en-US" sz="2133" dirty="0">
                <a:solidFill>
                  <a:schemeClr val="bg1"/>
                </a:solidFill>
                <a:latin typeface="Bodoni Std Book"/>
              </a:rPr>
              <a:t/>
            </a:r>
            <a:br>
              <a:rPr lang="en-US" sz="2133" dirty="0">
                <a:solidFill>
                  <a:schemeClr val="bg1"/>
                </a:solidFill>
                <a:latin typeface="Bodoni Std Book"/>
              </a:rPr>
            </a:br>
            <a:r>
              <a:rPr lang="en-US" sz="2133" dirty="0">
                <a:solidFill>
                  <a:schemeClr val="bg1"/>
                </a:solidFill>
                <a:latin typeface="Bodoni Std Book"/>
              </a:rPr>
              <a:t> Tanimura and Antle Family Memorial Library </a:t>
            </a:r>
            <a:br>
              <a:rPr lang="en-US" sz="2133" dirty="0">
                <a:solidFill>
                  <a:schemeClr val="bg1"/>
                </a:solidFill>
                <a:latin typeface="Bodoni Std Book"/>
              </a:rPr>
            </a:br>
            <a:r>
              <a:rPr lang="en-US" sz="1467" cap="none" dirty="0">
                <a:solidFill>
                  <a:schemeClr val="bg1"/>
                </a:solidFill>
                <a:latin typeface="Bodoni Std Book"/>
              </a:rPr>
              <a:t>  </a:t>
            </a:r>
            <a:r>
              <a:rPr lang="en-US" sz="1600" cap="none" dirty="0">
                <a:solidFill>
                  <a:schemeClr val="bg1"/>
                </a:solidFill>
                <a:latin typeface="Bodoni Std Book"/>
              </a:rPr>
              <a:t>California State University, Monterey Bay </a:t>
            </a:r>
            <a:endParaRPr lang="en-US" sz="1867" cap="none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59200" y="-1980391"/>
            <a:ext cx="11532571" cy="2133600"/>
          </a:xfrm>
        </p:spPr>
        <p:txBody>
          <a:bodyPr/>
          <a:lstStyle/>
          <a:p>
            <a:endParaRPr lang="en-US" sz="4267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3" y="193040"/>
            <a:ext cx="11537951" cy="6858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lang="en-US" sz="1875" kern="1200" cap="all" spc="30" baseline="0" dirty="0">
                <a:solidFill>
                  <a:srgbClr val="ED8B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sz="2667" b="1" dirty="0"/>
              <a:t>Library/campus center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508420"/>
            <a:ext cx="7306400" cy="467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1317" y="3415932"/>
            <a:ext cx="3759200" cy="1983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533" y="4219780"/>
            <a:ext cx="3132667" cy="19608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07"/>
          <a:stretch/>
        </p:blipFill>
        <p:spPr>
          <a:xfrm>
            <a:off x="7740358" y="1499954"/>
            <a:ext cx="3009116" cy="22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8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7843157" cy="10033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609" y="-1390733"/>
            <a:ext cx="12259609" cy="917872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47184" y="5614005"/>
            <a:ext cx="12061294" cy="815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800" spc="75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STATE UNIVERSITY SAN BERNARDINO</a:t>
            </a:r>
            <a:endParaRPr lang="en-US" kern="1800" spc="75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 STEERING COMMITTEE  |  </a:t>
            </a:r>
            <a:r>
              <a:rPr lang="en-US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4,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  <a:p>
            <a:endParaRPr lang="en-US" sz="180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475" y="5973709"/>
            <a:ext cx="1212837" cy="884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6235" y="5936123"/>
            <a:ext cx="869716" cy="151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9056" y="4866973"/>
            <a:ext cx="8388477" cy="92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sz="54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</a:p>
        </p:txBody>
      </p:sp>
    </p:spTree>
    <p:extLst>
      <p:ext uri="{BB962C8B-B14F-4D97-AF65-F5344CB8AC3E}">
        <p14:creationId xmlns:p14="http://schemas.microsoft.com/office/powerpoint/2010/main" val="16650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6397657" y="3707877"/>
            <a:ext cx="25139" cy="2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27" r="10410"/>
          <a:stretch/>
        </p:blipFill>
        <p:spPr>
          <a:xfrm>
            <a:off x="2895600" y="-825909"/>
            <a:ext cx="9802207" cy="7683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0455" y="283849"/>
            <a:ext cx="16193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SCHEME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0455" y="786615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COURTYARDS</a:t>
            </a:r>
          </a:p>
          <a:p>
            <a:endParaRPr lang="en-US" sz="2667" b="1" dirty="0">
              <a:solidFill>
                <a:srgbClr val="ED8B00"/>
              </a:solidFill>
              <a:latin typeface="Univers 57 Condensed" pitchFamily="34" charset="0"/>
              <a:cs typeface="Univers LT Std 57 Cn"/>
            </a:endParaRPr>
          </a:p>
        </p:txBody>
      </p:sp>
    </p:spTree>
    <p:extLst>
      <p:ext uri="{BB962C8B-B14F-4D97-AF65-F5344CB8AC3E}">
        <p14:creationId xmlns:p14="http://schemas.microsoft.com/office/powerpoint/2010/main" val="81267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35"/>
          <a:stretch/>
        </p:blipFill>
        <p:spPr>
          <a:xfrm>
            <a:off x="2895600" y="-218713"/>
            <a:ext cx="10128422" cy="70767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899083"/>
            <a:ext cx="2336800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CENTRAL CORRIDOR</a:t>
            </a:r>
          </a:p>
          <a:p>
            <a:endParaRPr lang="en-US" sz="2667" b="1" dirty="0">
              <a:solidFill>
                <a:srgbClr val="ED8B00"/>
              </a:solidFill>
              <a:latin typeface="Univers 57 Condensed" pitchFamily="34" charset="0"/>
              <a:cs typeface="Univers LT Std 57 C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8800" y="396317"/>
            <a:ext cx="16193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SCHEME 3</a:t>
            </a:r>
          </a:p>
        </p:txBody>
      </p:sp>
    </p:spTree>
    <p:extLst>
      <p:ext uri="{BB962C8B-B14F-4D97-AF65-F5344CB8AC3E}">
        <p14:creationId xmlns:p14="http://schemas.microsoft.com/office/powerpoint/2010/main" val="206005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9529" y="-829643"/>
            <a:ext cx="9426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PALM DESERT CAMPUS</a:t>
            </a:r>
          </a:p>
        </p:txBody>
      </p:sp>
      <p:sp>
        <p:nvSpPr>
          <p:cNvPr id="8" name="Rectangle 7"/>
          <p:cNvSpPr/>
          <p:nvPr/>
        </p:nvSpPr>
        <p:spPr>
          <a:xfrm>
            <a:off x="178666" y="0"/>
            <a:ext cx="2210862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 smtClean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DRAFT </a:t>
            </a:r>
          </a:p>
          <a:p>
            <a:r>
              <a:rPr lang="en-US" sz="2667" b="1" dirty="0" smtClean="0">
                <a:solidFill>
                  <a:srgbClr val="ED8B00"/>
                </a:solidFill>
                <a:latin typeface="Arial Narrow" panose="020B0606020202030204" pitchFamily="34" charset="0"/>
                <a:cs typeface="Univers LT Std 57 Cn"/>
              </a:rPr>
              <a:t>MASTER PLAN</a:t>
            </a:r>
            <a:endParaRPr lang="en-US" sz="2667" b="1" dirty="0">
              <a:solidFill>
                <a:srgbClr val="ED8B00"/>
              </a:solidFill>
              <a:latin typeface="Arial Narrow" panose="020B0606020202030204" pitchFamily="34" charset="0"/>
              <a:cs typeface="Univers LT Std 57 C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0"/>
            <a:ext cx="9815064" cy="68580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9118948" y="1248937"/>
            <a:ext cx="582613" cy="742701"/>
          </a:xfrm>
          <a:custGeom>
            <a:avLst/>
            <a:gdLst>
              <a:gd name="connsiteX0" fmla="*/ 87682 w 576197"/>
              <a:gd name="connsiteY0" fmla="*/ 25052 h 701457"/>
              <a:gd name="connsiteX1" fmla="*/ 563671 w 576197"/>
              <a:gd name="connsiteY1" fmla="*/ 0 h 701457"/>
              <a:gd name="connsiteX2" fmla="*/ 576197 w 576197"/>
              <a:gd name="connsiteY2" fmla="*/ 676405 h 701457"/>
              <a:gd name="connsiteX3" fmla="*/ 37578 w 576197"/>
              <a:gd name="connsiteY3" fmla="*/ 701457 h 701457"/>
              <a:gd name="connsiteX4" fmla="*/ 37578 w 576197"/>
              <a:gd name="connsiteY4" fmla="*/ 513567 h 701457"/>
              <a:gd name="connsiteX5" fmla="*/ 37578 w 576197"/>
              <a:gd name="connsiteY5" fmla="*/ 513567 h 701457"/>
              <a:gd name="connsiteX6" fmla="*/ 0 w 576197"/>
              <a:gd name="connsiteY6" fmla="*/ 350729 h 701457"/>
              <a:gd name="connsiteX7" fmla="*/ 12526 w 576197"/>
              <a:gd name="connsiteY7" fmla="*/ 350729 h 701457"/>
              <a:gd name="connsiteX8" fmla="*/ 25052 w 576197"/>
              <a:gd name="connsiteY8" fmla="*/ 87682 h 701457"/>
              <a:gd name="connsiteX9" fmla="*/ 125260 w 576197"/>
              <a:gd name="connsiteY9" fmla="*/ 112734 h 701457"/>
              <a:gd name="connsiteX10" fmla="*/ 87682 w 576197"/>
              <a:gd name="connsiteY10" fmla="*/ 25052 h 70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6197" h="701457">
                <a:moveTo>
                  <a:pt x="87682" y="25052"/>
                </a:moveTo>
                <a:lnTo>
                  <a:pt x="563671" y="0"/>
                </a:lnTo>
                <a:lnTo>
                  <a:pt x="576197" y="676405"/>
                </a:lnTo>
                <a:lnTo>
                  <a:pt x="37578" y="701457"/>
                </a:lnTo>
                <a:lnTo>
                  <a:pt x="37578" y="513567"/>
                </a:lnTo>
                <a:lnTo>
                  <a:pt x="37578" y="513567"/>
                </a:lnTo>
                <a:lnTo>
                  <a:pt x="0" y="350729"/>
                </a:lnTo>
                <a:lnTo>
                  <a:pt x="12526" y="350729"/>
                </a:lnTo>
                <a:lnTo>
                  <a:pt x="25052" y="87682"/>
                </a:lnTo>
                <a:lnTo>
                  <a:pt x="125260" y="112734"/>
                </a:lnTo>
                <a:lnTo>
                  <a:pt x="87682" y="25052"/>
                </a:lnTo>
                <a:close/>
              </a:path>
            </a:pathLst>
          </a:custGeom>
          <a:solidFill>
            <a:srgbClr val="FF66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438582" y="4834822"/>
            <a:ext cx="799416" cy="1084138"/>
          </a:xfrm>
          <a:custGeom>
            <a:avLst/>
            <a:gdLst>
              <a:gd name="connsiteX0" fmla="*/ 5475 w 799416"/>
              <a:gd name="connsiteY0" fmla="*/ 21901 h 1084138"/>
              <a:gd name="connsiteX1" fmla="*/ 169739 w 799416"/>
              <a:gd name="connsiteY1" fmla="*/ 32852 h 1084138"/>
              <a:gd name="connsiteX2" fmla="*/ 169739 w 799416"/>
              <a:gd name="connsiteY2" fmla="*/ 0 h 1084138"/>
              <a:gd name="connsiteX3" fmla="*/ 229969 w 799416"/>
              <a:gd name="connsiteY3" fmla="*/ 10950 h 1084138"/>
              <a:gd name="connsiteX4" fmla="*/ 262822 w 799416"/>
              <a:gd name="connsiteY4" fmla="*/ 596824 h 1084138"/>
              <a:gd name="connsiteX5" fmla="*/ 394232 w 799416"/>
              <a:gd name="connsiteY5" fmla="*/ 695382 h 1084138"/>
              <a:gd name="connsiteX6" fmla="*/ 711808 w 799416"/>
              <a:gd name="connsiteY6" fmla="*/ 421609 h 1084138"/>
              <a:gd name="connsiteX7" fmla="*/ 799416 w 799416"/>
              <a:gd name="connsiteY7" fmla="*/ 558495 h 1084138"/>
              <a:gd name="connsiteX8" fmla="*/ 229969 w 799416"/>
              <a:gd name="connsiteY8" fmla="*/ 1084138 h 1084138"/>
              <a:gd name="connsiteX9" fmla="*/ 54755 w 799416"/>
              <a:gd name="connsiteY9" fmla="*/ 936301 h 1084138"/>
              <a:gd name="connsiteX10" fmla="*/ 54755 w 799416"/>
              <a:gd name="connsiteY10" fmla="*/ 651578 h 1084138"/>
              <a:gd name="connsiteX11" fmla="*/ 0 w 799416"/>
              <a:gd name="connsiteY11" fmla="*/ 651578 h 1084138"/>
              <a:gd name="connsiteX12" fmla="*/ 5475 w 799416"/>
              <a:gd name="connsiteY12" fmla="*/ 21901 h 108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9416" h="1084138">
                <a:moveTo>
                  <a:pt x="5475" y="21901"/>
                </a:moveTo>
                <a:lnTo>
                  <a:pt x="169739" y="32852"/>
                </a:lnTo>
                <a:lnTo>
                  <a:pt x="169739" y="0"/>
                </a:lnTo>
                <a:lnTo>
                  <a:pt x="229969" y="10950"/>
                </a:lnTo>
                <a:lnTo>
                  <a:pt x="262822" y="596824"/>
                </a:lnTo>
                <a:lnTo>
                  <a:pt x="394232" y="695382"/>
                </a:lnTo>
                <a:lnTo>
                  <a:pt x="711808" y="421609"/>
                </a:lnTo>
                <a:lnTo>
                  <a:pt x="799416" y="558495"/>
                </a:lnTo>
                <a:lnTo>
                  <a:pt x="229969" y="1084138"/>
                </a:lnTo>
                <a:lnTo>
                  <a:pt x="54755" y="936301"/>
                </a:lnTo>
                <a:lnTo>
                  <a:pt x="54755" y="651578"/>
                </a:lnTo>
                <a:lnTo>
                  <a:pt x="0" y="651578"/>
                </a:lnTo>
                <a:lnTo>
                  <a:pt x="5475" y="21901"/>
                </a:lnTo>
                <a:close/>
              </a:path>
            </a:pathLst>
          </a:custGeom>
          <a:solidFill>
            <a:srgbClr val="FF6600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23113" y="-447630"/>
            <a:ext cx="1225882" cy="1360829"/>
            <a:chOff x="3323113" y="-447630"/>
            <a:chExt cx="1225882" cy="13608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3113" y="-61681"/>
              <a:ext cx="787248" cy="9748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110361" y="-447630"/>
              <a:ext cx="438634" cy="904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608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0" y="-3687234"/>
            <a:ext cx="4401013" cy="2788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480" y="3632201"/>
            <a:ext cx="3627120" cy="2203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3632201"/>
            <a:ext cx="57150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58400" y="2603500"/>
            <a:ext cx="97536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04133" y="3974837"/>
            <a:ext cx="11582400" cy="5766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28000" y="-3683000"/>
            <a:ext cx="6350000" cy="5334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1600" y="3293"/>
            <a:ext cx="10007600" cy="1143000"/>
          </a:xfrm>
          <a:prstGeom prst="rect">
            <a:avLst/>
          </a:prstGeom>
          <a:noFill/>
          <a:ln/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rgbClr val="ED8B00"/>
                </a:solidFill>
              </a:rPr>
              <a:t>ARCHITECTURE TO DISTINGUISH THE CAMPUS </a:t>
            </a:r>
            <a:endParaRPr lang="en-US" altLang="en-US" sz="2400" b="1" i="1" dirty="0">
              <a:solidFill>
                <a:srgbClr val="ED8B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198" y="629920"/>
            <a:ext cx="6460089" cy="2788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89" y="629920"/>
            <a:ext cx="4401012" cy="278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34" y="889000"/>
            <a:ext cx="3068367" cy="203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0952" y="3467665"/>
            <a:ext cx="4014520" cy="235712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762000" y="114300"/>
            <a:ext cx="10007600" cy="1143000"/>
          </a:xfrm>
          <a:prstGeom prst="rect">
            <a:avLst/>
          </a:prstGeom>
          <a:noFill/>
          <a:ln/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rgbClr val="ED8B00"/>
                </a:solidFill>
              </a:rPr>
              <a:t>CAMPANILES AND CLOCK TOWERS</a:t>
            </a:r>
            <a:endParaRPr lang="en-US" altLang="en-US" sz="2400" b="1" i="1" dirty="0">
              <a:solidFill>
                <a:srgbClr val="ED8B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113" y="889000"/>
            <a:ext cx="1534287" cy="2310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6876" y="2531447"/>
            <a:ext cx="3253273" cy="4066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7656" y="889000"/>
            <a:ext cx="2161145" cy="2310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28" y="3252040"/>
            <a:ext cx="3046728" cy="2552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0759" y="1451514"/>
            <a:ext cx="3784355" cy="5045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49120" y="-1587500"/>
            <a:ext cx="6108315" cy="393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204" y="889000"/>
            <a:ext cx="3755600" cy="49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</Words>
  <Application>Microsoft Office PowerPoint</Application>
  <PresentationFormat>Widescreen</PresentationFormat>
  <Paragraphs>84</Paragraphs>
  <Slides>43</Slides>
  <Notes>4</Notes>
  <HiddenSlides>22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Arial Narrow</vt:lpstr>
      <vt:lpstr>Bodoni Std Book</vt:lpstr>
      <vt:lpstr>Calibri</vt:lpstr>
      <vt:lpstr>Calibri Light</vt:lpstr>
      <vt:lpstr>Univers 47 CondensedLight</vt:lpstr>
      <vt:lpstr>Univers 57 Condensed</vt:lpstr>
      <vt:lpstr>Univers LT Std 47 Cn Lt</vt:lpstr>
      <vt:lpstr>Univers LT Std 57 Cn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Physical education/EVENTS CENTER</vt:lpstr>
      <vt:lpstr>Student center/food service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JOHN SPOOR BROOME LIBRARY CAL State Channel Islands</vt:lpstr>
      <vt:lpstr>  Tanimura and Antle Family Memorial Library    California State University, Monterey Bay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Dusty Lewis</dc:creator>
  <cp:lastModifiedBy>Dusty Lewis</cp:lastModifiedBy>
  <cp:revision>1</cp:revision>
  <dcterms:created xsi:type="dcterms:W3CDTF">2016-05-05T17:31:31Z</dcterms:created>
  <dcterms:modified xsi:type="dcterms:W3CDTF">2016-05-05T17:32:19Z</dcterms:modified>
</cp:coreProperties>
</file>