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8" r:id="rId4"/>
    <p:sldId id="257"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D0A65-0116-43E0-A694-DCB4C9E02BED}"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3282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D0A65-0116-43E0-A694-DCB4C9E02BED}"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304182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D0A65-0116-43E0-A694-DCB4C9E02BED}"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38139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D0A65-0116-43E0-A694-DCB4C9E02BED}"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87854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D0A65-0116-43E0-A694-DCB4C9E02BED}"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267184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D0A65-0116-43E0-A694-DCB4C9E02BED}"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379039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D0A65-0116-43E0-A694-DCB4C9E02BED}" type="datetimeFigureOut">
              <a:rPr lang="en-US" smtClean="0"/>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307557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D0A65-0116-43E0-A694-DCB4C9E02BED}" type="datetimeFigureOut">
              <a:rPr lang="en-US" smtClean="0"/>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16288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D0A65-0116-43E0-A694-DCB4C9E02BED}" type="datetimeFigureOut">
              <a:rPr lang="en-US" smtClean="0"/>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108940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D0A65-0116-43E0-A694-DCB4C9E02BED}"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368500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D0A65-0116-43E0-A694-DCB4C9E02BED}"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577-1470-4F38-A392-40B70C46B63E}" type="slidenum">
              <a:rPr lang="en-US" smtClean="0"/>
              <a:t>‹#›</a:t>
            </a:fld>
            <a:endParaRPr lang="en-US"/>
          </a:p>
        </p:txBody>
      </p:sp>
    </p:spTree>
    <p:extLst>
      <p:ext uri="{BB962C8B-B14F-4D97-AF65-F5344CB8AC3E}">
        <p14:creationId xmlns:p14="http://schemas.microsoft.com/office/powerpoint/2010/main" val="43064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D0A65-0116-43E0-A694-DCB4C9E02BED}" type="datetimeFigureOut">
              <a:rPr lang="en-US" smtClean="0"/>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51577-1470-4F38-A392-40B70C46B63E}" type="slidenum">
              <a:rPr lang="en-US" smtClean="0"/>
              <a:t>‹#›</a:t>
            </a:fld>
            <a:endParaRPr lang="en-US"/>
          </a:p>
        </p:txBody>
      </p:sp>
    </p:spTree>
    <p:extLst>
      <p:ext uri="{BB962C8B-B14F-4D97-AF65-F5344CB8AC3E}">
        <p14:creationId xmlns:p14="http://schemas.microsoft.com/office/powerpoint/2010/main" val="9595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30997"/>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Form 48 Preparation Instructions</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Title 3"/>
          <p:cNvSpPr txBox="1">
            <a:spLocks/>
          </p:cNvSpPr>
          <p:nvPr/>
        </p:nvSpPr>
        <p:spPr>
          <a:xfrm>
            <a:off x="457200" y="5646003"/>
            <a:ext cx="8229600" cy="83099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n w="17780" cmpd="sng">
                  <a:solidFill>
                    <a:sysClr val="windowText" lastClr="000000"/>
                  </a:solidFill>
                  <a:prstDash val="solid"/>
                  <a:miter lim="800000"/>
                </a:ln>
                <a:latin typeface="Times New Roman" panose="02020603050405020304" pitchFamily="18" charset="0"/>
                <a:cs typeface="Times New Roman" panose="02020603050405020304" pitchFamily="18" charset="0"/>
              </a:rPr>
              <a:t>PULLED FROM </a:t>
            </a:r>
          </a:p>
          <a:p>
            <a:r>
              <a:rPr lang="en-US" sz="2400" dirty="0" smtClean="0">
                <a:ln w="17780" cmpd="sng">
                  <a:solidFill>
                    <a:sysClr val="windowText" lastClr="000000"/>
                  </a:solidFill>
                  <a:prstDash val="solid"/>
                  <a:miter lim="800000"/>
                </a:ln>
                <a:latin typeface="Times New Roman" panose="02020603050405020304" pitchFamily="18" charset="0"/>
                <a:cs typeface="Times New Roman" panose="02020603050405020304" pitchFamily="18" charset="0"/>
              </a:rPr>
              <a:t>AFROTCI 36-2011, </a:t>
            </a:r>
            <a:r>
              <a:rPr lang="en-US" sz="2400" i="1" dirty="0" smtClean="0">
                <a:ln w="17780" cmpd="sng">
                  <a:solidFill>
                    <a:sysClr val="windowText" lastClr="000000"/>
                  </a:solidFill>
                  <a:prstDash val="solid"/>
                  <a:miter lim="800000"/>
                </a:ln>
                <a:latin typeface="Times New Roman" panose="02020603050405020304" pitchFamily="18" charset="0"/>
                <a:cs typeface="Times New Roman" panose="02020603050405020304" pitchFamily="18" charset="0"/>
              </a:rPr>
              <a:t>CADET OPERATIONS</a:t>
            </a:r>
            <a:r>
              <a:rPr lang="en-US" sz="2400" dirty="0" smtClean="0">
                <a:ln w="17780" cmpd="sng">
                  <a:solidFill>
                    <a:sysClr val="windowText" lastClr="000000"/>
                  </a:solidFill>
                  <a:prstDash val="solid"/>
                  <a:miter lim="800000"/>
                </a:ln>
                <a:latin typeface="Times New Roman" panose="02020603050405020304" pitchFamily="18" charset="0"/>
                <a:cs typeface="Times New Roman" panose="02020603050405020304" pitchFamily="18" charset="0"/>
              </a:rPr>
              <a:t>, 12 AUGUST 2013</a:t>
            </a:r>
            <a:endParaRPr lang="en-US" sz="2400" dirty="0">
              <a:ln w="17780" cmpd="sng">
                <a:solidFill>
                  <a:sysClr val="windowText" lastClr="000000"/>
                </a:solidFill>
                <a:prstDash val="solid"/>
                <a:miter lim="800000"/>
              </a:ln>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978887"/>
            <a:ext cx="4370471" cy="5802913"/>
          </a:xfrm>
          <a:prstGeom prst="rect">
            <a:avLst/>
          </a:prstGeom>
        </p:spPr>
      </p:pic>
    </p:spTree>
    <p:extLst>
      <p:ext uri="{BB962C8B-B14F-4D97-AF65-F5344CB8AC3E}">
        <p14:creationId xmlns:p14="http://schemas.microsoft.com/office/powerpoint/2010/main" val="164507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11271" cy="830997"/>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Form 48 Preparation Instructions</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TextBox 4"/>
          <p:cNvSpPr txBox="1"/>
          <p:nvPr/>
        </p:nvSpPr>
        <p:spPr>
          <a:xfrm>
            <a:off x="457200" y="1066800"/>
            <a:ext cx="8506471" cy="5632311"/>
          </a:xfrm>
          <a:prstGeom prst="rect">
            <a:avLst/>
          </a:prstGeom>
          <a:noFill/>
        </p:spPr>
        <p:txBody>
          <a:bodyPr wrap="square" rtlCol="0">
            <a:spAutoFit/>
          </a:bodyPr>
          <a:lstStyle/>
          <a:p>
            <a:pPr marL="342900" indent="-342900">
              <a:buFont typeface="+mj-lt"/>
              <a:buAutoNum type="arabicPeriod"/>
            </a:pPr>
            <a:r>
              <a:rPr lang="en-US" dirty="0" smtClean="0"/>
              <a:t>Must be completed prior to the end of your first term in ROTC.</a:t>
            </a:r>
          </a:p>
          <a:p>
            <a:pPr marL="342900" indent="-342900">
              <a:buFont typeface="+mj-lt"/>
              <a:buAutoNum type="arabicPeriod"/>
            </a:pPr>
            <a:endParaRPr lang="en-US" dirty="0"/>
          </a:p>
          <a:p>
            <a:pPr marL="342900" indent="-342900">
              <a:buFont typeface="+mj-lt"/>
              <a:buAutoNum type="arabicPeriod"/>
            </a:pPr>
            <a:r>
              <a:rPr lang="en-US" dirty="0" smtClean="0"/>
              <a:t>The Form 48 is a “road map” that outlines </a:t>
            </a:r>
            <a:r>
              <a:rPr lang="en-US" b="1" i="1" u="sng" dirty="0" smtClean="0"/>
              <a:t>ALL</a:t>
            </a:r>
            <a:r>
              <a:rPr lang="en-US" dirty="0" smtClean="0"/>
              <a:t> your academic classes until graduation.</a:t>
            </a:r>
          </a:p>
          <a:p>
            <a:pPr marL="342900" indent="-342900">
              <a:buFont typeface="+mj-lt"/>
              <a:buAutoNum type="arabicPeriod"/>
            </a:pPr>
            <a:endParaRPr lang="en-US" dirty="0"/>
          </a:p>
          <a:p>
            <a:pPr marL="342900" indent="-342900">
              <a:buFont typeface="+mj-lt"/>
              <a:buAutoNum type="arabicPeriod"/>
            </a:pPr>
            <a:r>
              <a:rPr lang="en-US" dirty="0" smtClean="0"/>
              <a:t>All signatures must be in </a:t>
            </a:r>
            <a:r>
              <a:rPr lang="en-US" b="1" dirty="0" smtClean="0">
                <a:solidFill>
                  <a:schemeClr val="tx2">
                    <a:lumMod val="40000"/>
                    <a:lumOff val="60000"/>
                  </a:schemeClr>
                </a:solidFill>
              </a:rPr>
              <a:t>blue</a:t>
            </a:r>
            <a:r>
              <a:rPr lang="en-US" dirty="0" smtClean="0">
                <a:solidFill>
                  <a:schemeClr val="tx2">
                    <a:lumMod val="40000"/>
                    <a:lumOff val="60000"/>
                  </a:schemeClr>
                </a:solidFill>
              </a:rPr>
              <a:t> </a:t>
            </a:r>
            <a:r>
              <a:rPr lang="en-US" dirty="0" smtClean="0"/>
              <a:t>or </a:t>
            </a:r>
            <a:r>
              <a:rPr lang="en-US" b="1" dirty="0" smtClean="0"/>
              <a:t>black</a:t>
            </a:r>
            <a:r>
              <a:rPr lang="en-US" dirty="0" smtClean="0"/>
              <a:t> ink.</a:t>
            </a:r>
          </a:p>
          <a:p>
            <a:pPr marL="342900" indent="-342900">
              <a:buFont typeface="+mj-lt"/>
              <a:buAutoNum type="arabicPeriod"/>
            </a:pPr>
            <a:endParaRPr lang="en-US" dirty="0"/>
          </a:p>
          <a:p>
            <a:pPr marL="342900" indent="-342900">
              <a:buFont typeface="+mj-lt"/>
              <a:buAutoNum type="arabicPeriod"/>
            </a:pPr>
            <a:r>
              <a:rPr lang="en-US" dirty="0" smtClean="0"/>
              <a:t>All other areas should be accomplished in </a:t>
            </a:r>
            <a:r>
              <a:rPr lang="en-US" b="1" dirty="0" smtClean="0">
                <a:solidFill>
                  <a:schemeClr val="bg1">
                    <a:lumMod val="65000"/>
                  </a:schemeClr>
                </a:solidFill>
              </a:rPr>
              <a:t>pencil</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dirty="0" smtClean="0"/>
              <a:t>If the course titles of electives are not known or undecided, enter “General Elective” and the number of proposed credit hours.</a:t>
            </a:r>
          </a:p>
          <a:p>
            <a:pPr marL="800100" lvl="2" indent="-342900">
              <a:buFont typeface="Arial" panose="020B0604020202020204" pitchFamily="34" charset="0"/>
              <a:buChar char="•"/>
            </a:pPr>
            <a:r>
              <a:rPr lang="en-US" dirty="0" smtClean="0"/>
              <a:t>Once the course title is known, erase the words “General Elective” and enter the proper course title.</a:t>
            </a:r>
          </a:p>
          <a:p>
            <a:pPr marL="342900" indent="-342900">
              <a:buFont typeface="+mj-lt"/>
              <a:buAutoNum type="arabicPeriod"/>
            </a:pPr>
            <a:endParaRPr lang="en-US" dirty="0" smtClean="0"/>
          </a:p>
          <a:p>
            <a:pPr marL="342900" indent="-342900">
              <a:buFont typeface="+mj-lt"/>
              <a:buAutoNum type="arabicPeriod"/>
            </a:pPr>
            <a:r>
              <a:rPr lang="en-US" dirty="0" smtClean="0"/>
              <a:t>Regardless of what system your school is on (semester, quarter, etc.), you should prepare your Form 48 using the quarter system (Fall, Winter, Spring, Summer).</a:t>
            </a:r>
          </a:p>
          <a:p>
            <a:pPr marL="342900" indent="-342900">
              <a:buFont typeface="+mj-lt"/>
              <a:buAutoNum type="arabicPeriod"/>
            </a:pPr>
            <a:endParaRPr lang="en-US" dirty="0" smtClean="0"/>
          </a:p>
          <a:p>
            <a:pPr marL="342900" indent="-342900">
              <a:buFont typeface="+mj-lt"/>
              <a:buAutoNum type="arabicPeriod"/>
            </a:pPr>
            <a:r>
              <a:rPr lang="en-US" dirty="0" smtClean="0"/>
              <a:t>Make sure to write “Field Training” in the summer after your sophomore year.</a:t>
            </a:r>
          </a:p>
          <a:p>
            <a:pPr marL="342900" indent="-342900">
              <a:buFont typeface="+mj-lt"/>
              <a:buAutoNum type="arabicPeriod"/>
            </a:pPr>
            <a:endParaRPr lang="en-US" dirty="0"/>
          </a:p>
          <a:p>
            <a:pPr marL="342900" indent="-342900">
              <a:buFont typeface="+mj-lt"/>
              <a:buAutoNum type="arabicPeriod"/>
            </a:pPr>
            <a:r>
              <a:rPr lang="en-US" dirty="0" smtClean="0"/>
              <a:t>Ensure your academic advisor reviews the Form 48 initially and at least once every fall after that.</a:t>
            </a:r>
            <a:endParaRPr lang="en-US" dirty="0"/>
          </a:p>
        </p:txBody>
      </p:sp>
    </p:spTree>
    <p:extLst>
      <p:ext uri="{BB962C8B-B14F-4D97-AF65-F5344CB8AC3E}">
        <p14:creationId xmlns:p14="http://schemas.microsoft.com/office/powerpoint/2010/main" val="190055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BM Forms Viewer - AFROTC FORM 48, 20060801, V1"/>
          <p:cNvPicPr>
            <a:picLocks noChangeAspect="1"/>
          </p:cNvPicPr>
          <p:nvPr/>
        </p:nvPicPr>
        <p:blipFill rotWithShape="1">
          <a:blip r:embed="rId2">
            <a:extLst>
              <a:ext uri="{28A0092B-C50C-407E-A947-70E740481C1C}">
                <a14:useLocalDpi xmlns:a14="http://schemas.microsoft.com/office/drawing/2010/main" val="0"/>
              </a:ext>
            </a:extLst>
          </a:blip>
          <a:srcRect l="2020" t="13640" r="44344" b="15810"/>
          <a:stretch/>
        </p:blipFill>
        <p:spPr>
          <a:xfrm>
            <a:off x="1447800" y="804512"/>
            <a:ext cx="6216073" cy="5139088"/>
          </a:xfrm>
          <a:prstGeom prst="rect">
            <a:avLst/>
          </a:prstGeom>
        </p:spPr>
      </p:pic>
      <p:sp>
        <p:nvSpPr>
          <p:cNvPr id="6" name="Oval 5"/>
          <p:cNvSpPr/>
          <p:nvPr/>
        </p:nvSpPr>
        <p:spPr>
          <a:xfrm>
            <a:off x="1371600" y="1371600"/>
            <a:ext cx="3276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1981200" y="685800"/>
            <a:ext cx="10287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228600"/>
            <a:ext cx="3581400" cy="457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Your institution official (usually an advisor) should sign here, in pen, after their initial review.</a:t>
            </a:r>
            <a:endParaRPr lang="en-US" sz="1200" b="1" dirty="0">
              <a:solidFill>
                <a:schemeClr val="tx1"/>
              </a:solidFill>
            </a:endParaRPr>
          </a:p>
        </p:txBody>
      </p:sp>
      <p:sp>
        <p:nvSpPr>
          <p:cNvPr id="11" name="Oval 10"/>
          <p:cNvSpPr/>
          <p:nvPr/>
        </p:nvSpPr>
        <p:spPr>
          <a:xfrm>
            <a:off x="4343400" y="1905000"/>
            <a:ext cx="3276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p:cNvCxnSpPr>
          <p:nvPr/>
        </p:nvCxnSpPr>
        <p:spPr>
          <a:xfrm flipV="1">
            <a:off x="5981700" y="644801"/>
            <a:ext cx="647700" cy="12601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05400" y="76200"/>
            <a:ext cx="3581400" cy="568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You and a cadre member will sign here </a:t>
            </a:r>
            <a:r>
              <a:rPr lang="en-US" sz="1200" b="1" u="sng" dirty="0" smtClean="0">
                <a:solidFill>
                  <a:srgbClr val="FF0000"/>
                </a:solidFill>
              </a:rPr>
              <a:t>AFTER</a:t>
            </a:r>
            <a:r>
              <a:rPr lang="en-US" sz="1200" b="1" dirty="0" smtClean="0">
                <a:solidFill>
                  <a:srgbClr val="FF0000"/>
                </a:solidFill>
              </a:rPr>
              <a:t> </a:t>
            </a:r>
            <a:r>
              <a:rPr lang="en-US" sz="1200" b="1" dirty="0" smtClean="0">
                <a:solidFill>
                  <a:schemeClr val="tx1"/>
                </a:solidFill>
              </a:rPr>
              <a:t>your Form 48 has been reviewed by an institution official and a cadre member. In pen, of course.</a:t>
            </a:r>
            <a:endParaRPr lang="en-US" sz="1200" b="1" dirty="0">
              <a:solidFill>
                <a:schemeClr val="tx1"/>
              </a:solidFill>
            </a:endParaRPr>
          </a:p>
        </p:txBody>
      </p:sp>
      <p:sp>
        <p:nvSpPr>
          <p:cNvPr id="17" name="TextBox 16"/>
          <p:cNvSpPr txBox="1"/>
          <p:nvPr/>
        </p:nvSpPr>
        <p:spPr>
          <a:xfrm>
            <a:off x="3581400" y="4112568"/>
            <a:ext cx="533400" cy="200055"/>
          </a:xfrm>
          <a:prstGeom prst="rect">
            <a:avLst/>
          </a:prstGeom>
          <a:noFill/>
        </p:spPr>
        <p:txBody>
          <a:bodyPr wrap="square" rtlCol="0">
            <a:spAutoFit/>
          </a:bodyPr>
          <a:lstStyle/>
          <a:p>
            <a:r>
              <a:rPr lang="en-US" sz="700" dirty="0" smtClean="0"/>
              <a:t>14</a:t>
            </a:r>
            <a:endParaRPr lang="en-US" sz="700" dirty="0"/>
          </a:p>
        </p:txBody>
      </p:sp>
      <p:sp>
        <p:nvSpPr>
          <p:cNvPr id="19" name="TextBox 18"/>
          <p:cNvSpPr txBox="1"/>
          <p:nvPr/>
        </p:nvSpPr>
        <p:spPr>
          <a:xfrm>
            <a:off x="6705600" y="4114800"/>
            <a:ext cx="381000" cy="200055"/>
          </a:xfrm>
          <a:prstGeom prst="rect">
            <a:avLst/>
          </a:prstGeom>
          <a:noFill/>
        </p:spPr>
        <p:txBody>
          <a:bodyPr wrap="square" rtlCol="0">
            <a:spAutoFit/>
          </a:bodyPr>
          <a:lstStyle/>
          <a:p>
            <a:r>
              <a:rPr lang="en-US" sz="700" dirty="0" smtClean="0"/>
              <a:t>12</a:t>
            </a:r>
            <a:endParaRPr lang="en-US" sz="700" dirty="0"/>
          </a:p>
        </p:txBody>
      </p:sp>
      <p:sp>
        <p:nvSpPr>
          <p:cNvPr id="20" name="Oval 19"/>
          <p:cNvSpPr/>
          <p:nvPr/>
        </p:nvSpPr>
        <p:spPr>
          <a:xfrm>
            <a:off x="1371600" y="5328138"/>
            <a:ext cx="3276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4"/>
            <a:endCxn id="22" idx="0"/>
          </p:cNvCxnSpPr>
          <p:nvPr/>
        </p:nvCxnSpPr>
        <p:spPr>
          <a:xfrm>
            <a:off x="3009900" y="5937738"/>
            <a:ext cx="952500" cy="3106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71700" y="6248400"/>
            <a:ext cx="3581400" cy="568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You and a cadre member will sign here </a:t>
            </a:r>
            <a:r>
              <a:rPr lang="en-US" sz="1200" b="1" u="sng" dirty="0" smtClean="0">
                <a:solidFill>
                  <a:srgbClr val="FF0000"/>
                </a:solidFill>
              </a:rPr>
              <a:t>AFTER</a:t>
            </a:r>
            <a:r>
              <a:rPr lang="en-US" sz="1200" b="1" dirty="0" smtClean="0">
                <a:solidFill>
                  <a:schemeClr val="tx1"/>
                </a:solidFill>
              </a:rPr>
              <a:t> your Form 48 has been reviewed during your mid-term counseling. In pen, of course.</a:t>
            </a:r>
            <a:endParaRPr lang="en-US" sz="1200" b="1" dirty="0">
              <a:solidFill>
                <a:schemeClr val="tx1"/>
              </a:solidFill>
            </a:endParaRPr>
          </a:p>
        </p:txBody>
      </p:sp>
    </p:spTree>
    <p:extLst>
      <p:ext uri="{BB962C8B-B14F-4D97-AF65-F5344CB8AC3E}">
        <p14:creationId xmlns:p14="http://schemas.microsoft.com/office/powerpoint/2010/main" val="3555189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636" y="838200"/>
            <a:ext cx="6232237" cy="51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371600" y="4876800"/>
            <a:ext cx="3276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4"/>
            <a:endCxn id="6" idx="0"/>
          </p:cNvCxnSpPr>
          <p:nvPr/>
        </p:nvCxnSpPr>
        <p:spPr>
          <a:xfrm>
            <a:off x="3009900" y="5181600"/>
            <a:ext cx="762000" cy="5176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81200" y="5699291"/>
            <a:ext cx="3581400" cy="93010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Your advisor or institution official needs to review your Form 48 every </a:t>
            </a:r>
            <a:r>
              <a:rPr lang="en-US" sz="1200" b="1" u="sng" dirty="0" smtClean="0">
                <a:solidFill>
                  <a:srgbClr val="FF0000"/>
                </a:solidFill>
              </a:rPr>
              <a:t>FALL</a:t>
            </a:r>
            <a:r>
              <a:rPr lang="en-US" sz="1200" b="1" dirty="0" smtClean="0">
                <a:solidFill>
                  <a:schemeClr val="tx1"/>
                </a:solidFill>
              </a:rPr>
              <a:t> term. This should be done BEFORE your mid-term counseling. After reviewing and making any changes, your advisor should sign…in pen, of course.</a:t>
            </a:r>
            <a:endParaRPr lang="en-US" sz="1200" b="1" dirty="0">
              <a:solidFill>
                <a:schemeClr val="tx1"/>
              </a:solidFill>
            </a:endParaRPr>
          </a:p>
        </p:txBody>
      </p:sp>
      <p:sp>
        <p:nvSpPr>
          <p:cNvPr id="11" name="Oval 10"/>
          <p:cNvSpPr/>
          <p:nvPr/>
        </p:nvSpPr>
        <p:spPr>
          <a:xfrm>
            <a:off x="4419600" y="4114800"/>
            <a:ext cx="3276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a:endCxn id="13" idx="2"/>
          </p:cNvCxnSpPr>
          <p:nvPr/>
        </p:nvCxnSpPr>
        <p:spPr>
          <a:xfrm flipV="1">
            <a:off x="6057900" y="3352800"/>
            <a:ext cx="9144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34000" y="2743200"/>
            <a:ext cx="3276600" cy="609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This is how you properly annotate a General Elective or other course for which you do not yet know the title.</a:t>
            </a:r>
            <a:endParaRPr lang="en-US" sz="1200" b="1" dirty="0">
              <a:solidFill>
                <a:schemeClr val="tx1"/>
              </a:solidFill>
            </a:endParaRPr>
          </a:p>
        </p:txBody>
      </p:sp>
      <p:sp>
        <p:nvSpPr>
          <p:cNvPr id="20" name="TextBox 19"/>
          <p:cNvSpPr txBox="1"/>
          <p:nvPr/>
        </p:nvSpPr>
        <p:spPr>
          <a:xfrm>
            <a:off x="6705600" y="4724400"/>
            <a:ext cx="381000" cy="200055"/>
          </a:xfrm>
          <a:prstGeom prst="rect">
            <a:avLst/>
          </a:prstGeom>
          <a:noFill/>
        </p:spPr>
        <p:txBody>
          <a:bodyPr wrap="square" rtlCol="0">
            <a:spAutoFit/>
          </a:bodyPr>
          <a:lstStyle/>
          <a:p>
            <a:r>
              <a:rPr lang="en-US" sz="700" dirty="0" smtClean="0"/>
              <a:t>12</a:t>
            </a:r>
            <a:endParaRPr lang="en-US" sz="700" dirty="0"/>
          </a:p>
        </p:txBody>
      </p:sp>
      <p:sp>
        <p:nvSpPr>
          <p:cNvPr id="21" name="TextBox 20"/>
          <p:cNvSpPr txBox="1"/>
          <p:nvPr/>
        </p:nvSpPr>
        <p:spPr>
          <a:xfrm>
            <a:off x="3657600" y="4724400"/>
            <a:ext cx="381000" cy="200055"/>
          </a:xfrm>
          <a:prstGeom prst="rect">
            <a:avLst/>
          </a:prstGeom>
          <a:noFill/>
        </p:spPr>
        <p:txBody>
          <a:bodyPr wrap="square" rtlCol="0">
            <a:spAutoFit/>
          </a:bodyPr>
          <a:lstStyle/>
          <a:p>
            <a:r>
              <a:rPr lang="en-US" sz="700" dirty="0" smtClean="0"/>
              <a:t>12</a:t>
            </a:r>
            <a:endParaRPr lang="en-US" sz="700" dirty="0"/>
          </a:p>
        </p:txBody>
      </p:sp>
      <p:sp>
        <p:nvSpPr>
          <p:cNvPr id="22" name="TextBox 21"/>
          <p:cNvSpPr txBox="1"/>
          <p:nvPr/>
        </p:nvSpPr>
        <p:spPr>
          <a:xfrm>
            <a:off x="3581400" y="2362200"/>
            <a:ext cx="381000" cy="200055"/>
          </a:xfrm>
          <a:prstGeom prst="rect">
            <a:avLst/>
          </a:prstGeom>
          <a:noFill/>
        </p:spPr>
        <p:txBody>
          <a:bodyPr wrap="square" rtlCol="0">
            <a:spAutoFit/>
          </a:bodyPr>
          <a:lstStyle/>
          <a:p>
            <a:r>
              <a:rPr lang="en-US" sz="700" dirty="0" smtClean="0"/>
              <a:t>12</a:t>
            </a:r>
            <a:endParaRPr lang="en-US" sz="700" dirty="0"/>
          </a:p>
        </p:txBody>
      </p:sp>
      <p:sp>
        <p:nvSpPr>
          <p:cNvPr id="24" name="Oval 23"/>
          <p:cNvSpPr/>
          <p:nvPr/>
        </p:nvSpPr>
        <p:spPr>
          <a:xfrm>
            <a:off x="3848100" y="1219199"/>
            <a:ext cx="419100" cy="12408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4" idx="0"/>
            <a:endCxn id="26" idx="2"/>
          </p:cNvCxnSpPr>
          <p:nvPr/>
        </p:nvCxnSpPr>
        <p:spPr>
          <a:xfrm flipV="1">
            <a:off x="4057650" y="914400"/>
            <a:ext cx="1598735" cy="3047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018085" y="304800"/>
            <a:ext cx="3276600" cy="609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smtClean="0">
                <a:solidFill>
                  <a:srgbClr val="FF0000"/>
                </a:solidFill>
              </a:rPr>
              <a:t>DO NOT </a:t>
            </a:r>
            <a:r>
              <a:rPr lang="en-US" sz="1200" b="1" dirty="0" smtClean="0">
                <a:solidFill>
                  <a:schemeClr val="tx1"/>
                </a:solidFill>
              </a:rPr>
              <a:t>fill out this column. Cadre will fill it out when they review your Form 48 during mid-term counseling.</a:t>
            </a:r>
            <a:endParaRPr lang="en-US" sz="1200" b="1" dirty="0">
              <a:solidFill>
                <a:schemeClr val="tx1"/>
              </a:solidFill>
            </a:endParaRPr>
          </a:p>
        </p:txBody>
      </p:sp>
    </p:spTree>
    <p:extLst>
      <p:ext uri="{BB962C8B-B14F-4D97-AF65-F5344CB8AC3E}">
        <p14:creationId xmlns:p14="http://schemas.microsoft.com/office/powerpoint/2010/main" val="27546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M Forms Viewer - AFROTC FORM 48, 20060801, V1"/>
          <p:cNvPicPr>
            <a:picLocks noChangeAspect="1"/>
          </p:cNvPicPr>
          <p:nvPr/>
        </p:nvPicPr>
        <p:blipFill rotWithShape="1">
          <a:blip r:embed="rId2">
            <a:extLst>
              <a:ext uri="{28A0092B-C50C-407E-A947-70E740481C1C}">
                <a14:useLocalDpi xmlns:a14="http://schemas.microsoft.com/office/drawing/2010/main" val="0"/>
              </a:ext>
            </a:extLst>
          </a:blip>
          <a:srcRect l="1818" t="13639" r="44444" b="15971"/>
          <a:stretch/>
        </p:blipFill>
        <p:spPr>
          <a:xfrm>
            <a:off x="1431636" y="812548"/>
            <a:ext cx="6232237" cy="5131052"/>
          </a:xfrm>
          <a:prstGeom prst="rect">
            <a:avLst/>
          </a:prstGeom>
        </p:spPr>
      </p:pic>
      <p:sp>
        <p:nvSpPr>
          <p:cNvPr id="4" name="Oval 3"/>
          <p:cNvSpPr/>
          <p:nvPr/>
        </p:nvSpPr>
        <p:spPr>
          <a:xfrm>
            <a:off x="4562408" y="1371600"/>
            <a:ext cx="3276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0"/>
            <a:endCxn id="6" idx="2"/>
          </p:cNvCxnSpPr>
          <p:nvPr/>
        </p:nvCxnSpPr>
        <p:spPr>
          <a:xfrm flipV="1">
            <a:off x="6200708" y="609600"/>
            <a:ext cx="914400" cy="76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76808" y="228600"/>
            <a:ext cx="3276600" cy="381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Ensure you put Field Training in for the summer after your sophomore year.</a:t>
            </a:r>
            <a:endParaRPr lang="en-US" sz="1200" b="1" dirty="0">
              <a:solidFill>
                <a:schemeClr val="tx1"/>
              </a:solidFill>
            </a:endParaRPr>
          </a:p>
        </p:txBody>
      </p:sp>
      <p:sp>
        <p:nvSpPr>
          <p:cNvPr id="8" name="TextBox 7"/>
          <p:cNvSpPr txBox="1"/>
          <p:nvPr/>
        </p:nvSpPr>
        <p:spPr>
          <a:xfrm>
            <a:off x="3581400" y="2314545"/>
            <a:ext cx="381000" cy="200055"/>
          </a:xfrm>
          <a:prstGeom prst="rect">
            <a:avLst/>
          </a:prstGeom>
          <a:noFill/>
        </p:spPr>
        <p:txBody>
          <a:bodyPr wrap="square" rtlCol="0">
            <a:spAutoFit/>
          </a:bodyPr>
          <a:lstStyle/>
          <a:p>
            <a:r>
              <a:rPr lang="en-US" sz="700" dirty="0" smtClean="0"/>
              <a:t>12</a:t>
            </a:r>
            <a:endParaRPr lang="en-US" sz="700" dirty="0"/>
          </a:p>
        </p:txBody>
      </p:sp>
      <p:sp>
        <p:nvSpPr>
          <p:cNvPr id="9" name="TextBox 8"/>
          <p:cNvSpPr txBox="1"/>
          <p:nvPr/>
        </p:nvSpPr>
        <p:spPr>
          <a:xfrm>
            <a:off x="6696008" y="4676745"/>
            <a:ext cx="381000" cy="200055"/>
          </a:xfrm>
          <a:prstGeom prst="rect">
            <a:avLst/>
          </a:prstGeom>
          <a:noFill/>
        </p:spPr>
        <p:txBody>
          <a:bodyPr wrap="square" rtlCol="0">
            <a:spAutoFit/>
          </a:bodyPr>
          <a:lstStyle/>
          <a:p>
            <a:r>
              <a:rPr lang="en-US" sz="700" dirty="0" smtClean="0"/>
              <a:t>12</a:t>
            </a:r>
            <a:endParaRPr lang="en-US" sz="700" dirty="0"/>
          </a:p>
        </p:txBody>
      </p:sp>
      <p:sp>
        <p:nvSpPr>
          <p:cNvPr id="10" name="TextBox 9"/>
          <p:cNvSpPr txBox="1"/>
          <p:nvPr/>
        </p:nvSpPr>
        <p:spPr>
          <a:xfrm>
            <a:off x="3627493" y="4676744"/>
            <a:ext cx="381000" cy="200055"/>
          </a:xfrm>
          <a:prstGeom prst="rect">
            <a:avLst/>
          </a:prstGeom>
          <a:noFill/>
        </p:spPr>
        <p:txBody>
          <a:bodyPr wrap="square" rtlCol="0">
            <a:spAutoFit/>
          </a:bodyPr>
          <a:lstStyle/>
          <a:p>
            <a:r>
              <a:rPr lang="en-US" sz="700" dirty="0" smtClean="0"/>
              <a:t>12</a:t>
            </a:r>
            <a:endParaRPr lang="en-US" sz="700" dirty="0"/>
          </a:p>
        </p:txBody>
      </p:sp>
      <p:sp>
        <p:nvSpPr>
          <p:cNvPr id="11" name="Oval 10"/>
          <p:cNvSpPr/>
          <p:nvPr/>
        </p:nvSpPr>
        <p:spPr>
          <a:xfrm>
            <a:off x="3581400" y="3900921"/>
            <a:ext cx="1905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0"/>
            <a:endCxn id="13" idx="2"/>
          </p:cNvCxnSpPr>
          <p:nvPr/>
        </p:nvCxnSpPr>
        <p:spPr>
          <a:xfrm flipH="1" flipV="1">
            <a:off x="2009707" y="3505200"/>
            <a:ext cx="1666943" cy="3957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3807" y="2690828"/>
            <a:ext cx="2971800" cy="8143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AS 300 and 400 level courses are </a:t>
            </a:r>
            <a:r>
              <a:rPr lang="en-US" sz="1200" b="1" u="sng" dirty="0" smtClean="0">
                <a:solidFill>
                  <a:srgbClr val="FF0000"/>
                </a:solidFill>
              </a:rPr>
              <a:t>3</a:t>
            </a:r>
            <a:r>
              <a:rPr lang="en-US" sz="1200" b="1" dirty="0" smtClean="0">
                <a:solidFill>
                  <a:schemeClr val="tx1"/>
                </a:solidFill>
              </a:rPr>
              <a:t> credit hours. AS 100 and 200 level courses are </a:t>
            </a:r>
            <a:r>
              <a:rPr lang="en-US" sz="1200" b="1" u="sng" dirty="0" smtClean="0">
                <a:solidFill>
                  <a:srgbClr val="FF0000"/>
                </a:solidFill>
              </a:rPr>
              <a:t>1</a:t>
            </a:r>
            <a:r>
              <a:rPr lang="en-US" sz="1200" b="1" u="sng" dirty="0" smtClean="0">
                <a:solidFill>
                  <a:schemeClr val="tx1"/>
                </a:solidFill>
              </a:rPr>
              <a:t> </a:t>
            </a:r>
            <a:r>
              <a:rPr lang="en-US" sz="1200" b="1" dirty="0" smtClean="0">
                <a:solidFill>
                  <a:schemeClr val="tx1"/>
                </a:solidFill>
              </a:rPr>
              <a:t>credit hours. </a:t>
            </a:r>
            <a:endParaRPr lang="en-US" sz="1200" b="1" dirty="0">
              <a:solidFill>
                <a:schemeClr val="tx1"/>
              </a:solidFill>
            </a:endParaRPr>
          </a:p>
        </p:txBody>
      </p:sp>
      <p:sp>
        <p:nvSpPr>
          <p:cNvPr id="21" name="Oval 20"/>
          <p:cNvSpPr/>
          <p:nvPr/>
        </p:nvSpPr>
        <p:spPr>
          <a:xfrm>
            <a:off x="6668831" y="4638262"/>
            <a:ext cx="381001"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3" idx="2"/>
          </p:cNvCxnSpPr>
          <p:nvPr/>
        </p:nvCxnSpPr>
        <p:spPr>
          <a:xfrm flipV="1">
            <a:off x="6859332" y="3884100"/>
            <a:ext cx="570168" cy="754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943600" y="3069728"/>
            <a:ext cx="2971800" cy="8143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You need to attempt a minimum of 12 credit hours </a:t>
            </a:r>
            <a:r>
              <a:rPr lang="en-US" sz="1200" b="1" u="sng" dirty="0" smtClean="0">
                <a:solidFill>
                  <a:srgbClr val="FF0000"/>
                </a:solidFill>
              </a:rPr>
              <a:t>EVERY TERM</a:t>
            </a:r>
            <a:r>
              <a:rPr lang="en-US" sz="1200" b="1" dirty="0" smtClean="0">
                <a:solidFill>
                  <a:schemeClr val="tx1"/>
                </a:solidFill>
              </a:rPr>
              <a:t>. The only exception is your last term before graduation.</a:t>
            </a:r>
            <a:endParaRPr lang="en-US" sz="1200" b="1" dirty="0">
              <a:solidFill>
                <a:schemeClr val="tx1"/>
              </a:solidFill>
            </a:endParaRPr>
          </a:p>
        </p:txBody>
      </p:sp>
    </p:spTree>
    <p:extLst>
      <p:ext uri="{BB962C8B-B14F-4D97-AF65-F5344CB8AC3E}">
        <p14:creationId xmlns:p14="http://schemas.microsoft.com/office/powerpoint/2010/main" val="1582113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BM Forms Viewer - AFROTC FORM 48, 20060801, V1"/>
          <p:cNvPicPr>
            <a:picLocks noChangeAspect="1"/>
          </p:cNvPicPr>
          <p:nvPr/>
        </p:nvPicPr>
        <p:blipFill rotWithShape="1">
          <a:blip r:embed="rId2">
            <a:extLst>
              <a:ext uri="{28A0092B-C50C-407E-A947-70E740481C1C}">
                <a14:useLocalDpi xmlns:a14="http://schemas.microsoft.com/office/drawing/2010/main" val="0"/>
              </a:ext>
            </a:extLst>
          </a:blip>
          <a:srcRect l="2301" t="14546" r="26417" b="11111"/>
          <a:stretch/>
        </p:blipFill>
        <p:spPr>
          <a:xfrm>
            <a:off x="1371600" y="838200"/>
            <a:ext cx="6169891" cy="5098474"/>
          </a:xfrm>
          <a:prstGeom prst="rect">
            <a:avLst/>
          </a:prstGeom>
        </p:spPr>
      </p:pic>
      <p:sp>
        <p:nvSpPr>
          <p:cNvPr id="5" name="TextBox 4"/>
          <p:cNvSpPr txBox="1"/>
          <p:nvPr/>
        </p:nvSpPr>
        <p:spPr>
          <a:xfrm>
            <a:off x="3581400" y="2314545"/>
            <a:ext cx="381000" cy="200055"/>
          </a:xfrm>
          <a:prstGeom prst="rect">
            <a:avLst/>
          </a:prstGeom>
          <a:noFill/>
        </p:spPr>
        <p:txBody>
          <a:bodyPr wrap="square" rtlCol="0">
            <a:spAutoFit/>
          </a:bodyPr>
          <a:lstStyle/>
          <a:p>
            <a:r>
              <a:rPr lang="en-US" sz="700" dirty="0" smtClean="0"/>
              <a:t>12</a:t>
            </a:r>
            <a:endParaRPr lang="en-US" sz="700" dirty="0"/>
          </a:p>
        </p:txBody>
      </p:sp>
      <p:sp>
        <p:nvSpPr>
          <p:cNvPr id="6" name="TextBox 5"/>
          <p:cNvSpPr txBox="1"/>
          <p:nvPr/>
        </p:nvSpPr>
        <p:spPr>
          <a:xfrm>
            <a:off x="3543300" y="4648200"/>
            <a:ext cx="381000" cy="200055"/>
          </a:xfrm>
          <a:prstGeom prst="rect">
            <a:avLst/>
          </a:prstGeom>
          <a:noFill/>
        </p:spPr>
        <p:txBody>
          <a:bodyPr wrap="square" rtlCol="0">
            <a:spAutoFit/>
          </a:bodyPr>
          <a:lstStyle/>
          <a:p>
            <a:r>
              <a:rPr lang="en-US" sz="700" dirty="0" smtClean="0"/>
              <a:t>12</a:t>
            </a:r>
            <a:endParaRPr lang="en-US" sz="700" dirty="0"/>
          </a:p>
        </p:txBody>
      </p:sp>
      <p:sp>
        <p:nvSpPr>
          <p:cNvPr id="7" name="TextBox 6"/>
          <p:cNvSpPr txBox="1"/>
          <p:nvPr/>
        </p:nvSpPr>
        <p:spPr>
          <a:xfrm>
            <a:off x="6629400" y="4659923"/>
            <a:ext cx="381000" cy="200055"/>
          </a:xfrm>
          <a:prstGeom prst="rect">
            <a:avLst/>
          </a:prstGeom>
          <a:noFill/>
        </p:spPr>
        <p:txBody>
          <a:bodyPr wrap="square" rtlCol="0">
            <a:spAutoFit/>
          </a:bodyPr>
          <a:lstStyle/>
          <a:p>
            <a:r>
              <a:rPr lang="en-US" sz="700" dirty="0" smtClean="0"/>
              <a:t>12</a:t>
            </a:r>
            <a:endParaRPr lang="en-US" sz="700" dirty="0"/>
          </a:p>
        </p:txBody>
      </p:sp>
      <p:cxnSp>
        <p:nvCxnSpPr>
          <p:cNvPr id="9" name="Straight Connector 8"/>
          <p:cNvCxnSpPr>
            <a:stCxn id="20" idx="6"/>
            <a:endCxn id="10" idx="2"/>
          </p:cNvCxnSpPr>
          <p:nvPr/>
        </p:nvCxnSpPr>
        <p:spPr>
          <a:xfrm flipV="1">
            <a:off x="2818244" y="2780005"/>
            <a:ext cx="1410856" cy="723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90800" y="2326268"/>
            <a:ext cx="3276600" cy="45373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4 quarters per sheet (except the first page). Spring, Summer, Fall, and Winter</a:t>
            </a:r>
            <a:endParaRPr lang="en-US" sz="1200" b="1" dirty="0">
              <a:solidFill>
                <a:schemeClr val="tx1"/>
              </a:solidFill>
            </a:endParaRPr>
          </a:p>
        </p:txBody>
      </p:sp>
      <p:sp>
        <p:nvSpPr>
          <p:cNvPr id="16" name="Oval 15"/>
          <p:cNvSpPr/>
          <p:nvPr/>
        </p:nvSpPr>
        <p:spPr>
          <a:xfrm>
            <a:off x="1676400" y="972483"/>
            <a:ext cx="114184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6" idx="4"/>
            <a:endCxn id="10" idx="0"/>
          </p:cNvCxnSpPr>
          <p:nvPr/>
        </p:nvCxnSpPr>
        <p:spPr>
          <a:xfrm>
            <a:off x="2247323" y="1277283"/>
            <a:ext cx="1981777" cy="1048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676399" y="3351068"/>
            <a:ext cx="114184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00600" y="972483"/>
            <a:ext cx="114184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00599" y="3351068"/>
            <a:ext cx="114184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4"/>
            <a:endCxn id="10" idx="0"/>
          </p:cNvCxnSpPr>
          <p:nvPr/>
        </p:nvCxnSpPr>
        <p:spPr>
          <a:xfrm flipH="1">
            <a:off x="4229100" y="1277283"/>
            <a:ext cx="1142423" cy="1048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2" idx="0"/>
            <a:endCxn id="10" idx="2"/>
          </p:cNvCxnSpPr>
          <p:nvPr/>
        </p:nvCxnSpPr>
        <p:spPr>
          <a:xfrm flipH="1" flipV="1">
            <a:off x="4229100" y="2780005"/>
            <a:ext cx="1142422" cy="571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77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BM Forms Viewer - AFROTC FORM 48, 20060801, V1"/>
          <p:cNvPicPr>
            <a:picLocks noChangeAspect="1"/>
          </p:cNvPicPr>
          <p:nvPr/>
        </p:nvPicPr>
        <p:blipFill rotWithShape="1">
          <a:blip r:embed="rId2">
            <a:extLst>
              <a:ext uri="{28A0092B-C50C-407E-A947-70E740481C1C}">
                <a14:useLocalDpi xmlns:a14="http://schemas.microsoft.com/office/drawing/2010/main" val="0"/>
              </a:ext>
            </a:extLst>
          </a:blip>
          <a:srcRect l="2664" t="14616" r="26129" b="11154"/>
          <a:stretch/>
        </p:blipFill>
        <p:spPr>
          <a:xfrm>
            <a:off x="1371600" y="838200"/>
            <a:ext cx="6163407" cy="5090747"/>
          </a:xfrm>
          <a:prstGeom prst="rect">
            <a:avLst/>
          </a:prstGeom>
        </p:spPr>
      </p:pic>
      <p:sp>
        <p:nvSpPr>
          <p:cNvPr id="5" name="TextBox 4"/>
          <p:cNvSpPr txBox="1"/>
          <p:nvPr/>
        </p:nvSpPr>
        <p:spPr>
          <a:xfrm>
            <a:off x="3581400" y="2314545"/>
            <a:ext cx="381000" cy="200055"/>
          </a:xfrm>
          <a:prstGeom prst="rect">
            <a:avLst/>
          </a:prstGeom>
          <a:noFill/>
        </p:spPr>
        <p:txBody>
          <a:bodyPr wrap="square" rtlCol="0">
            <a:spAutoFit/>
          </a:bodyPr>
          <a:lstStyle/>
          <a:p>
            <a:r>
              <a:rPr lang="en-US" sz="700" dirty="0"/>
              <a:t>3</a:t>
            </a:r>
          </a:p>
        </p:txBody>
      </p:sp>
      <p:sp>
        <p:nvSpPr>
          <p:cNvPr id="6" name="Oval 5"/>
          <p:cNvSpPr/>
          <p:nvPr/>
        </p:nvSpPr>
        <p:spPr>
          <a:xfrm>
            <a:off x="3581400" y="2314545"/>
            <a:ext cx="1905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6" idx="4"/>
            <a:endCxn id="8" idx="0"/>
          </p:cNvCxnSpPr>
          <p:nvPr/>
        </p:nvCxnSpPr>
        <p:spPr>
          <a:xfrm flipH="1">
            <a:off x="1600200" y="2466945"/>
            <a:ext cx="2076450" cy="14339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4800" y="3900921"/>
            <a:ext cx="2590800" cy="8143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Less than 12 hours attempted in a single term is only authorized for your </a:t>
            </a:r>
            <a:r>
              <a:rPr lang="en-US" sz="1200" b="1" u="sng" dirty="0" smtClean="0">
                <a:solidFill>
                  <a:srgbClr val="FF0000"/>
                </a:solidFill>
              </a:rPr>
              <a:t>FINAL</a:t>
            </a:r>
            <a:r>
              <a:rPr lang="en-US" sz="1200" b="1" dirty="0" smtClean="0">
                <a:solidFill>
                  <a:schemeClr val="tx1"/>
                </a:solidFill>
              </a:rPr>
              <a:t> term.</a:t>
            </a:r>
            <a:endParaRPr lang="en-US" sz="1200" b="1" dirty="0">
              <a:solidFill>
                <a:schemeClr val="tx1"/>
              </a:solidFill>
            </a:endParaRPr>
          </a:p>
        </p:txBody>
      </p:sp>
    </p:spTree>
    <p:extLst>
      <p:ext uri="{BB962C8B-B14F-4D97-AF65-F5344CB8AC3E}">
        <p14:creationId xmlns:p14="http://schemas.microsoft.com/office/powerpoint/2010/main" val="2454431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5821363"/>
          </a:xfrm>
        </p:spPr>
        <p:txBody>
          <a:bodyPr>
            <a:noAutofit/>
          </a:bodyPr>
          <a:lstStyle/>
          <a:p>
            <a:pPr marL="0" indent="0">
              <a:buNone/>
            </a:pPr>
            <a:r>
              <a:rPr lang="en-US" sz="1400" b="1" dirty="0" smtClean="0"/>
              <a:t>SECTION I – ADMINISTRATIVE DATA</a:t>
            </a:r>
          </a:p>
          <a:p>
            <a:r>
              <a:rPr lang="en-US" sz="1400" b="1" dirty="0" smtClean="0"/>
              <a:t>Block </a:t>
            </a:r>
            <a:r>
              <a:rPr lang="en-US" sz="1400" b="1" dirty="0"/>
              <a:t>1 (Name). </a:t>
            </a:r>
            <a:r>
              <a:rPr lang="en-US" sz="1400" dirty="0"/>
              <a:t>Self-explanatory. </a:t>
            </a:r>
          </a:p>
          <a:p>
            <a:r>
              <a:rPr lang="en-US" sz="1400" b="1" dirty="0"/>
              <a:t>Block 2 (Academic Institution). </a:t>
            </a:r>
            <a:r>
              <a:rPr lang="en-US" sz="1400" dirty="0"/>
              <a:t>Enter the institution from which the applicant or cadet will receive their degree and the AFROTC detachment they are attending. If they are both the same, only one entry is required. </a:t>
            </a:r>
          </a:p>
          <a:p>
            <a:r>
              <a:rPr lang="en-US" sz="1400" b="1" dirty="0"/>
              <a:t>Block 3 (Academic Major). </a:t>
            </a:r>
            <a:r>
              <a:rPr lang="en-US" sz="1400" dirty="0"/>
              <a:t>Enter one major field of study. </a:t>
            </a:r>
            <a:endParaRPr lang="en-US" sz="1400" dirty="0" smtClean="0"/>
          </a:p>
          <a:p>
            <a:r>
              <a:rPr lang="en-US" sz="1400" b="1" dirty="0"/>
              <a:t>Block 4 (Institutional Official Review). </a:t>
            </a:r>
            <a:r>
              <a:rPr lang="en-US" sz="1400" dirty="0"/>
              <a:t>Accomplished by the institution academic advisor. If the advisor refuses to review the plan, a detachment officer must determine whether the individual can meet degree and commissioning requirements using the institutional </a:t>
            </a:r>
            <a:r>
              <a:rPr lang="en-US" sz="1400" dirty="0" smtClean="0"/>
              <a:t>catalog. Attach </a:t>
            </a:r>
            <a:r>
              <a:rPr lang="en-US" sz="1400" dirty="0"/>
              <a:t>a memorandum stating the reason an academic advisor did not review the academic plan. </a:t>
            </a:r>
            <a:endParaRPr lang="en-US" sz="1400" dirty="0" smtClean="0"/>
          </a:p>
          <a:p>
            <a:r>
              <a:rPr lang="en-US" sz="1400" b="1" dirty="0"/>
              <a:t>Block 5 (Initial Review). </a:t>
            </a:r>
            <a:r>
              <a:rPr lang="en-US" sz="1400" dirty="0"/>
              <a:t>Enter the specific degree (BA, BS, etc.) and the month and year (include fiscal year) the contracted degree is scheduled for completion. </a:t>
            </a:r>
            <a:r>
              <a:rPr lang="en-US" sz="1400" b="1" dirty="0"/>
              <a:t>Ensure the determined date of graduation (DOG) and DOC are realistic; many technical majors take 4.5 to 5 years to complete. </a:t>
            </a:r>
            <a:endParaRPr lang="en-US" sz="1400" b="1" dirty="0" smtClean="0"/>
          </a:p>
          <a:p>
            <a:r>
              <a:rPr lang="en-US" sz="1400" b="1" dirty="0"/>
              <a:t>Block 6. </a:t>
            </a:r>
            <a:r>
              <a:rPr lang="en-US" sz="1400" b="1" u="sng" dirty="0"/>
              <a:t>DO NOT </a:t>
            </a:r>
            <a:r>
              <a:rPr lang="en-US" sz="1400" dirty="0" smtClean="0"/>
              <a:t>sign here until </a:t>
            </a:r>
            <a:r>
              <a:rPr lang="en-US" sz="1400" b="1" u="sng" dirty="0"/>
              <a:t>AFTER</a:t>
            </a:r>
            <a:r>
              <a:rPr lang="en-US" sz="1400" dirty="0" smtClean="0"/>
              <a:t> graduation.</a:t>
            </a:r>
          </a:p>
          <a:p>
            <a:endParaRPr lang="en-US" sz="1400" dirty="0" smtClean="0"/>
          </a:p>
          <a:p>
            <a:pPr marL="0" indent="0">
              <a:buNone/>
            </a:pPr>
            <a:r>
              <a:rPr lang="en-US" sz="1400" b="1" dirty="0"/>
              <a:t>SECTION II – </a:t>
            </a:r>
            <a:r>
              <a:rPr lang="en-US" sz="1400" b="1" dirty="0" smtClean="0"/>
              <a:t>A</a:t>
            </a:r>
            <a:r>
              <a:rPr lang="en-US" sz="1400" b="1" dirty="0" smtClean="0"/>
              <a:t>CADEMIC PLAN</a:t>
            </a:r>
          </a:p>
          <a:p>
            <a:r>
              <a:rPr lang="en-US" sz="1400" dirty="0" smtClean="0"/>
              <a:t>Annotate </a:t>
            </a:r>
            <a:r>
              <a:rPr lang="en-US" sz="1400" b="1" u="sng" dirty="0" smtClean="0"/>
              <a:t>ALL</a:t>
            </a:r>
            <a:r>
              <a:rPr lang="en-US" sz="1400" dirty="0" smtClean="0"/>
              <a:t> courses </a:t>
            </a:r>
            <a:r>
              <a:rPr lang="en-US" sz="1400" dirty="0"/>
              <a:t>planned for each term. Include summer terms, </a:t>
            </a:r>
            <a:r>
              <a:rPr lang="en-US" sz="1400" dirty="0" smtClean="0"/>
              <a:t>periods of non-attendance, </a:t>
            </a:r>
            <a:r>
              <a:rPr lang="en-US" sz="1400" dirty="0"/>
              <a:t>extended status, co-op, field training, and terms </a:t>
            </a:r>
            <a:r>
              <a:rPr lang="en-US" sz="1400" dirty="0" smtClean="0"/>
              <a:t>abroad. </a:t>
            </a:r>
          </a:p>
          <a:p>
            <a:r>
              <a:rPr lang="en-US" sz="1400" b="1" dirty="0"/>
              <a:t>Course Number. </a:t>
            </a:r>
            <a:r>
              <a:rPr lang="en-US" sz="1400" dirty="0"/>
              <a:t>Enter the appropriate information as listed in the school catalog. </a:t>
            </a:r>
            <a:endParaRPr lang="en-US" sz="1400" dirty="0" smtClean="0"/>
          </a:p>
          <a:p>
            <a:r>
              <a:rPr lang="en-US" sz="1400" b="1" dirty="0"/>
              <a:t>Course Title. </a:t>
            </a:r>
            <a:r>
              <a:rPr lang="en-US" sz="1400" dirty="0"/>
              <a:t>Provide short, abbreviated course titles when possible. </a:t>
            </a:r>
            <a:endParaRPr lang="en-US" sz="1400" dirty="0" smtClean="0"/>
          </a:p>
          <a:p>
            <a:r>
              <a:rPr lang="en-US" sz="1400" b="1" dirty="0"/>
              <a:t>Credit Hours Attempted</a:t>
            </a:r>
            <a:r>
              <a:rPr lang="en-US" sz="1400" dirty="0"/>
              <a:t>. Enter the number of credit hours for the specific term as specified for the course in the college catalog, regardless of whether the credit hours directly apply to the major. Once the credit hours for each course are annotated, add all hours under the column “Credit Hours Attempted” and place the sum value in the “Total Credit Hours Attempted” block. </a:t>
            </a:r>
            <a:endParaRPr lang="en-US" sz="1400" b="1" dirty="0"/>
          </a:p>
        </p:txBody>
      </p:sp>
      <p:sp>
        <p:nvSpPr>
          <p:cNvPr id="4" name="Rectangle 3"/>
          <p:cNvSpPr/>
          <p:nvPr/>
        </p:nvSpPr>
        <p:spPr>
          <a:xfrm>
            <a:off x="152400" y="76200"/>
            <a:ext cx="8811271" cy="830997"/>
          </a:xfrm>
          <a:prstGeom prst="rect">
            <a:avLst/>
          </a:prstGeom>
          <a:noFill/>
        </p:spPr>
        <p:txBody>
          <a:bodyPr wrap="square" lIns="91440" tIns="45720" rIns="91440" bIns="4572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ADDITIONAL INSTRUCTIONS</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46884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777</Words>
  <Application>Microsoft Office PowerPoint</Application>
  <PresentationFormat>On-screen Show (4:3)</PresentationFormat>
  <Paragraphs>57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Form 48 Preparation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Peterson</dc:creator>
  <cp:lastModifiedBy>Chas Peterson</cp:lastModifiedBy>
  <cp:revision>8</cp:revision>
  <dcterms:created xsi:type="dcterms:W3CDTF">2014-12-17T23:13:43Z</dcterms:created>
  <dcterms:modified xsi:type="dcterms:W3CDTF">2014-12-18T00:43:22Z</dcterms:modified>
</cp:coreProperties>
</file>