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16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5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606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129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067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145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660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776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090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274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DB806-4034-443D-AB5C-0DBF03B63246}" type="datetimeFigureOut">
              <a:rPr lang="es-CO" smtClean="0"/>
              <a:t>30/05/2017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8A64-536B-43F2-BA3E-B88CD126E2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92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156" t="16329" r="14201" b="34727"/>
          <a:stretch/>
        </p:blipFill>
        <p:spPr>
          <a:xfrm>
            <a:off x="1171977" y="965915"/>
            <a:ext cx="9581882" cy="35803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296633" y="4922875"/>
            <a:ext cx="82954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Very good domestic market behavior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Regular behavior of exports and imports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Unemployment less than 10%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621" y="187049"/>
            <a:ext cx="2286000" cy="5905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62918" y="219951"/>
            <a:ext cx="359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Maestría en Comercio Internacional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2034" y="133969"/>
            <a:ext cx="2044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Juan Carlos </a:t>
            </a:r>
            <a:r>
              <a:rPr lang="en-US" sz="1400" dirty="0" err="1"/>
              <a:t>Rondón</a:t>
            </a:r>
            <a:r>
              <a:rPr lang="en-US" sz="1400" dirty="0"/>
              <a:t> A</a:t>
            </a:r>
          </a:p>
          <a:p>
            <a:pPr algn="ctr"/>
            <a:r>
              <a:rPr lang="en-US" sz="1400" dirty="0"/>
              <a:t>Juan.rondon@usa.edu.co</a:t>
            </a:r>
          </a:p>
        </p:txBody>
      </p:sp>
    </p:spTree>
    <p:extLst>
      <p:ext uri="{BB962C8B-B14F-4D97-AF65-F5344CB8AC3E}">
        <p14:creationId xmlns:p14="http://schemas.microsoft.com/office/powerpoint/2010/main" val="77298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453" t="18442" r="40728" b="23283"/>
          <a:stretch/>
        </p:blipFill>
        <p:spPr>
          <a:xfrm>
            <a:off x="193184" y="0"/>
            <a:ext cx="7160850" cy="50110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3047" t="40273" r="28653" b="35959"/>
          <a:stretch/>
        </p:blipFill>
        <p:spPr>
          <a:xfrm>
            <a:off x="347731" y="5043277"/>
            <a:ext cx="7006304" cy="17386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12749" t="38512" r="47559" b="43530"/>
          <a:stretch/>
        </p:blipFill>
        <p:spPr>
          <a:xfrm>
            <a:off x="7547020" y="605308"/>
            <a:ext cx="4146997" cy="131364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7006107" y="1918953"/>
            <a:ext cx="772732" cy="25258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2547871" y="3641500"/>
            <a:ext cx="40783" cy="1477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13047" t="34991" r="26970" b="23460"/>
          <a:stretch/>
        </p:blipFill>
        <p:spPr>
          <a:xfrm>
            <a:off x="7411791" y="3181886"/>
            <a:ext cx="4649274" cy="3039414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>
            <a:off x="4494727" y="3902299"/>
            <a:ext cx="293540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621" y="187049"/>
            <a:ext cx="2286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06055" y="723014"/>
            <a:ext cx="297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Colombian Productive sectors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57200" y="2008984"/>
            <a:ext cx="47846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Productive Transformation Program </a:t>
            </a:r>
            <a:r>
              <a:rPr lang="en-US" sz="2000" dirty="0"/>
              <a:t>(PTP </a:t>
            </a:r>
            <a:r>
              <a:rPr lang="en-US" sz="2000" dirty="0" err="1"/>
              <a:t>Programa</a:t>
            </a:r>
            <a:r>
              <a:rPr lang="en-US" sz="2000" dirty="0"/>
              <a:t> de </a:t>
            </a:r>
            <a:r>
              <a:rPr lang="en-US" sz="2000" dirty="0" err="1"/>
              <a:t>Transformación</a:t>
            </a:r>
            <a:r>
              <a:rPr lang="en-US" sz="2000" dirty="0"/>
              <a:t> </a:t>
            </a:r>
            <a:r>
              <a:rPr lang="en-US" sz="2000" dirty="0" err="1"/>
              <a:t>Productuva</a:t>
            </a:r>
            <a:r>
              <a:rPr lang="en-US" sz="2000" dirty="0"/>
              <a:t> – www.ptp.com.co) is one of the tools provided by the National Government for the implementation of the </a:t>
            </a:r>
            <a:r>
              <a:rPr lang="en-US" sz="2000" dirty="0">
                <a:solidFill>
                  <a:srgbClr val="FF0000"/>
                </a:solidFill>
              </a:rPr>
              <a:t>Industrial Policy</a:t>
            </a:r>
            <a:r>
              <a:rPr lang="en-US" sz="2000" dirty="0"/>
              <a:t> that leads to the Productive Development of the country and with which are generated </a:t>
            </a:r>
            <a:r>
              <a:rPr lang="en-US" sz="2000" dirty="0">
                <a:solidFill>
                  <a:srgbClr val="FF0000"/>
                </a:solidFill>
              </a:rPr>
              <a:t>more competitive environments</a:t>
            </a:r>
            <a:r>
              <a:rPr lang="en-US" sz="2000" dirty="0"/>
              <a:t> and stronger and more </a:t>
            </a:r>
            <a:r>
              <a:rPr lang="en-US" sz="2000" dirty="0">
                <a:solidFill>
                  <a:srgbClr val="FF0000"/>
                </a:solidFill>
              </a:rPr>
              <a:t>productive</a:t>
            </a:r>
            <a:r>
              <a:rPr lang="en-US" sz="2000" dirty="0"/>
              <a:t> companies.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858000" y="1701208"/>
            <a:ext cx="4710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PTP is a promoter of the productivity and competitiveness of Colombian companies through </a:t>
            </a:r>
            <a:r>
              <a:rPr lang="en-US" sz="2000" dirty="0">
                <a:solidFill>
                  <a:srgbClr val="FF0000"/>
                </a:solidFill>
              </a:rPr>
              <a:t>5 fronts</a:t>
            </a:r>
            <a:r>
              <a:rPr lang="en-US" sz="20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Promoting improvements in </a:t>
            </a:r>
            <a:r>
              <a:rPr lang="en-US" sz="2000" dirty="0">
                <a:solidFill>
                  <a:srgbClr val="FF0000"/>
                </a:solidFill>
              </a:rPr>
              <a:t>productivity and quality</a:t>
            </a:r>
            <a:r>
              <a:rPr lang="en-US" sz="2000" dirty="0"/>
              <a:t>: Strengthening.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Optimizing the rules of the game: </a:t>
            </a:r>
            <a:r>
              <a:rPr lang="en-US" sz="2000" dirty="0">
                <a:solidFill>
                  <a:srgbClr val="FF0000"/>
                </a:solidFill>
              </a:rPr>
              <a:t>Regulatory framework</a:t>
            </a:r>
            <a:r>
              <a:rPr lang="en-US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Enhancing processes to be more competitive: </a:t>
            </a:r>
            <a:r>
              <a:rPr lang="en-US" sz="2000" dirty="0">
                <a:solidFill>
                  <a:srgbClr val="FF0000"/>
                </a:solidFill>
              </a:rPr>
              <a:t>Infrastructure and logistics</a:t>
            </a:r>
            <a:r>
              <a:rPr lang="en-US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Building capacities: </a:t>
            </a:r>
            <a:r>
              <a:rPr lang="en-US" sz="2000" dirty="0">
                <a:solidFill>
                  <a:srgbClr val="FF0000"/>
                </a:solidFill>
              </a:rPr>
              <a:t>Human capital</a:t>
            </a:r>
            <a:r>
              <a:rPr lang="en-US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Connecting them with funding opportunities: </a:t>
            </a:r>
            <a:r>
              <a:rPr lang="en-US" sz="2000" dirty="0">
                <a:solidFill>
                  <a:srgbClr val="FF0000"/>
                </a:solidFill>
              </a:rPr>
              <a:t>Access to finance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53294" y="5694491"/>
            <a:ext cx="4386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Public - Private Management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621" y="187049"/>
            <a:ext cx="2286000" cy="5905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2034" y="133969"/>
            <a:ext cx="2044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Juan Carlos </a:t>
            </a:r>
            <a:r>
              <a:rPr lang="en-US" sz="1400" dirty="0" err="1"/>
              <a:t>Rondón</a:t>
            </a:r>
            <a:r>
              <a:rPr lang="en-US" sz="1400" dirty="0"/>
              <a:t> A</a:t>
            </a:r>
          </a:p>
          <a:p>
            <a:pPr algn="ctr"/>
            <a:r>
              <a:rPr lang="en-US" sz="1400" dirty="0"/>
              <a:t>Juan.rondon@usa.edu.co</a:t>
            </a:r>
          </a:p>
        </p:txBody>
      </p:sp>
    </p:spTree>
    <p:extLst>
      <p:ext uri="{BB962C8B-B14F-4D97-AF65-F5344CB8AC3E}">
        <p14:creationId xmlns:p14="http://schemas.microsoft.com/office/powerpoint/2010/main" val="53974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4937" t="9789" r="19588" b="15443"/>
          <a:stretch/>
        </p:blipFill>
        <p:spPr>
          <a:xfrm>
            <a:off x="578736" y="937550"/>
            <a:ext cx="3553428" cy="512758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433104" y="752884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Cosmetics and Toiletries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081286" y="1122216"/>
            <a:ext cx="492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Publishing and graphic communication industry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55297" y="1491548"/>
            <a:ext cx="177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Metalworking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82830" y="1860880"/>
            <a:ext cx="407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Automotive and Vehicle parts Industry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77491" y="2230212"/>
            <a:ext cx="229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Textile and clothing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433104" y="2544761"/>
            <a:ext cx="175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Steel industry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069711" y="2914093"/>
            <a:ext cx="137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Shipyards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643722" y="3283425"/>
            <a:ext cx="392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Leather Footwear and Leather goods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271255" y="3652757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BPO&amp;O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865916" y="4022089"/>
            <a:ext cx="399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Software and Information Technology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444679" y="4687746"/>
            <a:ext cx="187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Health tourism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081286" y="5057078"/>
            <a:ext cx="19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Nature tourism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659368" y="5426410"/>
            <a:ext cx="210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Wellness Tourism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282830" y="5795742"/>
            <a:ext cx="244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Vegetables and fruits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877491" y="6165074"/>
            <a:ext cx="353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Palm, vegetable oils and biofuels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9403236" y="5757783"/>
            <a:ext cx="8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Beef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474160" y="4687746"/>
            <a:ext cx="454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Chocolate, confectionery and raw materials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294984" y="5057078"/>
            <a:ext cx="170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Milk industry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789360" y="5397972"/>
            <a:ext cx="162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Aquaculture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78280" y="6213296"/>
            <a:ext cx="503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China: Safeguards and anti-dumping measurements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52034" y="133969"/>
            <a:ext cx="2044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Juan Carlos </a:t>
            </a:r>
            <a:r>
              <a:rPr lang="en-US" sz="1400" dirty="0" err="1"/>
              <a:t>Rondón</a:t>
            </a:r>
            <a:r>
              <a:rPr lang="en-US" sz="1400" dirty="0"/>
              <a:t> A</a:t>
            </a:r>
          </a:p>
          <a:p>
            <a:pPr algn="ctr"/>
            <a:r>
              <a:rPr lang="en-US" sz="1400" dirty="0"/>
              <a:t>Juan.rondon@usa.edu.co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621" y="187049"/>
            <a:ext cx="2286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3135" y="606056"/>
            <a:ext cx="267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Colombian Top Companies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7" y="1238489"/>
            <a:ext cx="2369936" cy="13565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63929" y="2410352"/>
            <a:ext cx="170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Retail – with FDI</a:t>
            </a:r>
          </a:p>
        </p:txBody>
      </p:sp>
      <p:pic>
        <p:nvPicPr>
          <p:cNvPr id="1026" name="Picture 2" descr="https://encrypted-tbn0.gstatic.com/images?q=tbn:ANd9GcSMv2u0PhYakYZe_2x5rZRzCD1u5ROANoFfvTBadg1FaJJrildhG_WeN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25" y="1621478"/>
            <a:ext cx="16002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188666" y="2410352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Oil&amp;Gas</a:t>
            </a:r>
            <a:r>
              <a:rPr lang="en-US" dirty="0"/>
              <a:t> – Col </a:t>
            </a:r>
            <a:r>
              <a:rPr lang="en-US" dirty="0" err="1"/>
              <a:t>Inv</a:t>
            </a:r>
            <a:endParaRPr lang="en-US" dirty="0"/>
          </a:p>
          <a:p>
            <a:r>
              <a:rPr lang="en-US" dirty="0"/>
              <a:t>Public 90% - Priv10%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260" y="1468988"/>
            <a:ext cx="1321512" cy="89553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619087" y="2350647"/>
            <a:ext cx="15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Public services</a:t>
            </a:r>
          </a:p>
          <a:p>
            <a:pPr algn="ctr"/>
            <a:r>
              <a:rPr lang="en-US" dirty="0"/>
              <a:t>Col </a:t>
            </a:r>
            <a:r>
              <a:rPr lang="en-US" dirty="0" err="1"/>
              <a:t>Inv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822" y="1381846"/>
            <a:ext cx="1279673" cy="83018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284087" y="2378382"/>
            <a:ext cx="2447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Infrastructure &amp; cement</a:t>
            </a:r>
          </a:p>
          <a:p>
            <a:pPr algn="ctr"/>
            <a:r>
              <a:rPr lang="en-US" dirty="0"/>
              <a:t>Wit FDI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2346" y="1399570"/>
            <a:ext cx="1663261" cy="51718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360322" y="2165707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Oil&amp;Gas</a:t>
            </a:r>
            <a:r>
              <a:rPr lang="en-US" dirty="0"/>
              <a:t> – </a:t>
            </a:r>
          </a:p>
          <a:p>
            <a:pPr algn="ctr"/>
            <a:r>
              <a:rPr lang="en-US" dirty="0"/>
              <a:t>with FDI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970" y="3342958"/>
            <a:ext cx="1161372" cy="847846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53798" y="4006138"/>
            <a:ext cx="143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Air transport </a:t>
            </a:r>
          </a:p>
          <a:p>
            <a:pPr algn="ctr"/>
            <a:r>
              <a:rPr lang="en-US" dirty="0"/>
              <a:t>with FDI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2395" y="3342958"/>
            <a:ext cx="1276530" cy="81770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435191" y="4038889"/>
            <a:ext cx="15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Public services</a:t>
            </a:r>
          </a:p>
          <a:p>
            <a:pPr algn="ctr"/>
            <a:r>
              <a:rPr lang="en-US" dirty="0"/>
              <a:t>with FDI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4760" y="3246177"/>
            <a:ext cx="729771" cy="94462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941955" y="4241764"/>
            <a:ext cx="815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Foods</a:t>
            </a:r>
          </a:p>
          <a:p>
            <a:r>
              <a:rPr lang="en-US" dirty="0"/>
              <a:t>Col </a:t>
            </a:r>
            <a:r>
              <a:rPr lang="en-US" dirty="0" err="1"/>
              <a:t>Inv</a:t>
            </a:r>
            <a:endParaRPr lang="en-U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5983" y="3107447"/>
            <a:ext cx="1134317" cy="1134317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7601746" y="4241763"/>
            <a:ext cx="176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Communications</a:t>
            </a:r>
          </a:p>
          <a:p>
            <a:pPr algn="ctr"/>
            <a:r>
              <a:rPr lang="en-US" dirty="0"/>
              <a:t>FDI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6859" y="3024713"/>
            <a:ext cx="1771650" cy="102870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0181578" y="4063386"/>
            <a:ext cx="1666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Drinks and beer</a:t>
            </a:r>
          </a:p>
          <a:p>
            <a:pPr algn="ctr"/>
            <a:r>
              <a:rPr lang="en-US" dirty="0"/>
              <a:t>Cross FDI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570" y="5012148"/>
            <a:ext cx="1524000" cy="866775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59757" y="5776937"/>
            <a:ext cx="1811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30- Retail Home products</a:t>
            </a:r>
          </a:p>
          <a:p>
            <a:pPr algn="ctr"/>
            <a:r>
              <a:rPr lang="en-US" dirty="0"/>
              <a:t>With FDI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4824" y="4709717"/>
            <a:ext cx="1524000" cy="1524000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3644895" y="5776937"/>
            <a:ext cx="11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36- Drinks</a:t>
            </a:r>
          </a:p>
          <a:p>
            <a:pPr algn="ctr"/>
            <a:r>
              <a:rPr lang="en-US" dirty="0"/>
              <a:t>Col </a:t>
            </a:r>
            <a:r>
              <a:rPr lang="en-US" dirty="0" err="1"/>
              <a:t>Inv</a:t>
            </a:r>
            <a:endParaRPr lang="en-US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0417" y="5062245"/>
            <a:ext cx="2068275" cy="714692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5635707" y="5948215"/>
            <a:ext cx="146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49 – Industry </a:t>
            </a:r>
          </a:p>
          <a:p>
            <a:pPr algn="ctr"/>
            <a:r>
              <a:rPr lang="en-US" dirty="0"/>
              <a:t>With FDI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5983" y="5051462"/>
            <a:ext cx="1277967" cy="814704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7572728" y="5889559"/>
            <a:ext cx="192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53 – Milk Industry </a:t>
            </a:r>
          </a:p>
          <a:p>
            <a:pPr algn="ctr"/>
            <a:r>
              <a:rPr lang="en-US" dirty="0"/>
              <a:t>Col </a:t>
            </a:r>
            <a:r>
              <a:rPr lang="en-US" dirty="0" err="1"/>
              <a:t>Inv</a:t>
            </a:r>
            <a:endParaRPr lang="en-US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33829" y="4922691"/>
            <a:ext cx="993800" cy="993800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0622925" y="5889559"/>
            <a:ext cx="1152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77 - Foods</a:t>
            </a:r>
          </a:p>
          <a:p>
            <a:r>
              <a:rPr lang="en-US" dirty="0"/>
              <a:t>Col </a:t>
            </a:r>
            <a:r>
              <a:rPr lang="en-US" dirty="0" err="1"/>
              <a:t>Inv</a:t>
            </a:r>
            <a:endParaRPr lang="en-U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53743" y="122069"/>
            <a:ext cx="2044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Juan Carlos </a:t>
            </a:r>
            <a:r>
              <a:rPr lang="en-US" sz="1400" dirty="0" err="1"/>
              <a:t>Rondón</a:t>
            </a:r>
            <a:r>
              <a:rPr lang="en-US" sz="1400" dirty="0"/>
              <a:t> A</a:t>
            </a:r>
          </a:p>
          <a:p>
            <a:pPr algn="ctr"/>
            <a:r>
              <a:rPr lang="en-US" sz="1400" dirty="0"/>
              <a:t>Juan.rondon@usa.edu.co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98621" y="187049"/>
            <a:ext cx="2286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18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342</Words>
  <Application>Microsoft Office PowerPoint</Application>
  <PresentationFormat>Panorámica</PresentationFormat>
  <Paragraphs>71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Rondon Avendaño</dc:creator>
  <cp:lastModifiedBy>Juan Carlos Rondon Avendaño</cp:lastModifiedBy>
  <cp:revision>41</cp:revision>
  <dcterms:created xsi:type="dcterms:W3CDTF">2017-05-29T21:47:24Z</dcterms:created>
  <dcterms:modified xsi:type="dcterms:W3CDTF">2017-05-30T15:10:44Z</dcterms:modified>
</cp:coreProperties>
</file>