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390" r:id="rId2"/>
    <p:sldId id="395" r:id="rId3"/>
    <p:sldId id="268" r:id="rId4"/>
    <p:sldId id="264" r:id="rId5"/>
    <p:sldId id="263" r:id="rId6"/>
    <p:sldId id="277" r:id="rId7"/>
    <p:sldId id="282" r:id="rId8"/>
    <p:sldId id="400" r:id="rId9"/>
    <p:sldId id="283" r:id="rId10"/>
    <p:sldId id="275" r:id="rId11"/>
    <p:sldId id="269" r:id="rId12"/>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F9F27-9E38-4FF3-9E8D-6D166DF599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77E32C-E928-4C01-AFAB-A79CC535A8FD}">
      <dgm:prSet custT="1"/>
      <dgm:spPr/>
      <dgm:t>
        <a:bodyPr/>
        <a:lstStyle/>
        <a:p>
          <a:r>
            <a:rPr lang="en-US" sz="1400" b="1" dirty="0"/>
            <a:t>The approver on the header is the budget approver of your department</a:t>
          </a:r>
        </a:p>
      </dgm:t>
    </dgm:pt>
    <dgm:pt modelId="{9BF6A4A3-6E45-4B57-9FBC-9A798F9E1E06}" type="parTrans" cxnId="{DB4CC4A5-2760-4064-AB0A-38766C6BB2B6}">
      <dgm:prSet/>
      <dgm:spPr/>
      <dgm:t>
        <a:bodyPr/>
        <a:lstStyle/>
        <a:p>
          <a:endParaRPr lang="en-US"/>
        </a:p>
      </dgm:t>
    </dgm:pt>
    <dgm:pt modelId="{FD71D71E-1904-4124-9154-5946D436EE7C}" type="sibTrans" cxnId="{DB4CC4A5-2760-4064-AB0A-38766C6BB2B6}">
      <dgm:prSet/>
      <dgm:spPr/>
      <dgm:t>
        <a:bodyPr/>
        <a:lstStyle/>
        <a:p>
          <a:endParaRPr lang="en-US"/>
        </a:p>
      </dgm:t>
    </dgm:pt>
    <dgm:pt modelId="{2BCF4B67-4DF6-4CFF-B145-118431D688D6}">
      <dgm:prSet custT="1"/>
      <dgm:spPr/>
      <dgm:t>
        <a:bodyPr/>
        <a:lstStyle/>
        <a:p>
          <a:r>
            <a:rPr lang="en-US" sz="1400" b="1" dirty="0"/>
            <a:t>Please note that If you are not aware of the approver name, reach out to your department</a:t>
          </a:r>
          <a:endParaRPr lang="en-US" sz="1400" dirty="0"/>
        </a:p>
      </dgm:t>
    </dgm:pt>
    <dgm:pt modelId="{9AA8C910-3B03-4AF9-9081-7B6CA97BCCB7}" type="parTrans" cxnId="{2FCF3E1E-33D7-4238-B1F1-0A413646C737}">
      <dgm:prSet/>
      <dgm:spPr/>
      <dgm:t>
        <a:bodyPr/>
        <a:lstStyle/>
        <a:p>
          <a:endParaRPr lang="en-US"/>
        </a:p>
      </dgm:t>
    </dgm:pt>
    <dgm:pt modelId="{536A2F67-C5E5-4321-A0F2-47595191B1D3}" type="sibTrans" cxnId="{2FCF3E1E-33D7-4238-B1F1-0A413646C737}">
      <dgm:prSet/>
      <dgm:spPr/>
      <dgm:t>
        <a:bodyPr/>
        <a:lstStyle/>
        <a:p>
          <a:endParaRPr lang="en-US"/>
        </a:p>
      </dgm:t>
    </dgm:pt>
    <dgm:pt modelId="{2E25E02F-A24F-481D-A29D-2DCC3323401F}" type="pres">
      <dgm:prSet presAssocID="{D3AF9F27-9E38-4FF3-9E8D-6D166DF599E4}" presName="vert0" presStyleCnt="0">
        <dgm:presLayoutVars>
          <dgm:dir/>
          <dgm:animOne val="branch"/>
          <dgm:animLvl val="lvl"/>
        </dgm:presLayoutVars>
      </dgm:prSet>
      <dgm:spPr/>
    </dgm:pt>
    <dgm:pt modelId="{B352EF09-25E0-47B4-BD9B-E90A5C90F754}" type="pres">
      <dgm:prSet presAssocID="{6477E32C-E928-4C01-AFAB-A79CC535A8FD}" presName="thickLine" presStyleLbl="alignNode1" presStyleIdx="0" presStyleCnt="2"/>
      <dgm:spPr/>
    </dgm:pt>
    <dgm:pt modelId="{130C9712-A38E-4D47-BAA0-D69FDF2A72EF}" type="pres">
      <dgm:prSet presAssocID="{6477E32C-E928-4C01-AFAB-A79CC535A8FD}" presName="horz1" presStyleCnt="0"/>
      <dgm:spPr/>
    </dgm:pt>
    <dgm:pt modelId="{F9F8CD88-6ED8-42F4-8B69-82ECD29CEE8C}" type="pres">
      <dgm:prSet presAssocID="{6477E32C-E928-4C01-AFAB-A79CC535A8FD}" presName="tx1" presStyleLbl="revTx" presStyleIdx="0" presStyleCnt="2"/>
      <dgm:spPr/>
    </dgm:pt>
    <dgm:pt modelId="{DBC91F6A-C4D3-4CFC-81CC-DC3F72BE044A}" type="pres">
      <dgm:prSet presAssocID="{6477E32C-E928-4C01-AFAB-A79CC535A8FD}" presName="vert1" presStyleCnt="0"/>
      <dgm:spPr/>
    </dgm:pt>
    <dgm:pt modelId="{ABEAE2C2-F149-4A8B-9BB8-2DF6A5FD0AB2}" type="pres">
      <dgm:prSet presAssocID="{2BCF4B67-4DF6-4CFF-B145-118431D688D6}" presName="thickLine" presStyleLbl="alignNode1" presStyleIdx="1" presStyleCnt="2"/>
      <dgm:spPr/>
    </dgm:pt>
    <dgm:pt modelId="{9D570599-091A-41E2-A7CC-26EED081FACC}" type="pres">
      <dgm:prSet presAssocID="{2BCF4B67-4DF6-4CFF-B145-118431D688D6}" presName="horz1" presStyleCnt="0"/>
      <dgm:spPr/>
    </dgm:pt>
    <dgm:pt modelId="{E7D15942-91BC-4DD7-BC66-09C9D58D71EF}" type="pres">
      <dgm:prSet presAssocID="{2BCF4B67-4DF6-4CFF-B145-118431D688D6}" presName="tx1" presStyleLbl="revTx" presStyleIdx="1" presStyleCnt="2"/>
      <dgm:spPr/>
    </dgm:pt>
    <dgm:pt modelId="{DBAA995F-AD30-48E2-87C5-91A8706BA153}" type="pres">
      <dgm:prSet presAssocID="{2BCF4B67-4DF6-4CFF-B145-118431D688D6}" presName="vert1" presStyleCnt="0"/>
      <dgm:spPr/>
    </dgm:pt>
  </dgm:ptLst>
  <dgm:cxnLst>
    <dgm:cxn modelId="{2FCF3E1E-33D7-4238-B1F1-0A413646C737}" srcId="{D3AF9F27-9E38-4FF3-9E8D-6D166DF599E4}" destId="{2BCF4B67-4DF6-4CFF-B145-118431D688D6}" srcOrd="1" destOrd="0" parTransId="{9AA8C910-3B03-4AF9-9081-7B6CA97BCCB7}" sibTransId="{536A2F67-C5E5-4321-A0F2-47595191B1D3}"/>
    <dgm:cxn modelId="{DB4CC4A5-2760-4064-AB0A-38766C6BB2B6}" srcId="{D3AF9F27-9E38-4FF3-9E8D-6D166DF599E4}" destId="{6477E32C-E928-4C01-AFAB-A79CC535A8FD}" srcOrd="0" destOrd="0" parTransId="{9BF6A4A3-6E45-4B57-9FBC-9A798F9E1E06}" sibTransId="{FD71D71E-1904-4124-9154-5946D436EE7C}"/>
    <dgm:cxn modelId="{3809C6B2-DEFF-4008-BA01-5CDAD71F6532}" type="presOf" srcId="{2BCF4B67-4DF6-4CFF-B145-118431D688D6}" destId="{E7D15942-91BC-4DD7-BC66-09C9D58D71EF}" srcOrd="0" destOrd="0" presId="urn:microsoft.com/office/officeart/2008/layout/LinedList"/>
    <dgm:cxn modelId="{930C54C9-2686-4311-B04A-CBAF9DA8FFD4}" type="presOf" srcId="{D3AF9F27-9E38-4FF3-9E8D-6D166DF599E4}" destId="{2E25E02F-A24F-481D-A29D-2DCC3323401F}" srcOrd="0" destOrd="0" presId="urn:microsoft.com/office/officeart/2008/layout/LinedList"/>
    <dgm:cxn modelId="{1A42E8FE-4C3A-484E-BB26-C32D83E65749}" type="presOf" srcId="{6477E32C-E928-4C01-AFAB-A79CC535A8FD}" destId="{F9F8CD88-6ED8-42F4-8B69-82ECD29CEE8C}" srcOrd="0" destOrd="0" presId="urn:microsoft.com/office/officeart/2008/layout/LinedList"/>
    <dgm:cxn modelId="{258312A2-9124-4894-A4CB-CE48999766D9}" type="presParOf" srcId="{2E25E02F-A24F-481D-A29D-2DCC3323401F}" destId="{B352EF09-25E0-47B4-BD9B-E90A5C90F754}" srcOrd="0" destOrd="0" presId="urn:microsoft.com/office/officeart/2008/layout/LinedList"/>
    <dgm:cxn modelId="{017F3689-9AC6-4023-AF64-E1E120826DA7}" type="presParOf" srcId="{2E25E02F-A24F-481D-A29D-2DCC3323401F}" destId="{130C9712-A38E-4D47-BAA0-D69FDF2A72EF}" srcOrd="1" destOrd="0" presId="urn:microsoft.com/office/officeart/2008/layout/LinedList"/>
    <dgm:cxn modelId="{78326490-EE3F-4C2D-AE6B-EB36AF4B54A0}" type="presParOf" srcId="{130C9712-A38E-4D47-BAA0-D69FDF2A72EF}" destId="{F9F8CD88-6ED8-42F4-8B69-82ECD29CEE8C}" srcOrd="0" destOrd="0" presId="urn:microsoft.com/office/officeart/2008/layout/LinedList"/>
    <dgm:cxn modelId="{C87A254C-0765-4611-8BEE-F53FE2C04435}" type="presParOf" srcId="{130C9712-A38E-4D47-BAA0-D69FDF2A72EF}" destId="{DBC91F6A-C4D3-4CFC-81CC-DC3F72BE044A}" srcOrd="1" destOrd="0" presId="urn:microsoft.com/office/officeart/2008/layout/LinedList"/>
    <dgm:cxn modelId="{ED2E18D1-F169-47B1-A3E6-ADD4E9E4E343}" type="presParOf" srcId="{2E25E02F-A24F-481D-A29D-2DCC3323401F}" destId="{ABEAE2C2-F149-4A8B-9BB8-2DF6A5FD0AB2}" srcOrd="2" destOrd="0" presId="urn:microsoft.com/office/officeart/2008/layout/LinedList"/>
    <dgm:cxn modelId="{DD019A77-649E-40D7-BF33-88528AEF38D7}" type="presParOf" srcId="{2E25E02F-A24F-481D-A29D-2DCC3323401F}" destId="{9D570599-091A-41E2-A7CC-26EED081FACC}" srcOrd="3" destOrd="0" presId="urn:microsoft.com/office/officeart/2008/layout/LinedList"/>
    <dgm:cxn modelId="{AEC39FB6-66AB-4C8C-8AD8-13CDFD2DBBD5}" type="presParOf" srcId="{9D570599-091A-41E2-A7CC-26EED081FACC}" destId="{E7D15942-91BC-4DD7-BC66-09C9D58D71EF}" srcOrd="0" destOrd="0" presId="urn:microsoft.com/office/officeart/2008/layout/LinedList"/>
    <dgm:cxn modelId="{29D05DB4-36C4-4D37-A3BB-B55ECA535F19}" type="presParOf" srcId="{9D570599-091A-41E2-A7CC-26EED081FACC}" destId="{DBAA995F-AD30-48E2-87C5-91A8706BA1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2EF09-25E0-47B4-BD9B-E90A5C90F754}">
      <dsp:nvSpPr>
        <dsp:cNvPr id="0" name=""/>
        <dsp:cNvSpPr/>
      </dsp:nvSpPr>
      <dsp:spPr>
        <a:xfrm>
          <a:off x="0" y="0"/>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CD88-6ED8-42F4-8B69-82ECD29CEE8C}">
      <dsp:nvSpPr>
        <dsp:cNvPr id="0" name=""/>
        <dsp:cNvSpPr/>
      </dsp:nvSpPr>
      <dsp:spPr>
        <a:xfrm>
          <a:off x="0" y="0"/>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approver on the header is the budget approver of your department</a:t>
          </a:r>
        </a:p>
      </dsp:txBody>
      <dsp:txXfrm>
        <a:off x="0" y="0"/>
        <a:ext cx="8839200" cy="342899"/>
      </dsp:txXfrm>
    </dsp:sp>
    <dsp:sp modelId="{ABEAE2C2-F149-4A8B-9BB8-2DF6A5FD0AB2}">
      <dsp:nvSpPr>
        <dsp:cNvPr id="0" name=""/>
        <dsp:cNvSpPr/>
      </dsp:nvSpPr>
      <dsp:spPr>
        <a:xfrm>
          <a:off x="0" y="342899"/>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15942-91BC-4DD7-BC66-09C9D58D71EF}">
      <dsp:nvSpPr>
        <dsp:cNvPr id="0" name=""/>
        <dsp:cNvSpPr/>
      </dsp:nvSpPr>
      <dsp:spPr>
        <a:xfrm>
          <a:off x="0" y="342899"/>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Please note that If you are not aware of the approver name, reach out to your department</a:t>
          </a:r>
          <a:endParaRPr lang="en-US" sz="1400" kern="1200" dirty="0"/>
        </a:p>
      </dsp:txBody>
      <dsp:txXfrm>
        <a:off x="0" y="342899"/>
        <a:ext cx="8839200" cy="3428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11</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travel request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76200" y="110836"/>
            <a:ext cx="8961905" cy="1473489"/>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b="1" dirty="0">
                <a:effectLst>
                  <a:outerShdw blurRad="38100" dist="38100" dir="2700000" algn="tl">
                    <a:srgbClr val="000000">
                      <a:alpha val="43137"/>
                    </a:srgbClr>
                  </a:outerShdw>
                </a:effectLst>
              </a:rPr>
              <a:t>Travel Request Workflow Steps </a:t>
            </a:r>
            <a:br>
              <a:rPr lang="en-US" sz="2000" dirty="0"/>
            </a:br>
            <a:r>
              <a:rPr lang="en-US" sz="2000" dirty="0">
                <a:effectLst>
                  <a:outerShdw blurRad="38100" dist="38100" dir="2700000" algn="tl">
                    <a:srgbClr val="000000">
                      <a:alpha val="43137"/>
                    </a:srgbClr>
                  </a:outerShdw>
                </a:effectLst>
              </a:rPr>
              <a:t>Approval Flow is now called </a:t>
            </a:r>
            <a:r>
              <a:rPr lang="en-US" sz="2000" u="sng" dirty="0">
                <a:effectLst>
                  <a:outerShdw blurRad="38100" dist="38100" dir="2700000" algn="tl">
                    <a:srgbClr val="000000">
                      <a:alpha val="43137"/>
                    </a:srgbClr>
                  </a:outerShdw>
                </a:effectLst>
              </a:rPr>
              <a:t>Request Timeline</a:t>
            </a:r>
            <a:br>
              <a:rPr lang="en-US" sz="2000" dirty="0"/>
            </a:br>
            <a:r>
              <a:rPr lang="en-US" sz="2000" dirty="0">
                <a:solidFill>
                  <a:schemeClr val="bg1"/>
                </a:solidFill>
                <a:effectLst>
                  <a:outerShdw blurRad="38100" dist="38100" dir="2700000" algn="tl">
                    <a:srgbClr val="000000">
                      <a:alpha val="43137"/>
                    </a:srgbClr>
                  </a:outerShdw>
                </a:effectLst>
              </a:rPr>
              <a:t>Please note: each approvers have 9 days to approve a Request, failing which the Request gets timed out, and the user will have to resubmit the Request</a:t>
            </a:r>
            <a:br>
              <a:rPr lang="en-US" sz="2000" b="1" dirty="0">
                <a:latin typeface="+mn-lt"/>
              </a:rPr>
            </a:br>
            <a:endParaRPr lang="en-US" sz="2000" b="1" dirty="0">
              <a:latin typeface="+mn-lt"/>
            </a:endParaRPr>
          </a:p>
        </p:txBody>
      </p:sp>
      <p:pic>
        <p:nvPicPr>
          <p:cNvPr id="4" name="Picture 3">
            <a:extLst>
              <a:ext uri="{FF2B5EF4-FFF2-40B4-BE49-F238E27FC236}">
                <a16:creationId xmlns:a16="http://schemas.microsoft.com/office/drawing/2014/main" id="{BD2FDE94-8633-2A38-EBF5-3874F653F2D6}"/>
              </a:ext>
            </a:extLst>
          </p:cNvPr>
          <p:cNvPicPr>
            <a:picLocks noChangeAspect="1"/>
          </p:cNvPicPr>
          <p:nvPr/>
        </p:nvPicPr>
        <p:blipFill>
          <a:blip r:embed="rId2"/>
          <a:stretch>
            <a:fillRect/>
          </a:stretch>
        </p:blipFill>
        <p:spPr>
          <a:xfrm>
            <a:off x="76201" y="1761096"/>
            <a:ext cx="8961905" cy="4182504"/>
          </a:xfrm>
          <a:prstGeom prst="rect">
            <a:avLst/>
          </a:prstGeom>
        </p:spPr>
      </p:pic>
    </p:spTree>
    <p:extLst>
      <p:ext uri="{BB962C8B-B14F-4D97-AF65-F5344CB8AC3E}">
        <p14:creationId xmlns:p14="http://schemas.microsoft.com/office/powerpoint/2010/main" val="188388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124200" y="1524000"/>
            <a:ext cx="2480733" cy="523220"/>
          </a:xfrm>
          <a:prstGeom prst="rect">
            <a:avLst/>
          </a:prstGeom>
          <a:noFill/>
        </p:spPr>
        <p:txBody>
          <a:bodyPr wrap="square" rtlCol="0">
            <a:spAutoFit/>
          </a:bodyPr>
          <a:lstStyle/>
          <a:p>
            <a:pPr algn="ctr"/>
            <a:r>
              <a:rPr lang="en-US" sz="2800"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bg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bg1"/>
                </a:solidFill>
                <a:effectLst>
                  <a:outerShdw blurRad="38100" dist="38100" dir="2700000" algn="tl">
                    <a:srgbClr val="000000">
                      <a:alpha val="43137"/>
                    </a:srgbClr>
                  </a:outerShdw>
                </a:effectLst>
              </a:rPr>
              <a:t>My Employment </a:t>
            </a:r>
            <a:r>
              <a:rPr lang="en-US" sz="1800" dirty="0">
                <a:solidFill>
                  <a:schemeClr val="bg1"/>
                </a:solidFill>
                <a:effectLst>
                  <a:outerShdw blurRad="38100" dist="38100" dir="2700000" algn="tl">
                    <a:srgbClr val="000000">
                      <a:alpha val="43137"/>
                    </a:srgbClr>
                  </a:outerShdw>
                </a:effectLst>
              </a:rPr>
              <a:t>or, </a:t>
            </a:r>
            <a:r>
              <a:rPr lang="en-US" sz="1800" u="sng" dirty="0">
                <a:solidFill>
                  <a:schemeClr val="bg1"/>
                </a:solidFill>
                <a:effectLst>
                  <a:outerShdw blurRad="38100" dist="38100" dir="2700000" algn="tl">
                    <a:srgbClr val="000000">
                      <a:alpha val="43137"/>
                    </a:srgbClr>
                  </a:outerShdw>
                </a:effectLst>
              </a:rPr>
              <a:t>Administrative Systems</a:t>
            </a:r>
            <a:r>
              <a:rPr lang="en-US" sz="1800" dirty="0">
                <a:solidFill>
                  <a:schemeClr val="bg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solidFill>
                <a:schemeClr val="bg1"/>
              </a:solidFill>
            </a:endParaRPr>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195294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flipV="1">
            <a:off x="2145003" y="1378702"/>
            <a:ext cx="1071847" cy="71859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A4C5D865-38EC-4F8C-A34A-298FFA17A825}"/>
              </a:ext>
            </a:extLst>
          </p:cNvPr>
          <p:cNvSpPr>
            <a:spLocks noGrp="1"/>
          </p:cNvSpPr>
          <p:nvPr>
            <p:ph idx="1"/>
          </p:nvPr>
        </p:nvSpPr>
        <p:spPr/>
        <p:txBody>
          <a:bodyPr/>
          <a:lstStyle/>
          <a:p>
            <a:endParaRPr lang="en-US"/>
          </a:p>
        </p:txBody>
      </p:sp>
      <p:sp>
        <p:nvSpPr>
          <p:cNvPr id="14" name="Title 1">
            <a:extLst>
              <a:ext uri="{FF2B5EF4-FFF2-40B4-BE49-F238E27FC236}">
                <a16:creationId xmlns:a16="http://schemas.microsoft.com/office/drawing/2014/main" id="{D6B72C61-288E-49AA-B1E7-D71EE0129897}"/>
              </a:ext>
            </a:extLst>
          </p:cNvPr>
          <p:cNvSpPr>
            <a:spLocks noGrp="1"/>
          </p:cNvSpPr>
          <p:nvPr>
            <p:ph type="title"/>
          </p:nvPr>
        </p:nvSpPr>
        <p:spPr>
          <a:xfrm>
            <a:off x="101600" y="87881"/>
            <a:ext cx="8977744" cy="1131319"/>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effectLst>
                  <a:outerShdw blurRad="38100" dist="38100" dir="2700000" algn="tl">
                    <a:srgbClr val="000000">
                      <a:alpha val="43137"/>
                    </a:srgbClr>
                  </a:outerShdw>
                </a:effectLst>
              </a:rPr>
              <a:t>To begin a Travel Request, click on </a:t>
            </a:r>
            <a:r>
              <a:rPr lang="en-US" dirty="0">
                <a:effectLst>
                  <a:outerShdw blurRad="38100" dist="38100" dir="2700000" algn="tl">
                    <a:srgbClr val="000000">
                      <a:alpha val="43137"/>
                    </a:srgbClr>
                  </a:outerShdw>
                </a:effectLst>
              </a:rPr>
              <a:t>Home and select Requests</a:t>
            </a:r>
            <a:r>
              <a:rPr lang="en-US" sz="3200" dirty="0">
                <a:effectLst>
                  <a:outerShdw blurRad="38100" dist="38100" dir="2700000" algn="tl">
                    <a:srgbClr val="000000">
                      <a:alpha val="43137"/>
                    </a:srgbClr>
                  </a:outerShdw>
                </a:effectLst>
              </a:rPr>
              <a:t> as shown below</a:t>
            </a:r>
          </a:p>
        </p:txBody>
      </p:sp>
      <p:pic>
        <p:nvPicPr>
          <p:cNvPr id="3" name="Picture 2">
            <a:extLst>
              <a:ext uri="{FF2B5EF4-FFF2-40B4-BE49-F238E27FC236}">
                <a16:creationId xmlns:a16="http://schemas.microsoft.com/office/drawing/2014/main" id="{E11C2490-C262-B2E0-4057-9E35A61C3CAC}"/>
              </a:ext>
            </a:extLst>
          </p:cNvPr>
          <p:cNvPicPr>
            <a:picLocks noChangeAspect="1"/>
          </p:cNvPicPr>
          <p:nvPr/>
        </p:nvPicPr>
        <p:blipFill>
          <a:blip r:embed="rId3"/>
          <a:stretch>
            <a:fillRect/>
          </a:stretch>
        </p:blipFill>
        <p:spPr>
          <a:xfrm>
            <a:off x="64656" y="1295400"/>
            <a:ext cx="9014688" cy="4724400"/>
          </a:xfrm>
          <a:prstGeom prst="rect">
            <a:avLst/>
          </a:prstGeom>
        </p:spPr>
      </p:pic>
    </p:spTree>
    <p:extLst>
      <p:ext uri="{BB962C8B-B14F-4D97-AF65-F5344CB8AC3E}">
        <p14:creationId xmlns:p14="http://schemas.microsoft.com/office/powerpoint/2010/main" val="186271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4" y="219736"/>
            <a:ext cx="8853056" cy="715962"/>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effectLst>
                  <a:outerShdw blurRad="38100" dist="38100" dir="2700000" algn="tl">
                    <a:srgbClr val="000000">
                      <a:alpha val="43137"/>
                    </a:srgbClr>
                  </a:outerShdw>
                </a:effectLst>
              </a:rPr>
              <a:t>Click on  Create New Request</a:t>
            </a:r>
          </a:p>
        </p:txBody>
      </p:sp>
      <p:sp>
        <p:nvSpPr>
          <p:cNvPr id="12" name="Donut 11"/>
          <p:cNvSpPr/>
          <p:nvPr/>
        </p:nvSpPr>
        <p:spPr>
          <a:xfrm>
            <a:off x="2523347" y="2868397"/>
            <a:ext cx="1211541" cy="914400"/>
          </a:xfrm>
          <a:prstGeom prst="donut">
            <a:avLst>
              <a:gd name="adj" fmla="val 3638"/>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Left Arrow 12"/>
          <p:cNvSpPr/>
          <p:nvPr/>
        </p:nvSpPr>
        <p:spPr>
          <a:xfrm>
            <a:off x="3927063" y="2983012"/>
            <a:ext cx="1595891"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3436BFC-0CCF-A9F7-E8A3-47D96DECEE9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403469D-4839-5EE1-F15F-6D83DE151E4B}"/>
              </a:ext>
            </a:extLst>
          </p:cNvPr>
          <p:cNvPicPr>
            <a:picLocks noChangeAspect="1"/>
          </p:cNvPicPr>
          <p:nvPr/>
        </p:nvPicPr>
        <p:blipFill>
          <a:blip r:embed="rId2"/>
          <a:stretch>
            <a:fillRect/>
          </a:stretch>
        </p:blipFill>
        <p:spPr>
          <a:xfrm>
            <a:off x="138544" y="1143000"/>
            <a:ext cx="8853056" cy="4779302"/>
          </a:xfrm>
          <a:prstGeom prst="rect">
            <a:avLst/>
          </a:prstGeom>
        </p:spPr>
      </p:pic>
    </p:spTree>
    <p:extLst>
      <p:ext uri="{BB962C8B-B14F-4D97-AF65-F5344CB8AC3E}">
        <p14:creationId xmlns:p14="http://schemas.microsoft.com/office/powerpoint/2010/main" val="207796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altLang="en-US" sz="1500" dirty="0">
                <a:effectLst>
                  <a:outerShdw blurRad="38100" dist="38100" dir="2700000" algn="tl">
                    <a:srgbClr val="000000">
                      <a:alpha val="43137"/>
                    </a:srgbClr>
                  </a:outerShdw>
                </a:effectLst>
              </a:rPr>
              <a:t>Input your travel information on the Request Header. Each required text box is noted by an asterisk on the top of the box.  Use the down arrows and the calendar when available on each box.  After entering all the required information click on Create Request</a:t>
            </a:r>
            <a:endParaRPr lang="en-US" sz="1500" i="1" dirty="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BAF4A33-858B-54A7-8FCF-F3E15C35CDF6}"/>
              </a:ext>
            </a:extLst>
          </p:cNvPr>
          <p:cNvGraphicFramePr/>
          <p:nvPr>
            <p:extLst>
              <p:ext uri="{D42A27DB-BD31-4B8C-83A1-F6EECF244321}">
                <p14:modId xmlns:p14="http://schemas.microsoft.com/office/powerpoint/2010/main" val="3366817295"/>
              </p:ext>
            </p:extLst>
          </p:nvPr>
        </p:nvGraphicFramePr>
        <p:xfrm>
          <a:off x="152400" y="1295400"/>
          <a:ext cx="88392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98387C5-F0E2-32D2-42D9-502C8E166C52}"/>
              </a:ext>
            </a:extLst>
          </p:cNvPr>
          <p:cNvPicPr>
            <a:picLocks noChangeAspect="1"/>
          </p:cNvPicPr>
          <p:nvPr/>
        </p:nvPicPr>
        <p:blipFill>
          <a:blip r:embed="rId7"/>
          <a:stretch>
            <a:fillRect/>
          </a:stretch>
        </p:blipFill>
        <p:spPr>
          <a:xfrm>
            <a:off x="76200" y="2133600"/>
            <a:ext cx="9027268" cy="3886200"/>
          </a:xfrm>
          <a:prstGeom prst="rect">
            <a:avLst/>
          </a:prstGeom>
          <a:noFill/>
        </p:spPr>
      </p:pic>
    </p:spTree>
    <p:extLst>
      <p:ext uri="{BB962C8B-B14F-4D97-AF65-F5344CB8AC3E}">
        <p14:creationId xmlns:p14="http://schemas.microsoft.com/office/powerpoint/2010/main" val="119174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2D6-E4E7-4CE1-8EA2-0828E3C2EF62}"/>
              </a:ext>
            </a:extLst>
          </p:cNvPr>
          <p:cNvSpPr>
            <a:spLocks noGrp="1"/>
          </p:cNvSpPr>
          <p:nvPr>
            <p:ph idx="1"/>
          </p:nvPr>
        </p:nvSpPr>
        <p:spPr>
          <a:xfrm>
            <a:off x="457200" y="1265382"/>
            <a:ext cx="8229600" cy="4678217"/>
          </a:xfrm>
          <a:ln>
            <a:solidFill>
              <a:srgbClr val="C00000"/>
            </a:solidFill>
          </a:ln>
        </p:spPr>
        <p:txBody>
          <a:bodyPr/>
          <a:lstStyle/>
          <a:p>
            <a:r>
              <a:rPr lang="en-US" sz="1000" b="1" dirty="0"/>
              <a:t>Type of Request </a:t>
            </a:r>
            <a:r>
              <a:rPr lang="en-US" sz="1000" dirty="0"/>
              <a:t>–     This is the funding source of your trip, either it can be State Policy or Auxiliary Policy </a:t>
            </a:r>
          </a:p>
          <a:p>
            <a:r>
              <a:rPr lang="en-US" sz="1000" b="1" dirty="0"/>
              <a:t>Trip Name         </a:t>
            </a:r>
            <a:r>
              <a:rPr lang="en-US" sz="1000" dirty="0"/>
              <a:t>Please add a meaningful name based on your business trip</a:t>
            </a:r>
          </a:p>
          <a:p>
            <a:r>
              <a:rPr lang="en-US" sz="1000" b="1" dirty="0"/>
              <a:t>Trip Type          </a:t>
            </a:r>
            <a:r>
              <a:rPr lang="en-US" sz="1000" dirty="0"/>
              <a:t>For Travel within state - choose instate, outside the state - out of state, and out of the country - international </a:t>
            </a:r>
          </a:p>
          <a:p>
            <a:r>
              <a:rPr lang="en-US" sz="1000" b="1" dirty="0"/>
              <a:t>Traveler Type         </a:t>
            </a:r>
            <a:r>
              <a:rPr lang="en-US" sz="1000" dirty="0"/>
              <a:t>Group Travel – trips sponsored by staff/faculty consisting a group of students, Team Travel – Athletics Team trips </a:t>
            </a:r>
          </a:p>
          <a:p>
            <a:r>
              <a:rPr lang="en-US" sz="1000" b="1" dirty="0"/>
              <a:t>Travel Business Purpose          </a:t>
            </a:r>
            <a:r>
              <a:rPr lang="en-US" sz="1000" dirty="0"/>
              <a:t>Please choose the appropriate business purpose related to the trip</a:t>
            </a:r>
          </a:p>
          <a:p>
            <a:r>
              <a:rPr lang="en-US" sz="1000" b="1" dirty="0"/>
              <a:t>Event Name/Benefit to the University        </a:t>
            </a:r>
            <a:r>
              <a:rPr lang="en-US" sz="1000" dirty="0"/>
              <a:t>This can be the same as the Trip Name</a:t>
            </a:r>
          </a:p>
          <a:p>
            <a:r>
              <a:rPr lang="en-US" sz="1000" b="1" dirty="0"/>
              <a:t>Does this trip contain personal travel        </a:t>
            </a:r>
            <a:r>
              <a:rPr lang="en-US" sz="1000" dirty="0"/>
              <a:t>Answer Yes or, No . If answer is Yes, attach the comparison price to the Request </a:t>
            </a:r>
          </a:p>
          <a:p>
            <a:r>
              <a:rPr lang="en-US" sz="1000" b="1" dirty="0"/>
              <a:t>Personal &amp; </a:t>
            </a:r>
            <a:r>
              <a:rPr lang="en-US" sz="1000" b="1" dirty="0" err="1"/>
              <a:t>Emerg</a:t>
            </a:r>
            <a:r>
              <a:rPr lang="en-US" sz="1000" b="1" dirty="0"/>
              <a:t> Contact/High Hazard/Group Trip        </a:t>
            </a:r>
            <a:r>
              <a:rPr lang="en-US" sz="1000" dirty="0"/>
              <a:t>Required to fill the 3 boxes, if the trip is international</a:t>
            </a:r>
          </a:p>
          <a:p>
            <a:r>
              <a:rPr lang="en-US" sz="1000" b="1" dirty="0"/>
              <a:t>Chart Field String Information       </a:t>
            </a:r>
            <a:r>
              <a:rPr lang="en-US" sz="1000" dirty="0"/>
              <a:t>If you are unaware of the account numbers, contact your department </a:t>
            </a:r>
          </a:p>
          <a:p>
            <a:pPr marL="0" indent="0">
              <a:buNone/>
            </a:pPr>
            <a:endParaRPr lang="en-US" sz="1000" dirty="0"/>
          </a:p>
          <a:p>
            <a:pPr>
              <a:buFont typeface="Wingdings" panose="05000000000000000000" pitchFamily="2" charset="2"/>
              <a:buChar char="q"/>
            </a:pPr>
            <a:r>
              <a:rPr lang="en-US" sz="1000" dirty="0"/>
              <a:t>Business Unit – Type the business unit  in the box, and select from the dropdown list that appears below</a:t>
            </a:r>
          </a:p>
          <a:p>
            <a:pPr>
              <a:buFont typeface="Wingdings" panose="05000000000000000000" pitchFamily="2" charset="2"/>
              <a:buChar char="q"/>
            </a:pPr>
            <a:r>
              <a:rPr lang="en-US" sz="1000" dirty="0"/>
              <a:t>Fund – Type the fund  in the box, and select from the dropdown list that appears below</a:t>
            </a:r>
          </a:p>
          <a:p>
            <a:pPr>
              <a:buFont typeface="Wingdings" panose="05000000000000000000" pitchFamily="2" charset="2"/>
              <a:buChar char="q"/>
            </a:pPr>
            <a:r>
              <a:rPr lang="en-US" sz="1000" dirty="0"/>
              <a:t>Department – Type the department  in the box, and select from the dropdown list that appears below</a:t>
            </a:r>
          </a:p>
          <a:p>
            <a:pPr>
              <a:buFont typeface="Wingdings" panose="05000000000000000000" pitchFamily="2" charset="2"/>
              <a:buChar char="q"/>
            </a:pPr>
            <a:r>
              <a:rPr lang="en-US" sz="1000" dirty="0"/>
              <a:t>Program – The program code is </a:t>
            </a:r>
            <a:r>
              <a:rPr lang="en-US" sz="1000" b="1" dirty="0">
                <a:solidFill>
                  <a:schemeClr val="tx2"/>
                </a:solidFill>
              </a:rPr>
              <a:t>NONE</a:t>
            </a:r>
            <a:r>
              <a:rPr lang="en-US" sz="1000" dirty="0"/>
              <a:t>.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Project – The project code is </a:t>
            </a:r>
            <a:r>
              <a:rPr lang="en-US" sz="1000" b="1" dirty="0">
                <a:solidFill>
                  <a:schemeClr val="tx2"/>
                </a:solidFill>
              </a:rPr>
              <a:t>NONE</a:t>
            </a:r>
            <a:r>
              <a:rPr lang="en-US" sz="1000" dirty="0"/>
              <a:t> for Stateside.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Approver – Choose the budget approver of your department from the list that appears in the box</a:t>
            </a:r>
          </a:p>
          <a:p>
            <a:pPr>
              <a:buFont typeface="Wingdings" panose="05000000000000000000" pitchFamily="2" charset="2"/>
              <a:buChar char="q"/>
            </a:pPr>
            <a:r>
              <a:rPr lang="en-US" sz="1000" dirty="0"/>
              <a:t>Class Code – Type the class code, if you have one and select from the dropdown list</a:t>
            </a:r>
          </a:p>
          <a:p>
            <a:endParaRPr lang="en-US" sz="1000" dirty="0"/>
          </a:p>
          <a:p>
            <a:endParaRPr lang="en-US" dirty="0"/>
          </a:p>
        </p:txBody>
      </p:sp>
      <p:sp>
        <p:nvSpPr>
          <p:cNvPr id="4" name="Title 1">
            <a:extLst>
              <a:ext uri="{FF2B5EF4-FFF2-40B4-BE49-F238E27FC236}">
                <a16:creationId xmlns:a16="http://schemas.microsoft.com/office/drawing/2014/main" id="{28E0CC00-B922-4437-873C-174768E43FBA}"/>
              </a:ext>
            </a:extLst>
          </p:cNvPr>
          <p:cNvSpPr>
            <a:spLocks noGrp="1"/>
          </p:cNvSpPr>
          <p:nvPr>
            <p:ph type="title"/>
          </p:nvPr>
        </p:nvSpPr>
        <p:spPr>
          <a:xfrm>
            <a:off x="451607" y="295492"/>
            <a:ext cx="8229600" cy="842962"/>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400" dirty="0">
                <a:effectLst>
                  <a:outerShdw blurRad="38100" dist="38100" dir="2700000" algn="tl">
                    <a:srgbClr val="000000">
                      <a:alpha val="43137"/>
                    </a:srgbClr>
                  </a:outerShdw>
                </a:effectLst>
              </a:rPr>
              <a:t>Request Header Components</a:t>
            </a:r>
          </a:p>
        </p:txBody>
      </p:sp>
      <p:cxnSp>
        <p:nvCxnSpPr>
          <p:cNvPr id="9" name="Straight Arrow Connector 8">
            <a:extLst>
              <a:ext uri="{FF2B5EF4-FFF2-40B4-BE49-F238E27FC236}">
                <a16:creationId xmlns:a16="http://schemas.microsoft.com/office/drawing/2014/main" id="{52B9F164-5B5F-4521-897D-1A62072567C9}"/>
              </a:ext>
            </a:extLst>
          </p:cNvPr>
          <p:cNvCxnSpPr>
            <a:cxnSpLocks/>
          </p:cNvCxnSpPr>
          <p:nvPr/>
        </p:nvCxnSpPr>
        <p:spPr>
          <a:xfrm>
            <a:off x="1888836" y="1447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78884E-0544-4521-9125-2FB8B1F55708}"/>
              </a:ext>
            </a:extLst>
          </p:cNvPr>
          <p:cNvCxnSpPr>
            <a:cxnSpLocks/>
          </p:cNvCxnSpPr>
          <p:nvPr/>
        </p:nvCxnSpPr>
        <p:spPr>
          <a:xfrm>
            <a:off x="1565564" y="16764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A12B34-DE49-412C-BF2E-D6868DB09A17}"/>
              </a:ext>
            </a:extLst>
          </p:cNvPr>
          <p:cNvCxnSpPr>
            <a:cxnSpLocks/>
          </p:cNvCxnSpPr>
          <p:nvPr/>
        </p:nvCxnSpPr>
        <p:spPr>
          <a:xfrm>
            <a:off x="1778000" y="2133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EC02E9-060E-4681-BE96-21EEAA90774A}"/>
              </a:ext>
            </a:extLst>
          </p:cNvPr>
          <p:cNvCxnSpPr>
            <a:cxnSpLocks/>
          </p:cNvCxnSpPr>
          <p:nvPr/>
        </p:nvCxnSpPr>
        <p:spPr>
          <a:xfrm>
            <a:off x="1565564" y="1905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531B999-E4B1-4B0E-A031-B4984D6D858E}"/>
              </a:ext>
            </a:extLst>
          </p:cNvPr>
          <p:cNvCxnSpPr>
            <a:cxnSpLocks/>
          </p:cNvCxnSpPr>
          <p:nvPr/>
        </p:nvCxnSpPr>
        <p:spPr>
          <a:xfrm>
            <a:off x="3124200" y="2667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D016D05-430C-4C6A-A95F-156785B565F6}"/>
              </a:ext>
            </a:extLst>
          </p:cNvPr>
          <p:cNvCxnSpPr>
            <a:cxnSpLocks/>
          </p:cNvCxnSpPr>
          <p:nvPr/>
        </p:nvCxnSpPr>
        <p:spPr>
          <a:xfrm>
            <a:off x="2438400" y="2362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FF0311-F51C-481D-8A4A-5F9EE4515CC3}"/>
              </a:ext>
            </a:extLst>
          </p:cNvPr>
          <p:cNvCxnSpPr>
            <a:cxnSpLocks/>
          </p:cNvCxnSpPr>
          <p:nvPr/>
        </p:nvCxnSpPr>
        <p:spPr>
          <a:xfrm>
            <a:off x="3124200" y="2895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1ECBA30-0D47-4ACB-AB35-C8564C0C3D06}"/>
              </a:ext>
            </a:extLst>
          </p:cNvPr>
          <p:cNvCxnSpPr>
            <a:cxnSpLocks/>
          </p:cNvCxnSpPr>
          <p:nvPr/>
        </p:nvCxnSpPr>
        <p:spPr>
          <a:xfrm>
            <a:off x="3962400" y="3124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7E6CC6B-67CE-4261-8FA8-C6B2F02DF39D}"/>
              </a:ext>
            </a:extLst>
          </p:cNvPr>
          <p:cNvCxnSpPr>
            <a:cxnSpLocks/>
          </p:cNvCxnSpPr>
          <p:nvPr/>
        </p:nvCxnSpPr>
        <p:spPr>
          <a:xfrm>
            <a:off x="1143000" y="3505200"/>
            <a:ext cx="0" cy="263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3BBA13-D532-4330-BEDC-7B8574975DF5}"/>
              </a:ext>
            </a:extLst>
          </p:cNvPr>
          <p:cNvCxnSpPr>
            <a:cxnSpLocks/>
          </p:cNvCxnSpPr>
          <p:nvPr/>
        </p:nvCxnSpPr>
        <p:spPr>
          <a:xfrm>
            <a:off x="2706254" y="33528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9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1D4-B540-42A6-A22E-4D1FC2C8D1A0}"/>
              </a:ext>
            </a:extLst>
          </p:cNvPr>
          <p:cNvSpPr>
            <a:spLocks noGrp="1"/>
          </p:cNvSpPr>
          <p:nvPr>
            <p:ph type="title"/>
          </p:nvPr>
        </p:nvSpPr>
        <p:spPr>
          <a:xfrm>
            <a:off x="114300" y="76200"/>
            <a:ext cx="8915400" cy="762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 Click on Add and scroll down to add all the estimated Travel expenses for the trip  </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pic>
        <p:nvPicPr>
          <p:cNvPr id="8" name="Content Placeholder 7">
            <a:extLst>
              <a:ext uri="{FF2B5EF4-FFF2-40B4-BE49-F238E27FC236}">
                <a16:creationId xmlns:a16="http://schemas.microsoft.com/office/drawing/2014/main" id="{D7A9D89F-DA4A-27DF-E524-5EBFD664F876}"/>
              </a:ext>
            </a:extLst>
          </p:cNvPr>
          <p:cNvPicPr>
            <a:picLocks noGrp="1" noChangeAspect="1"/>
          </p:cNvPicPr>
          <p:nvPr>
            <p:ph idx="1"/>
          </p:nvPr>
        </p:nvPicPr>
        <p:blipFill>
          <a:blip r:embed="rId2"/>
          <a:stretch>
            <a:fillRect/>
          </a:stretch>
        </p:blipFill>
        <p:spPr>
          <a:xfrm>
            <a:off x="76200" y="990600"/>
            <a:ext cx="8915400" cy="4648200"/>
          </a:xfrm>
        </p:spPr>
      </p:pic>
    </p:spTree>
    <p:extLst>
      <p:ext uri="{BB962C8B-B14F-4D97-AF65-F5344CB8AC3E}">
        <p14:creationId xmlns:p14="http://schemas.microsoft.com/office/powerpoint/2010/main" val="60649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E43E65-A97A-4838-9C9B-2E3A01FF5317}"/>
              </a:ext>
            </a:extLst>
          </p:cNvPr>
          <p:cNvSpPr>
            <a:spLocks noGrp="1"/>
          </p:cNvSpPr>
          <p:nvPr>
            <p:ph type="title"/>
          </p:nvPr>
        </p:nvSpPr>
        <p:spPr>
          <a:xfrm>
            <a:off x="138545" y="138545"/>
            <a:ext cx="8691419" cy="1126837"/>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dirty="0">
                <a:effectLst>
                  <a:outerShdw blurRad="38100" dist="38100" dir="2700000" algn="tl">
                    <a:srgbClr val="000000">
                      <a:alpha val="43137"/>
                    </a:srgbClr>
                  </a:outerShdw>
                </a:effectLst>
              </a:rPr>
              <a:t>Alerts: Alerts with the red exclamation </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needs to be cleared. The triangle alerts are notifications and won't restrict from submitting the Request</a:t>
            </a:r>
            <a:br>
              <a:rPr lang="en-US" sz="2000" b="1" dirty="0">
                <a:latin typeface="+mn-lt"/>
              </a:rPr>
            </a:br>
            <a:endParaRPr lang="en-US" sz="2000" b="1" dirty="0">
              <a:latin typeface="+mn-lt"/>
            </a:endParaRPr>
          </a:p>
        </p:txBody>
      </p:sp>
      <p:pic>
        <p:nvPicPr>
          <p:cNvPr id="8" name="Content Placeholder 7">
            <a:extLst>
              <a:ext uri="{FF2B5EF4-FFF2-40B4-BE49-F238E27FC236}">
                <a16:creationId xmlns:a16="http://schemas.microsoft.com/office/drawing/2014/main" id="{BD54849F-0BFA-9CCE-69B5-A17D515BD653}"/>
              </a:ext>
            </a:extLst>
          </p:cNvPr>
          <p:cNvPicPr>
            <a:picLocks noGrp="1" noChangeAspect="1"/>
          </p:cNvPicPr>
          <p:nvPr>
            <p:ph idx="1"/>
          </p:nvPr>
        </p:nvPicPr>
        <p:blipFill>
          <a:blip r:embed="rId2"/>
          <a:stretch>
            <a:fillRect/>
          </a:stretch>
        </p:blipFill>
        <p:spPr>
          <a:xfrm>
            <a:off x="138545" y="1524000"/>
            <a:ext cx="8853055" cy="4419600"/>
          </a:xfrm>
        </p:spPr>
      </p:pic>
      <p:pic>
        <p:nvPicPr>
          <p:cNvPr id="10" name="Picture 9">
            <a:extLst>
              <a:ext uri="{FF2B5EF4-FFF2-40B4-BE49-F238E27FC236}">
                <a16:creationId xmlns:a16="http://schemas.microsoft.com/office/drawing/2014/main" id="{DD0DCF15-AB2E-610B-23F6-D8AAC3165C12}"/>
              </a:ext>
            </a:extLst>
          </p:cNvPr>
          <p:cNvPicPr>
            <a:picLocks noChangeAspect="1"/>
          </p:cNvPicPr>
          <p:nvPr/>
        </p:nvPicPr>
        <p:blipFill>
          <a:blip r:embed="rId3"/>
          <a:stretch>
            <a:fillRect/>
          </a:stretch>
        </p:blipFill>
        <p:spPr>
          <a:xfrm>
            <a:off x="4467238" y="3262333"/>
            <a:ext cx="209524" cy="333333"/>
          </a:xfrm>
          <a:prstGeom prst="rect">
            <a:avLst/>
          </a:prstGeom>
        </p:spPr>
      </p:pic>
      <p:pic>
        <p:nvPicPr>
          <p:cNvPr id="13" name="Picture 12">
            <a:extLst>
              <a:ext uri="{FF2B5EF4-FFF2-40B4-BE49-F238E27FC236}">
                <a16:creationId xmlns:a16="http://schemas.microsoft.com/office/drawing/2014/main" id="{B928FA40-BC9A-752B-C026-99A1F4142B21}"/>
              </a:ext>
            </a:extLst>
          </p:cNvPr>
          <p:cNvPicPr>
            <a:picLocks noChangeAspect="1"/>
          </p:cNvPicPr>
          <p:nvPr/>
        </p:nvPicPr>
        <p:blipFill>
          <a:blip r:embed="rId4"/>
          <a:stretch>
            <a:fillRect/>
          </a:stretch>
        </p:blipFill>
        <p:spPr>
          <a:xfrm>
            <a:off x="4467238" y="3262333"/>
            <a:ext cx="209524" cy="333333"/>
          </a:xfrm>
          <a:prstGeom prst="rect">
            <a:avLst/>
          </a:prstGeom>
        </p:spPr>
      </p:pic>
      <p:pic>
        <p:nvPicPr>
          <p:cNvPr id="15" name="Picture 14">
            <a:extLst>
              <a:ext uri="{FF2B5EF4-FFF2-40B4-BE49-F238E27FC236}">
                <a16:creationId xmlns:a16="http://schemas.microsoft.com/office/drawing/2014/main" id="{D258DBD0-C689-94CD-D4B5-CE8C40FB3566}"/>
              </a:ext>
            </a:extLst>
          </p:cNvPr>
          <p:cNvPicPr>
            <a:picLocks noChangeAspect="1"/>
          </p:cNvPicPr>
          <p:nvPr/>
        </p:nvPicPr>
        <p:blipFill>
          <a:blip r:embed="rId5"/>
          <a:stretch>
            <a:fillRect/>
          </a:stretch>
        </p:blipFill>
        <p:spPr>
          <a:xfrm>
            <a:off x="4467238" y="3262333"/>
            <a:ext cx="209524" cy="333333"/>
          </a:xfrm>
          <a:prstGeom prst="rect">
            <a:avLst/>
          </a:prstGeom>
        </p:spPr>
      </p:pic>
    </p:spTree>
    <p:extLst>
      <p:ext uri="{BB962C8B-B14F-4D97-AF65-F5344CB8AC3E}">
        <p14:creationId xmlns:p14="http://schemas.microsoft.com/office/powerpoint/2010/main" val="174201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C41-81B0-4B1A-B89F-D014008E8939}"/>
              </a:ext>
            </a:extLst>
          </p:cNvPr>
          <p:cNvSpPr>
            <a:spLocks noGrp="1"/>
          </p:cNvSpPr>
          <p:nvPr>
            <p:ph type="title"/>
          </p:nvPr>
        </p:nvSpPr>
        <p:spPr>
          <a:xfrm>
            <a:off x="152400" y="120074"/>
            <a:ext cx="8839200" cy="94672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 entering your estimated expenses be sure to save after each entry. When all estimated expenses have been entered you will see a summary on the top left corner and the Estimated Total at the right bottom corner. You are now ready to submit your request</a:t>
            </a:r>
            <a:r>
              <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6" name="Straight Arrow Connector 5">
            <a:extLst>
              <a:ext uri="{FF2B5EF4-FFF2-40B4-BE49-F238E27FC236}">
                <a16:creationId xmlns:a16="http://schemas.microsoft.com/office/drawing/2014/main" id="{9910DF19-59FE-4012-8551-7B27E2E32F33}"/>
              </a:ext>
            </a:extLst>
          </p:cNvPr>
          <p:cNvCxnSpPr/>
          <p:nvPr/>
        </p:nvCxnSpPr>
        <p:spPr>
          <a:xfrm flipV="1">
            <a:off x="6324600" y="2692040"/>
            <a:ext cx="1597891"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23F7F206-91DF-8835-D6FC-7714A71C5144}"/>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D21CE08A-694F-E575-0DE9-FC4011158B7C}"/>
              </a:ext>
            </a:extLst>
          </p:cNvPr>
          <p:cNvPicPr>
            <a:picLocks noChangeAspect="1"/>
          </p:cNvPicPr>
          <p:nvPr/>
        </p:nvPicPr>
        <p:blipFill>
          <a:blip r:embed="rId2"/>
          <a:stretch>
            <a:fillRect/>
          </a:stretch>
        </p:blipFill>
        <p:spPr>
          <a:xfrm>
            <a:off x="152400" y="1371600"/>
            <a:ext cx="8839200" cy="4572000"/>
          </a:xfrm>
          <a:prstGeom prst="rect">
            <a:avLst/>
          </a:prstGeom>
        </p:spPr>
      </p:pic>
    </p:spTree>
    <p:extLst>
      <p:ext uri="{BB962C8B-B14F-4D97-AF65-F5344CB8AC3E}">
        <p14:creationId xmlns:p14="http://schemas.microsoft.com/office/powerpoint/2010/main" val="3262468476"/>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9642</TotalTime>
  <Words>640</Words>
  <Application>Microsoft Office PowerPoint</Application>
  <PresentationFormat>On-screen Show (4:3)</PresentationFormat>
  <Paragraphs>36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Webdings</vt:lpstr>
      <vt:lpstr>Wingdings</vt:lpstr>
      <vt:lpstr>Blank Presentation</vt:lpstr>
      <vt:lpstr>Create a domestic travel request </vt:lpstr>
      <vt:lpstr> On the single sign on page, type in your mycoyote ID and password, hit  enter and then either choose My Employment or, Administrative Systems and click  on the Travel and Corporate card Icon  as shown below:  </vt:lpstr>
      <vt:lpstr>To begin a Travel Request, click on Home and select Requests as shown below</vt:lpstr>
      <vt:lpstr>Click on  Create New Request</vt:lpstr>
      <vt:lpstr>Input your travel information on the Request Header. Each required text box is noted by an asterisk on the top of the box.  Use the down arrows and the calendar when available on each box.  After entering all the required information click on Create Request</vt:lpstr>
      <vt:lpstr>Request Header Components</vt:lpstr>
      <vt:lpstr>  Adding Expenses- Click on Add and scroll down to add all the estimated Travel expenses for the trip   </vt:lpstr>
      <vt:lpstr>Alerts: Alerts with the red exclamation ! needs to be cleared. The triangle alerts are notifications and won't restrict from submitting the Request </vt:lpstr>
      <vt:lpstr>  When entering your estimated expenses be sure to save after each entry. When all estimated expenses have been entered you will see a summary on the top left corner and the Estimated Total at the right bottom corner. You are now ready to submit your request!   </vt:lpstr>
      <vt:lpstr>Travel Request Workflow Steps  Approval Flow is now called Request Timeline Please note: each approvers have 9 days to approve a Request, failing which the Request gets timed out, and the user will have to resubmit the Request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Marco Bejarano</cp:lastModifiedBy>
  <cp:revision>409</cp:revision>
  <cp:lastPrinted>2018-01-23T22:52:57Z</cp:lastPrinted>
  <dcterms:created xsi:type="dcterms:W3CDTF">2014-01-06T17:52:42Z</dcterms:created>
  <dcterms:modified xsi:type="dcterms:W3CDTF">2024-02-08T17:56:48Z</dcterms:modified>
</cp:coreProperties>
</file>