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390" r:id="rId2"/>
    <p:sldId id="407" r:id="rId3"/>
    <p:sldId id="408" r:id="rId4"/>
    <p:sldId id="397" r:id="rId5"/>
    <p:sldId id="402" r:id="rId6"/>
    <p:sldId id="403" r:id="rId7"/>
    <p:sldId id="404" r:id="rId8"/>
    <p:sldId id="406" r:id="rId9"/>
    <p:sldId id="401" r:id="rId10"/>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405" autoAdjust="0"/>
  </p:normalViewPr>
  <p:slideViewPr>
    <p:cSldViewPr showGuides="1">
      <p:cViewPr varScale="1">
        <p:scale>
          <a:sx n="111" d="100"/>
          <a:sy n="111" d="100"/>
        </p:scale>
        <p:origin x="1650"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9</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expense report with Hotel expense</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425119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New Report </a:t>
            </a:r>
          </a:p>
        </p:txBody>
      </p:sp>
      <p:pic>
        <p:nvPicPr>
          <p:cNvPr id="6" name="Picture 5">
            <a:extLst>
              <a:ext uri="{FF2B5EF4-FFF2-40B4-BE49-F238E27FC236}">
                <a16:creationId xmlns:a16="http://schemas.microsoft.com/office/drawing/2014/main" id="{0404308E-201F-D444-8E5D-26519A2F7941}"/>
              </a:ext>
            </a:extLst>
          </p:cNvPr>
          <p:cNvPicPr>
            <a:picLocks noChangeAspect="1"/>
          </p:cNvPicPr>
          <p:nvPr/>
        </p:nvPicPr>
        <p:blipFill>
          <a:blip r:embed="rId2"/>
          <a:stretch>
            <a:fillRect/>
          </a:stretch>
        </p:blipFill>
        <p:spPr>
          <a:xfrm>
            <a:off x="304800" y="1676400"/>
            <a:ext cx="8610599" cy="4191000"/>
          </a:xfrm>
          <a:prstGeom prst="rect">
            <a:avLst/>
          </a:prstGeom>
          <a:noFill/>
        </p:spPr>
      </p:pic>
    </p:spTree>
    <p:extLst>
      <p:ext uri="{BB962C8B-B14F-4D97-AF65-F5344CB8AC3E}">
        <p14:creationId xmlns:p14="http://schemas.microsoft.com/office/powerpoint/2010/main" val="7533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C818-1EED-4E7E-92E1-C032FEE36FDC}"/>
              </a:ext>
            </a:extLst>
          </p:cNvPr>
          <p:cNvSpPr>
            <a:spLocks noGrp="1"/>
          </p:cNvSpPr>
          <p:nvPr>
            <p:ph type="ctrTitle"/>
          </p:nvPr>
        </p:nvSpPr>
        <p:spPr>
          <a:xfrm>
            <a:off x="685800" y="381001"/>
            <a:ext cx="7772400" cy="1066799"/>
          </a:xfrm>
        </p:spPr>
        <p:txBody>
          <a:bodyPr/>
          <a:lstStyle/>
          <a:p>
            <a:endParaRPr lang="en-US" dirty="0"/>
          </a:p>
        </p:txBody>
      </p:sp>
      <p:sp>
        <p:nvSpPr>
          <p:cNvPr id="3" name="Subtitle 2">
            <a:extLst>
              <a:ext uri="{FF2B5EF4-FFF2-40B4-BE49-F238E27FC236}">
                <a16:creationId xmlns:a16="http://schemas.microsoft.com/office/drawing/2014/main" id="{84F971BC-26E1-4A93-A316-3AAB2908EF04}"/>
              </a:ext>
            </a:extLst>
          </p:cNvPr>
          <p:cNvSpPr>
            <a:spLocks noGrp="1"/>
          </p:cNvSpPr>
          <p:nvPr>
            <p:ph type="subTitle" idx="1"/>
          </p:nvPr>
        </p:nvSpPr>
        <p:spPr>
          <a:xfrm>
            <a:off x="152400" y="1676400"/>
            <a:ext cx="8763000" cy="4267200"/>
          </a:xfrm>
        </p:spPr>
        <p:txBody>
          <a:bodyPr/>
          <a:lstStyle/>
          <a:p>
            <a:endParaRPr lang="en-US" dirty="0"/>
          </a:p>
        </p:txBody>
      </p:sp>
      <p:pic>
        <p:nvPicPr>
          <p:cNvPr id="4" name="Picture 2">
            <a:extLst>
              <a:ext uri="{FF2B5EF4-FFF2-40B4-BE49-F238E27FC236}">
                <a16:creationId xmlns:a16="http://schemas.microsoft.com/office/drawing/2014/main" id="{1DDFD39D-6F57-47D2-AFF4-7D72A8D0E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8839201"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4796B0-A2D3-911D-6416-FBDE5AE577E8}"/>
              </a:ext>
            </a:extLst>
          </p:cNvPr>
          <p:cNvPicPr>
            <a:picLocks noChangeAspect="1"/>
          </p:cNvPicPr>
          <p:nvPr/>
        </p:nvPicPr>
        <p:blipFill>
          <a:blip r:embed="rId2"/>
          <a:stretch>
            <a:fillRect/>
          </a:stretch>
        </p:blipFill>
        <p:spPr>
          <a:xfrm>
            <a:off x="438509" y="1295400"/>
            <a:ext cx="8534400" cy="4648200"/>
          </a:xfrm>
          <a:prstGeom prst="rect">
            <a:avLst/>
          </a:prstGeom>
          <a:noFill/>
        </p:spPr>
      </p:pic>
      <p:sp>
        <p:nvSpPr>
          <p:cNvPr id="2" name="Title 1">
            <a:extLst>
              <a:ext uri="{FF2B5EF4-FFF2-40B4-BE49-F238E27FC236}">
                <a16:creationId xmlns:a16="http://schemas.microsoft.com/office/drawing/2014/main" id="{4618FDD0-03DA-48F2-A3D3-9BD3BAB277C6}"/>
              </a:ext>
            </a:extLst>
          </p:cNvPr>
          <p:cNvSpPr>
            <a:spLocks noGrp="1"/>
          </p:cNvSpPr>
          <p:nvPr>
            <p:ph type="title"/>
          </p:nvPr>
        </p:nvSpPr>
        <p:spPr>
          <a:xfrm>
            <a:off x="457200" y="194094"/>
            <a:ext cx="8534400" cy="948906"/>
          </a:xfrm>
          <a:ln>
            <a:solidFill>
              <a:srgbClr val="FF0000"/>
            </a:solidFill>
          </a:ln>
        </p:spPr>
        <p:txBody>
          <a:bodyPr wrap="square" anchor="ctr">
            <a:normAutofit/>
          </a:bodyPr>
          <a:lstStyle/>
          <a:p>
            <a:pPr algn="l">
              <a:lnSpc>
                <a:spcPct val="90000"/>
              </a:lnSpc>
            </a:pPr>
            <a:r>
              <a:rPr lang="en-US" sz="1500" b="0" dirty="0">
                <a:effectLst>
                  <a:outerShdw blurRad="38100" dist="38100" dir="2700000" algn="tl">
                    <a:srgbClr val="000000">
                      <a:alpha val="43137"/>
                    </a:srgbClr>
                  </a:outerShdw>
                </a:effectLst>
              </a:rPr>
              <a:t>To add the Hotel expense, click on Create New Expense &gt; Hotel-Domestic.  </a:t>
            </a:r>
            <a:br>
              <a:rPr lang="en-US" sz="1500" b="0" dirty="0">
                <a:effectLst>
                  <a:outerShdw blurRad="38100" dist="38100" dir="2700000" algn="tl">
                    <a:srgbClr val="000000">
                      <a:alpha val="43137"/>
                    </a:srgbClr>
                  </a:outerShdw>
                </a:effectLst>
              </a:rPr>
            </a:br>
            <a:r>
              <a:rPr lang="en-US" sz="1500" b="0" dirty="0">
                <a:effectLst>
                  <a:outerShdw blurRad="38100" dist="38100" dir="2700000" algn="tl">
                    <a:srgbClr val="000000">
                      <a:alpha val="43137"/>
                    </a:srgbClr>
                  </a:outerShdw>
                </a:effectLst>
              </a:rPr>
              <a:t>For Hotel expenses, that involve a group of students, select Hotel – Group.</a:t>
            </a:r>
            <a:br>
              <a:rPr lang="en-US" sz="1500" b="0" dirty="0">
                <a:effectLst>
                  <a:outerShdw blurRad="38100" dist="38100" dir="2700000" algn="tl">
                    <a:srgbClr val="000000">
                      <a:alpha val="43137"/>
                    </a:srgbClr>
                  </a:outerShdw>
                </a:effectLst>
              </a:rPr>
            </a:br>
            <a:r>
              <a:rPr lang="en-US" sz="1500" b="0" dirty="0">
                <a:effectLst>
                  <a:outerShdw blurRad="38100" dist="38100" dir="2700000" algn="tl">
                    <a:srgbClr val="000000">
                      <a:alpha val="43137"/>
                    </a:srgbClr>
                  </a:outerShdw>
                </a:effectLst>
              </a:rPr>
              <a:t>For any other accommodation, like Airbnb, select Hotel - Other Accommodation.</a:t>
            </a:r>
          </a:p>
        </p:txBody>
      </p:sp>
    </p:spTree>
    <p:extLst>
      <p:ext uri="{BB962C8B-B14F-4D97-AF65-F5344CB8AC3E}">
        <p14:creationId xmlns:p14="http://schemas.microsoft.com/office/powerpoint/2010/main" val="100487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6B39-CCC8-4966-A724-59DE1FE3CFEF}"/>
              </a:ext>
            </a:extLst>
          </p:cNvPr>
          <p:cNvSpPr>
            <a:spLocks noGrp="1"/>
          </p:cNvSpPr>
          <p:nvPr>
            <p:ph type="title"/>
          </p:nvPr>
        </p:nvSpPr>
        <p:spPr>
          <a:xfrm>
            <a:off x="114300" y="76200"/>
            <a:ext cx="8915400" cy="914400"/>
          </a:xfrm>
          <a:ln>
            <a:solidFill>
              <a:srgbClr val="FF0000"/>
            </a:solidFill>
          </a:ln>
        </p:spPr>
        <p:txBody>
          <a:bodyPr wrap="square" anchor="ctr">
            <a:normAutofit/>
          </a:bodyPr>
          <a:lstStyle/>
          <a:p>
            <a:pPr algn="l">
              <a:lnSpc>
                <a:spcPct val="90000"/>
              </a:lnSpc>
            </a:pPr>
            <a:r>
              <a:rPr lang="en-US" sz="2000" b="0" dirty="0">
                <a:effectLst>
                  <a:outerShdw blurRad="38100" dist="38100" dir="2700000" algn="tl">
                    <a:srgbClr val="000000">
                      <a:alpha val="43137"/>
                    </a:srgbClr>
                  </a:outerShdw>
                </a:effectLst>
              </a:rPr>
              <a:t>Add the Date Range(Check-in date and Check-out date), the Business Purpose, the Report/trip Type, Vendor, Lodging Location and the Amount. Once all that is entered, Save Expense. </a:t>
            </a:r>
          </a:p>
        </p:txBody>
      </p:sp>
      <p:pic>
        <p:nvPicPr>
          <p:cNvPr id="2050" name="Picture 2">
            <a:extLst>
              <a:ext uri="{FF2B5EF4-FFF2-40B4-BE49-F238E27FC236}">
                <a16:creationId xmlns:a16="http://schemas.microsoft.com/office/drawing/2014/main" id="{6695B4C7-4FDE-4FB5-8EFC-9A4A8ED3F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2" y="2858220"/>
            <a:ext cx="4436553" cy="1507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867A06-FE8D-6C94-4AFD-D88EB5E75A78}"/>
              </a:ext>
            </a:extLst>
          </p:cNvPr>
          <p:cNvPicPr>
            <a:picLocks noChangeAspect="1"/>
          </p:cNvPicPr>
          <p:nvPr/>
        </p:nvPicPr>
        <p:blipFill>
          <a:blip r:embed="rId3"/>
          <a:stretch>
            <a:fillRect/>
          </a:stretch>
        </p:blipFill>
        <p:spPr>
          <a:xfrm>
            <a:off x="114300" y="1104180"/>
            <a:ext cx="4381500" cy="4839419"/>
          </a:xfrm>
          <a:prstGeom prst="rect">
            <a:avLst/>
          </a:prstGeom>
        </p:spPr>
      </p:pic>
      <p:sp>
        <p:nvSpPr>
          <p:cNvPr id="7" name="Content Placeholder 6">
            <a:extLst>
              <a:ext uri="{FF2B5EF4-FFF2-40B4-BE49-F238E27FC236}">
                <a16:creationId xmlns:a16="http://schemas.microsoft.com/office/drawing/2014/main" id="{87CE4F7A-4140-AF50-E2B1-7F2AA3B5311D}"/>
              </a:ext>
            </a:extLst>
          </p:cNvPr>
          <p:cNvSpPr>
            <a:spLocks noGrp="1"/>
          </p:cNvSpPr>
          <p:nvPr>
            <p:ph sz="half" idx="2"/>
          </p:nvPr>
        </p:nvSpPr>
        <p:spPr>
          <a:xfrm>
            <a:off x="4669768" y="1105619"/>
            <a:ext cx="4359932" cy="1637582"/>
          </a:xfrm>
        </p:spPr>
        <p:txBody>
          <a:bodyPr/>
          <a:lstStyle/>
          <a:p>
            <a:r>
              <a:rPr lang="en-US" sz="1400" dirty="0"/>
              <a:t>Once the expense is saved, an alert will come up to itemize the expense</a:t>
            </a:r>
          </a:p>
          <a:p>
            <a:r>
              <a:rPr lang="en-US" sz="1400" dirty="0"/>
              <a:t>Click on “Yes”, to proceed</a:t>
            </a:r>
          </a:p>
        </p:txBody>
      </p:sp>
    </p:spTree>
    <p:extLst>
      <p:ext uri="{BB962C8B-B14F-4D97-AF65-F5344CB8AC3E}">
        <p14:creationId xmlns:p14="http://schemas.microsoft.com/office/powerpoint/2010/main" val="167053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FB8C-152B-4562-9027-D89221206659}"/>
              </a:ext>
            </a:extLst>
          </p:cNvPr>
          <p:cNvSpPr>
            <a:spLocks noGrp="1"/>
          </p:cNvSpPr>
          <p:nvPr>
            <p:ph type="title"/>
          </p:nvPr>
        </p:nvSpPr>
        <p:spPr>
          <a:xfrm>
            <a:off x="304800" y="228600"/>
            <a:ext cx="8458200" cy="990600"/>
          </a:xfrm>
          <a:ln>
            <a:solidFill>
              <a:srgbClr val="FF0000"/>
            </a:solidFill>
          </a:ln>
        </p:spPr>
        <p:txBody>
          <a:bodyPr wrap="square" anchor="ctr">
            <a:normAutofit/>
          </a:bodyPr>
          <a:lstStyle/>
          <a:p>
            <a:r>
              <a:rPr lang="en-US" dirty="0">
                <a:effectLst>
                  <a:outerShdw blurRad="38100" dist="38100" dir="2700000" algn="tl">
                    <a:srgbClr val="000000">
                      <a:alpha val="43137"/>
                    </a:srgbClr>
                  </a:outerShdw>
                </a:effectLst>
              </a:rPr>
              <a:t>Adding Itemizations for hotel expense </a:t>
            </a:r>
          </a:p>
        </p:txBody>
      </p:sp>
      <p:pic>
        <p:nvPicPr>
          <p:cNvPr id="5" name="Picture 4">
            <a:extLst>
              <a:ext uri="{FF2B5EF4-FFF2-40B4-BE49-F238E27FC236}">
                <a16:creationId xmlns:a16="http://schemas.microsoft.com/office/drawing/2014/main" id="{0250A2CE-CD66-DD7A-19DB-8FA745B7510A}"/>
              </a:ext>
            </a:extLst>
          </p:cNvPr>
          <p:cNvPicPr>
            <a:picLocks noChangeAspect="1"/>
          </p:cNvPicPr>
          <p:nvPr/>
        </p:nvPicPr>
        <p:blipFill>
          <a:blip r:embed="rId2"/>
          <a:stretch>
            <a:fillRect/>
          </a:stretch>
        </p:blipFill>
        <p:spPr>
          <a:xfrm>
            <a:off x="152400" y="1371600"/>
            <a:ext cx="4343400" cy="4495800"/>
          </a:xfrm>
          <a:prstGeom prst="rect">
            <a:avLst/>
          </a:prstGeom>
          <a:noFill/>
        </p:spPr>
      </p:pic>
      <p:sp>
        <p:nvSpPr>
          <p:cNvPr id="1028" name="Text Placeholder 3">
            <a:extLst>
              <a:ext uri="{FF2B5EF4-FFF2-40B4-BE49-F238E27FC236}">
                <a16:creationId xmlns:a16="http://schemas.microsoft.com/office/drawing/2014/main" id="{78ECADAF-767E-4B75-A1DE-F36708508589}"/>
              </a:ext>
            </a:extLst>
          </p:cNvPr>
          <p:cNvSpPr>
            <a:spLocks noGrp="1"/>
          </p:cNvSpPr>
          <p:nvPr>
            <p:ph sz="half" idx="2"/>
          </p:nvPr>
        </p:nvSpPr>
        <p:spPr>
          <a:xfrm>
            <a:off x="4648200" y="1371600"/>
            <a:ext cx="4267200" cy="4495800"/>
          </a:xfrm>
        </p:spPr>
        <p:txBody>
          <a:bodyPr wrap="square" anchor="t">
            <a:normAutofit/>
          </a:bodyPr>
          <a:lstStyle/>
          <a:p>
            <a:pPr marL="285750" indent="-285750">
              <a:lnSpc>
                <a:spcPct val="130000"/>
              </a:lnSpc>
              <a:buFont typeface="Wingdings" panose="05000000000000000000" pitchFamily="2" charset="2"/>
              <a:buChar char="q"/>
            </a:pPr>
            <a:r>
              <a:rPr lang="en-US" sz="2000" dirty="0"/>
              <a:t>Depending on whether the amounts are the same for every night, choose the box – </a:t>
            </a:r>
            <a:r>
              <a:rPr lang="en-US" sz="2000" u="sng" dirty="0"/>
              <a:t>The Same Every Night</a:t>
            </a:r>
            <a:r>
              <a:rPr lang="en-US" sz="2000" dirty="0"/>
              <a:t>, or – </a:t>
            </a:r>
            <a:r>
              <a:rPr lang="en-US" sz="2000" u="sng" dirty="0"/>
              <a:t>Not the Same</a:t>
            </a:r>
            <a:r>
              <a:rPr lang="en-US" sz="2000" dirty="0"/>
              <a:t> box, for different rates. </a:t>
            </a:r>
          </a:p>
          <a:p>
            <a:pPr marL="285750" indent="-285750">
              <a:lnSpc>
                <a:spcPct val="130000"/>
              </a:lnSpc>
              <a:buFont typeface="Wingdings" panose="05000000000000000000" pitchFamily="2" charset="2"/>
              <a:buChar char="q"/>
            </a:pPr>
            <a:r>
              <a:rPr lang="en-US" sz="2000" dirty="0"/>
              <a:t>Enter the Room Rate(per night) and Room Tax(per night)</a:t>
            </a:r>
          </a:p>
          <a:p>
            <a:pPr marL="285750" indent="-285750">
              <a:lnSpc>
                <a:spcPct val="130000"/>
              </a:lnSpc>
              <a:buFont typeface="Wingdings" panose="05000000000000000000" pitchFamily="2" charset="2"/>
              <a:buChar char="q"/>
            </a:pPr>
            <a:r>
              <a:rPr lang="en-US" sz="2000" dirty="0"/>
              <a:t>Save Itemization</a:t>
            </a:r>
          </a:p>
          <a:p>
            <a:pPr marL="285750" indent="-285750">
              <a:lnSpc>
                <a:spcPct val="130000"/>
              </a:lnSpc>
              <a:buFont typeface="Wingdings" panose="05000000000000000000" pitchFamily="2" charset="2"/>
              <a:buChar char="q"/>
            </a:pPr>
            <a:endParaRPr lang="en-US" sz="2000" dirty="0"/>
          </a:p>
        </p:txBody>
      </p:sp>
    </p:spTree>
    <p:extLst>
      <p:ext uri="{BB962C8B-B14F-4D97-AF65-F5344CB8AC3E}">
        <p14:creationId xmlns:p14="http://schemas.microsoft.com/office/powerpoint/2010/main" val="210944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6B39-CCC8-4966-A724-59DE1FE3CFEF}"/>
              </a:ext>
            </a:extLst>
          </p:cNvPr>
          <p:cNvSpPr>
            <a:spLocks noGrp="1"/>
          </p:cNvSpPr>
          <p:nvPr>
            <p:ph type="title"/>
          </p:nvPr>
        </p:nvSpPr>
        <p:spPr>
          <a:xfrm>
            <a:off x="114300" y="76200"/>
            <a:ext cx="8915400" cy="990600"/>
          </a:xfrm>
          <a:ln>
            <a:solidFill>
              <a:schemeClr val="bg1"/>
            </a:solidFill>
          </a:ln>
        </p:spPr>
        <p:txBody>
          <a:bodyPr wrap="square" anchor="ctr">
            <a:normAutofit/>
          </a:bodyPr>
          <a:lstStyle/>
          <a:p>
            <a:pPr>
              <a:lnSpc>
                <a:spcPct val="90000"/>
              </a:lnSpc>
            </a:pPr>
            <a:r>
              <a:rPr lang="en-US" sz="2800" dirty="0">
                <a:effectLst>
                  <a:outerShdw blurRad="38100" dist="38100" dir="2700000" algn="tl">
                    <a:srgbClr val="000000">
                      <a:alpha val="43137"/>
                    </a:srgbClr>
                  </a:outerShdw>
                </a:effectLst>
              </a:rPr>
              <a:t>Attaching Receipts</a:t>
            </a:r>
            <a:endParaRPr lang="en-US" sz="2800" b="0" dirty="0">
              <a:effectLst>
                <a:outerShdw blurRad="38100" dist="38100" dir="2700000" algn="tl">
                  <a:srgbClr val="000000">
                    <a:alpha val="43137"/>
                  </a:srgbClr>
                </a:outerShdw>
              </a:effectLst>
            </a:endParaRPr>
          </a:p>
        </p:txBody>
      </p:sp>
      <p:sp>
        <p:nvSpPr>
          <p:cNvPr id="14" name="Content Placeholder 3">
            <a:extLst>
              <a:ext uri="{FF2B5EF4-FFF2-40B4-BE49-F238E27FC236}">
                <a16:creationId xmlns:a16="http://schemas.microsoft.com/office/drawing/2014/main" id="{780FE3E9-CE67-46B6-9313-D9E5EA919F59}"/>
              </a:ext>
            </a:extLst>
          </p:cNvPr>
          <p:cNvSpPr>
            <a:spLocks noGrp="1"/>
          </p:cNvSpPr>
          <p:nvPr>
            <p:ph sz="half" idx="2"/>
          </p:nvPr>
        </p:nvSpPr>
        <p:spPr>
          <a:xfrm>
            <a:off x="4343400" y="1143000"/>
            <a:ext cx="4648199" cy="1295400"/>
          </a:xfrm>
          <a:ln>
            <a:solidFill>
              <a:srgbClr val="FF0000"/>
            </a:solidFill>
          </a:ln>
        </p:spPr>
        <p:txBody>
          <a:bodyPr/>
          <a:lstStyle/>
          <a:p>
            <a:pPr>
              <a:buFont typeface="Wingdings" panose="05000000000000000000" pitchFamily="2" charset="2"/>
              <a:buChar char="q"/>
            </a:pPr>
            <a:r>
              <a:rPr lang="en-US" sz="1100" dirty="0"/>
              <a:t>Once the itemizations are saved, click on Attach Receipt Image</a:t>
            </a:r>
          </a:p>
          <a:p>
            <a:pPr>
              <a:buFont typeface="Wingdings" panose="05000000000000000000" pitchFamily="2" charset="2"/>
              <a:buChar char="q"/>
            </a:pPr>
            <a:r>
              <a:rPr lang="en-US" sz="1100" dirty="0"/>
              <a:t>The receipt can be uploaded from the receipt library, or, from the folder where the receipt is saved</a:t>
            </a:r>
          </a:p>
          <a:p>
            <a:pPr>
              <a:buFont typeface="Wingdings" panose="05000000000000000000" pitchFamily="2" charset="2"/>
              <a:buChar char="q"/>
            </a:pPr>
            <a:r>
              <a:rPr lang="en-US" sz="1100" dirty="0"/>
              <a:t>Click on Attach and save expense</a:t>
            </a:r>
          </a:p>
        </p:txBody>
      </p:sp>
      <p:pic>
        <p:nvPicPr>
          <p:cNvPr id="7" name="Picture 6">
            <a:extLst>
              <a:ext uri="{FF2B5EF4-FFF2-40B4-BE49-F238E27FC236}">
                <a16:creationId xmlns:a16="http://schemas.microsoft.com/office/drawing/2014/main" id="{1538252A-4694-433B-A8B3-1C3396C1761B}"/>
              </a:ext>
            </a:extLst>
          </p:cNvPr>
          <p:cNvPicPr>
            <a:picLocks noChangeAspect="1"/>
          </p:cNvPicPr>
          <p:nvPr/>
        </p:nvPicPr>
        <p:blipFill>
          <a:blip r:embed="rId2"/>
          <a:stretch>
            <a:fillRect/>
          </a:stretch>
        </p:blipFill>
        <p:spPr>
          <a:xfrm>
            <a:off x="152401" y="1143000"/>
            <a:ext cx="4114800" cy="4800600"/>
          </a:xfrm>
          <a:prstGeom prst="rect">
            <a:avLst/>
          </a:prstGeom>
        </p:spPr>
      </p:pic>
      <p:pic>
        <p:nvPicPr>
          <p:cNvPr id="4" name="Picture 3">
            <a:extLst>
              <a:ext uri="{FF2B5EF4-FFF2-40B4-BE49-F238E27FC236}">
                <a16:creationId xmlns:a16="http://schemas.microsoft.com/office/drawing/2014/main" id="{4DBF16D0-6ED5-4B7F-A037-AB41ABA169E2}"/>
              </a:ext>
            </a:extLst>
          </p:cNvPr>
          <p:cNvPicPr>
            <a:picLocks noChangeAspect="1"/>
          </p:cNvPicPr>
          <p:nvPr/>
        </p:nvPicPr>
        <p:blipFill>
          <a:blip r:embed="rId3"/>
          <a:stretch>
            <a:fillRect/>
          </a:stretch>
        </p:blipFill>
        <p:spPr>
          <a:xfrm>
            <a:off x="4343400" y="2590800"/>
            <a:ext cx="4686300" cy="3320143"/>
          </a:xfrm>
          <a:prstGeom prst="rect">
            <a:avLst/>
          </a:prstGeom>
        </p:spPr>
      </p:pic>
    </p:spTree>
    <p:extLst>
      <p:ext uri="{BB962C8B-B14F-4D97-AF65-F5344CB8AC3E}">
        <p14:creationId xmlns:p14="http://schemas.microsoft.com/office/powerpoint/2010/main" val="248580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067475241"/>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14015</TotalTime>
  <Words>289</Words>
  <Application>Microsoft Office PowerPoint</Application>
  <PresentationFormat>On-screen Show (4:3)</PresentationFormat>
  <Paragraphs>19</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Webdings</vt:lpstr>
      <vt:lpstr>Wingdings</vt:lpstr>
      <vt:lpstr>Blank Presentation</vt:lpstr>
      <vt:lpstr>Create a domestic expense report with Hotel expense </vt:lpstr>
      <vt:lpstr> On the single sign on page, type in your mycoyote ID and password, hit  enter and then either choose My Employment or, Administrative Systems and click  on the Travel and Corporate card Icon  as shown below:  </vt:lpstr>
      <vt:lpstr>To begin the expense report, click on Create New Report </vt:lpstr>
      <vt:lpstr>PowerPoint Presentation</vt:lpstr>
      <vt:lpstr>To add the Hotel expense, click on Create New Expense &gt; Hotel-Domestic.   For Hotel expenses, that involve a group of students, select Hotel – Group. For any other accommodation, like Airbnb, select Hotel - Other Accommodation.</vt:lpstr>
      <vt:lpstr>Add the Date Range(Check-in date and Check-out date), the Business Purpose, the Report/trip Type, Vendor, Lodging Location and the Amount. Once all that is entered, Save Expense. </vt:lpstr>
      <vt:lpstr>Adding Itemizations for hotel expense </vt:lpstr>
      <vt:lpstr>Attaching Receipts</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Marco Bejarano</cp:lastModifiedBy>
  <cp:revision>407</cp:revision>
  <cp:lastPrinted>2018-01-23T22:52:57Z</cp:lastPrinted>
  <dcterms:created xsi:type="dcterms:W3CDTF">2014-01-06T17:52:42Z</dcterms:created>
  <dcterms:modified xsi:type="dcterms:W3CDTF">2024-02-27T16:57:22Z</dcterms:modified>
</cp:coreProperties>
</file>