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2" r:id="rId3"/>
    <p:sldId id="396" r:id="rId4"/>
    <p:sldId id="397" r:id="rId5"/>
    <p:sldId id="282" r:id="rId6"/>
    <p:sldId id="398" r:id="rId7"/>
    <p:sldId id="400" r:id="rId8"/>
    <p:sldId id="403" r:id="rId9"/>
    <p:sldId id="404"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1596"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 domestic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731838"/>
            <a:ext cx="8229600" cy="9445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Aft>
                <a:spcPts val="600"/>
              </a:spcAft>
            </a:pPr>
            <a:r>
              <a:rPr lang="en-US" sz="3200" b="1" dirty="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4" name="Rectangle 3"/>
          <p:cNvSpPr/>
          <p:nvPr/>
        </p:nvSpPr>
        <p:spPr bwMode="auto">
          <a:xfrm>
            <a:off x="609600" y="1676400"/>
            <a:ext cx="8077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lnSpc>
                <a:spcPct val="130000"/>
              </a:lnSpc>
              <a:spcBef>
                <a:spcPct val="20000"/>
              </a:spcBef>
              <a:buClr>
                <a:schemeClr val="accent1"/>
              </a:buClr>
              <a:buSzPct val="90000"/>
            </a:pPr>
            <a:r>
              <a:rPr lang="en-US" sz="1800" b="1" dirty="0">
                <a:solidFill>
                  <a:schemeClr val="tx1"/>
                </a:solidFill>
                <a:effectLst>
                  <a:outerShdw blurRad="38100" dist="38100" dir="2700000" algn="tl">
                    <a:srgbClr val="000000">
                      <a:alpha val="43137"/>
                    </a:srgbClr>
                  </a:outerShdw>
                </a:effectLst>
                <a:latin typeface="+mn-lt"/>
                <a:ea typeface="+mn-ea"/>
                <a:cs typeface="+mn-cs"/>
              </a:rPr>
              <a:t>If further information or assistance is needed, please do not hesitate to contact Accounts Payable/Travel at 909-537-3158</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20667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3BFC07-C00E-5BB9-27E6-FAE907322A20}"/>
              </a:ext>
            </a:extLst>
          </p:cNvPr>
          <p:cNvSpPr>
            <a:spLocks noGrp="1"/>
          </p:cNvSpPr>
          <p:nvPr>
            <p:ph type="title"/>
          </p:nvPr>
        </p:nvSpPr>
        <p:spPr>
          <a:xfrm>
            <a:off x="304799" y="304800"/>
            <a:ext cx="8610599" cy="1143000"/>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New Report </a:t>
            </a:r>
          </a:p>
        </p:txBody>
      </p:sp>
      <p:pic>
        <p:nvPicPr>
          <p:cNvPr id="6" name="Picture 5">
            <a:extLst>
              <a:ext uri="{FF2B5EF4-FFF2-40B4-BE49-F238E27FC236}">
                <a16:creationId xmlns:a16="http://schemas.microsoft.com/office/drawing/2014/main" id="{0404308E-201F-D444-8E5D-26519A2F7941}"/>
              </a:ext>
            </a:extLst>
          </p:cNvPr>
          <p:cNvPicPr>
            <a:picLocks noChangeAspect="1"/>
          </p:cNvPicPr>
          <p:nvPr/>
        </p:nvPicPr>
        <p:blipFill>
          <a:blip r:embed="rId2"/>
          <a:stretch>
            <a:fillRect/>
          </a:stretch>
        </p:blipFill>
        <p:spPr>
          <a:xfrm>
            <a:off x="304800" y="1676400"/>
            <a:ext cx="8610599" cy="4191000"/>
          </a:xfrm>
          <a:prstGeom prst="rect">
            <a:avLst/>
          </a:prstGeom>
          <a:noFill/>
        </p:spPr>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2">
            <a:extLst>
              <a:ext uri="{FF2B5EF4-FFF2-40B4-BE49-F238E27FC236}">
                <a16:creationId xmlns:a16="http://schemas.microsoft.com/office/drawing/2014/main" id="{6C2B1644-E97B-EA78-3CE7-B0995DE7E6B1}"/>
              </a:ext>
            </a:extLst>
          </p:cNvPr>
          <p:cNvSpPr>
            <a:spLocks noGrp="1"/>
          </p:cNvSpPr>
          <p:nvPr>
            <p:ph type="body" idx="1"/>
          </p:nvPr>
        </p:nvSpPr>
        <p:spPr>
          <a:xfrm>
            <a:off x="152399" y="76201"/>
            <a:ext cx="4344990" cy="609600"/>
          </a:xfrm>
        </p:spPr>
        <p:style>
          <a:lnRef idx="0">
            <a:schemeClr val="accent1"/>
          </a:lnRef>
          <a:fillRef idx="3">
            <a:schemeClr val="accent1"/>
          </a:fillRef>
          <a:effectRef idx="3">
            <a:schemeClr val="accent1"/>
          </a:effectRef>
          <a:fontRef idx="minor">
            <a:schemeClr val="lt1"/>
          </a:fontRef>
        </p:style>
        <p:txBody>
          <a:bodyPr/>
          <a:lstStyle/>
          <a:p>
            <a:r>
              <a:rPr lang="en-US" sz="1400" dirty="0"/>
              <a:t>Click on Create from an Approved Request </a:t>
            </a:r>
          </a:p>
        </p:txBody>
      </p:sp>
      <p:pic>
        <p:nvPicPr>
          <p:cNvPr id="6" name="Picture 5">
            <a:extLst>
              <a:ext uri="{FF2B5EF4-FFF2-40B4-BE49-F238E27FC236}">
                <a16:creationId xmlns:a16="http://schemas.microsoft.com/office/drawing/2014/main" id="{9DB21E09-C619-0573-A9BB-EB344EA21EAC}"/>
              </a:ext>
            </a:extLst>
          </p:cNvPr>
          <p:cNvPicPr>
            <a:picLocks noChangeAspect="1"/>
          </p:cNvPicPr>
          <p:nvPr/>
        </p:nvPicPr>
        <p:blipFill>
          <a:blip r:embed="rId2"/>
          <a:stretch>
            <a:fillRect/>
          </a:stretch>
        </p:blipFill>
        <p:spPr>
          <a:xfrm rot="21600000">
            <a:off x="152400" y="990600"/>
            <a:ext cx="4344988" cy="4855019"/>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Text Placeholder 4">
            <a:extLst>
              <a:ext uri="{FF2B5EF4-FFF2-40B4-BE49-F238E27FC236}">
                <a16:creationId xmlns:a16="http://schemas.microsoft.com/office/drawing/2014/main" id="{5E7D7AC5-159B-159E-17E6-B83408021C5C}"/>
              </a:ext>
            </a:extLst>
          </p:cNvPr>
          <p:cNvSpPr>
            <a:spLocks noGrp="1"/>
          </p:cNvSpPr>
          <p:nvPr>
            <p:ph type="body" sz="quarter" idx="3"/>
          </p:nvPr>
        </p:nvSpPr>
        <p:spPr>
          <a:xfrm>
            <a:off x="4583503" y="76201"/>
            <a:ext cx="4355203" cy="756225"/>
          </a:xfrm>
        </p:spPr>
        <p:style>
          <a:lnRef idx="0">
            <a:schemeClr val="accent1"/>
          </a:lnRef>
          <a:fillRef idx="3">
            <a:schemeClr val="accent1"/>
          </a:fillRef>
          <a:effectRef idx="3">
            <a:schemeClr val="accent1"/>
          </a:effectRef>
          <a:fontRef idx="minor">
            <a:schemeClr val="lt1"/>
          </a:fontRef>
        </p:style>
        <p:txBody>
          <a:bodyPr/>
          <a:lstStyle/>
          <a:p>
            <a:endParaRPr lang="en-US" sz="1200" dirty="0"/>
          </a:p>
          <a:p>
            <a:endParaRPr lang="en-US" sz="1200" dirty="0"/>
          </a:p>
          <a:p>
            <a:r>
              <a:rPr lang="en-US" sz="1100" dirty="0"/>
              <a:t>Once you click on create from an Approved Request </a:t>
            </a:r>
          </a:p>
          <a:p>
            <a:r>
              <a:rPr lang="en-US" sz="1100" dirty="0"/>
              <a:t> -- Click on the first pop up Create From an Approved Request</a:t>
            </a:r>
          </a:p>
          <a:p>
            <a:r>
              <a:rPr lang="en-US" sz="1100" dirty="0"/>
              <a:t> --Select the Available Request and Create Report</a:t>
            </a:r>
          </a:p>
        </p:txBody>
      </p:sp>
      <p:pic>
        <p:nvPicPr>
          <p:cNvPr id="8" name="Picture 7">
            <a:extLst>
              <a:ext uri="{FF2B5EF4-FFF2-40B4-BE49-F238E27FC236}">
                <a16:creationId xmlns:a16="http://schemas.microsoft.com/office/drawing/2014/main" id="{C619FAE1-BEEA-3F5E-6A42-EF82D1C7C5F8}"/>
              </a:ext>
            </a:extLst>
          </p:cNvPr>
          <p:cNvPicPr>
            <a:picLocks noChangeAspect="1"/>
          </p:cNvPicPr>
          <p:nvPr/>
        </p:nvPicPr>
        <p:blipFill>
          <a:blip r:embed="rId3"/>
          <a:stretch>
            <a:fillRect/>
          </a:stretch>
        </p:blipFill>
        <p:spPr>
          <a:xfrm>
            <a:off x="4646613" y="1292095"/>
            <a:ext cx="4222213" cy="1666345"/>
          </a:xfrm>
          <a:prstGeom prst="rect">
            <a:avLst/>
          </a:prstGeom>
          <a:noFill/>
        </p:spPr>
      </p:pic>
      <p:pic>
        <p:nvPicPr>
          <p:cNvPr id="10" name="Picture 9">
            <a:extLst>
              <a:ext uri="{FF2B5EF4-FFF2-40B4-BE49-F238E27FC236}">
                <a16:creationId xmlns:a16="http://schemas.microsoft.com/office/drawing/2014/main" id="{A49E2A62-85A3-FA68-249B-1DC07550F2EA}"/>
              </a:ext>
            </a:extLst>
          </p:cNvPr>
          <p:cNvPicPr>
            <a:picLocks noChangeAspect="1"/>
          </p:cNvPicPr>
          <p:nvPr/>
        </p:nvPicPr>
        <p:blipFill>
          <a:blip r:embed="rId4"/>
          <a:stretch>
            <a:fillRect/>
          </a:stretch>
        </p:blipFill>
        <p:spPr>
          <a:xfrm>
            <a:off x="4646613" y="3418109"/>
            <a:ext cx="4222213" cy="1780952"/>
          </a:xfrm>
          <a:prstGeom prst="rect">
            <a:avLst/>
          </a:prstGeom>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1600" dirty="0"/>
              <a:t>Once the report is created, there will be alerts. All the red alerts will have to be cleared. Click on the down arrow to view all the alerts </a:t>
            </a:r>
          </a:p>
        </p:txBody>
      </p:sp>
      <p:pic>
        <p:nvPicPr>
          <p:cNvPr id="7" name="Content Placeholder 6">
            <a:extLst>
              <a:ext uri="{FF2B5EF4-FFF2-40B4-BE49-F238E27FC236}">
                <a16:creationId xmlns:a16="http://schemas.microsoft.com/office/drawing/2014/main" id="{0328FD98-9C8E-A75B-59FD-904F9769304C}"/>
              </a:ext>
            </a:extLst>
          </p:cNvPr>
          <p:cNvPicPr>
            <a:picLocks noGrp="1" noChangeAspect="1"/>
          </p:cNvPicPr>
          <p:nvPr>
            <p:ph idx="1"/>
          </p:nvPr>
        </p:nvPicPr>
        <p:blipFill>
          <a:blip r:embed="rId2"/>
          <a:stretch>
            <a:fillRect/>
          </a:stretch>
        </p:blipFill>
        <p:spPr>
          <a:xfrm>
            <a:off x="304800" y="1676400"/>
            <a:ext cx="8686800" cy="4114800"/>
          </a:xfrm>
          <a:noFill/>
        </p:spPr>
      </p:pic>
    </p:spTree>
    <p:extLst>
      <p:ext uri="{BB962C8B-B14F-4D97-AF65-F5344CB8AC3E}">
        <p14:creationId xmlns:p14="http://schemas.microsoft.com/office/powerpoint/2010/main" val="426255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F3957AB-B8C9-C24E-3639-FF1199631BD6}"/>
              </a:ext>
            </a:extLst>
          </p:cNvPr>
          <p:cNvSpPr>
            <a:spLocks noGrp="1"/>
          </p:cNvSpPr>
          <p:nvPr>
            <p:ph type="title"/>
          </p:nvPr>
        </p:nvSpPr>
        <p:spPr>
          <a:xfrm>
            <a:off x="304798" y="15815"/>
            <a:ext cx="3008313" cy="946150"/>
          </a:xfrm>
        </p:spPr>
        <p:style>
          <a:lnRef idx="0">
            <a:schemeClr val="accent1"/>
          </a:lnRef>
          <a:fillRef idx="3">
            <a:schemeClr val="accent1"/>
          </a:fillRef>
          <a:effectRef idx="3">
            <a:schemeClr val="accent1"/>
          </a:effectRef>
          <a:fontRef idx="minor">
            <a:schemeClr val="lt1"/>
          </a:fontRef>
        </p:style>
        <p:txBody>
          <a:bodyPr/>
          <a:lstStyle/>
          <a:p>
            <a:r>
              <a:rPr lang="en-US" dirty="0"/>
              <a:t>Clearing Alerts </a:t>
            </a:r>
          </a:p>
        </p:txBody>
      </p:sp>
      <p:pic>
        <p:nvPicPr>
          <p:cNvPr id="6" name="Picture 5">
            <a:extLst>
              <a:ext uri="{FF2B5EF4-FFF2-40B4-BE49-F238E27FC236}">
                <a16:creationId xmlns:a16="http://schemas.microsoft.com/office/drawing/2014/main" id="{4B717F16-79B3-6F2A-37B4-F4244053A340}"/>
              </a:ext>
            </a:extLst>
          </p:cNvPr>
          <p:cNvPicPr>
            <a:picLocks noChangeAspect="1"/>
          </p:cNvPicPr>
          <p:nvPr/>
        </p:nvPicPr>
        <p:blipFill>
          <a:blip r:embed="rId3"/>
          <a:stretch>
            <a:fillRect/>
          </a:stretch>
        </p:blipFill>
        <p:spPr>
          <a:xfrm>
            <a:off x="3429000" y="76200"/>
            <a:ext cx="5638800" cy="3155950"/>
          </a:xfrm>
          <a:prstGeom prst="rect">
            <a:avLst/>
          </a:prstGeom>
          <a:noFill/>
        </p:spPr>
      </p:pic>
      <p:sp>
        <p:nvSpPr>
          <p:cNvPr id="18" name="Text Placeholder 3">
            <a:extLst>
              <a:ext uri="{FF2B5EF4-FFF2-40B4-BE49-F238E27FC236}">
                <a16:creationId xmlns:a16="http://schemas.microsoft.com/office/drawing/2014/main" id="{963568CF-81CD-6655-B969-972E767EA945}"/>
              </a:ext>
            </a:extLst>
          </p:cNvPr>
          <p:cNvSpPr>
            <a:spLocks noGrp="1"/>
          </p:cNvSpPr>
          <p:nvPr>
            <p:ph type="body" sz="half" idx="2"/>
          </p:nvPr>
        </p:nvSpPr>
        <p:spPr>
          <a:xfrm>
            <a:off x="304797" y="1253707"/>
            <a:ext cx="3008313" cy="4724400"/>
          </a:xfrm>
        </p:spPr>
        <p:txBody>
          <a:bodyPr/>
          <a:lstStyle/>
          <a:p>
            <a:pPr marL="285750" indent="-285750">
              <a:buFont typeface="Wingdings" panose="05000000000000000000" pitchFamily="2" charset="2"/>
              <a:buChar char="q"/>
            </a:pPr>
            <a:r>
              <a:rPr lang="en-US" sz="1100" dirty="0"/>
              <a:t>In an expense report, there will always be an alert for adding the start time and end time, and adding the approver</a:t>
            </a:r>
          </a:p>
          <a:p>
            <a:pPr marL="285750" indent="-285750">
              <a:buFont typeface="Wingdings" panose="05000000000000000000" pitchFamily="2" charset="2"/>
              <a:buChar char="q"/>
            </a:pPr>
            <a:r>
              <a:rPr lang="en-US" sz="1100" dirty="0"/>
              <a:t>Please click on view and you will be directed to the header page, to update the time, and the budget approver, and hit save</a:t>
            </a:r>
          </a:p>
          <a:p>
            <a:pPr marL="285750" indent="-285750">
              <a:buFont typeface="Wingdings" panose="05000000000000000000" pitchFamily="2" charset="2"/>
              <a:buChar char="q"/>
            </a:pPr>
            <a:r>
              <a:rPr lang="en-US" sz="1100" dirty="0"/>
              <a:t>All the other alerts will be either for attaching receipts, adding location for airfare, lodging etc. for expenses on the report</a:t>
            </a:r>
          </a:p>
          <a:p>
            <a:pPr marL="285750" indent="-285750">
              <a:buFont typeface="Wingdings" panose="05000000000000000000" pitchFamily="2" charset="2"/>
              <a:buChar char="q"/>
            </a:pPr>
            <a:r>
              <a:rPr lang="en-US" sz="1100" dirty="0"/>
              <a:t>Since the expense report is created from your Travel Request prior to travel, you must update the actual meals for each specific days, and enter separate meal expense entries</a:t>
            </a:r>
          </a:p>
          <a:p>
            <a:pPr marL="285750" indent="-285750">
              <a:buFont typeface="Wingdings" panose="05000000000000000000" pitchFamily="2" charset="2"/>
              <a:buChar char="q"/>
            </a:pPr>
            <a:r>
              <a:rPr lang="en-US" sz="1100" dirty="0"/>
              <a:t>Once all the alerts are cleared</a:t>
            </a:r>
            <a:r>
              <a:rPr lang="en-US" dirty="0"/>
              <a:t>, </a:t>
            </a:r>
            <a:r>
              <a:rPr lang="en-US" sz="1100" dirty="0"/>
              <a:t>the report is ready to be submitted – click on Submit Report</a:t>
            </a:r>
          </a:p>
          <a:p>
            <a:pPr marL="285750" indent="-285750">
              <a:buFont typeface="Wingdings" panose="05000000000000000000" pitchFamily="2" charset="2"/>
              <a:buChar char="q"/>
            </a:pPr>
            <a:endParaRPr lang="en-US" dirty="0"/>
          </a:p>
        </p:txBody>
      </p:sp>
      <p:pic>
        <p:nvPicPr>
          <p:cNvPr id="8" name="Picture 7">
            <a:extLst>
              <a:ext uri="{FF2B5EF4-FFF2-40B4-BE49-F238E27FC236}">
                <a16:creationId xmlns:a16="http://schemas.microsoft.com/office/drawing/2014/main" id="{AC885286-FB1B-3414-6BB6-F5E416C8FA2C}"/>
              </a:ext>
            </a:extLst>
          </p:cNvPr>
          <p:cNvPicPr>
            <a:picLocks noChangeAspect="1"/>
          </p:cNvPicPr>
          <p:nvPr/>
        </p:nvPicPr>
        <p:blipFill>
          <a:blip r:embed="rId4"/>
          <a:stretch>
            <a:fillRect/>
          </a:stretch>
        </p:blipFill>
        <p:spPr>
          <a:xfrm>
            <a:off x="3429000" y="3352801"/>
            <a:ext cx="5638800" cy="2590800"/>
          </a:xfrm>
          <a:prstGeom prst="rect">
            <a:avLst/>
          </a:prstGeom>
        </p:spPr>
      </p:pic>
    </p:spTree>
    <p:extLst>
      <p:ext uri="{BB962C8B-B14F-4D97-AF65-F5344CB8AC3E}">
        <p14:creationId xmlns:p14="http://schemas.microsoft.com/office/powerpoint/2010/main" val="41267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D792-4B59-1D6F-C099-8B76CABCE2D0}"/>
              </a:ext>
            </a:extLst>
          </p:cNvPr>
          <p:cNvSpPr>
            <a:spLocks noGrp="1"/>
          </p:cNvSpPr>
          <p:nvPr>
            <p:ph type="title"/>
          </p:nvPr>
        </p:nvSpPr>
        <p:spPr>
          <a:xfrm>
            <a:off x="533400" y="304800"/>
            <a:ext cx="5334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2000" dirty="0"/>
              <a:t>Once you click on Submit Report, the following screens will appear </a:t>
            </a:r>
          </a:p>
        </p:txBody>
      </p:sp>
      <p:sp>
        <p:nvSpPr>
          <p:cNvPr id="18" name="Text Placeholder 2">
            <a:extLst>
              <a:ext uri="{FF2B5EF4-FFF2-40B4-BE49-F238E27FC236}">
                <a16:creationId xmlns:a16="http://schemas.microsoft.com/office/drawing/2014/main" id="{CFD5AB05-63DA-1D47-9419-F7E4E831FB12}"/>
              </a:ext>
            </a:extLst>
          </p:cNvPr>
          <p:cNvSpPr>
            <a:spLocks noGrp="1"/>
          </p:cNvSpPr>
          <p:nvPr>
            <p:ph type="body" sz="quarter" idx="10"/>
          </p:nvPr>
        </p:nvSpPr>
        <p:spPr>
          <a:xfrm>
            <a:off x="685800" y="1676400"/>
            <a:ext cx="5029200" cy="4191000"/>
          </a:xfrm>
        </p:spPr>
        <p:txBody>
          <a:bodyPr/>
          <a:lstStyle/>
          <a:p>
            <a:pPr>
              <a:buFont typeface="Wingdings" panose="05000000000000000000" pitchFamily="2" charset="2"/>
              <a:buChar char="q"/>
            </a:pPr>
            <a:r>
              <a:rPr lang="en-US" sz="1600" dirty="0"/>
              <a:t>The CSUSB Report Certification page appears, click on accept &amp; continue </a:t>
            </a:r>
          </a:p>
          <a:p>
            <a:pPr>
              <a:buFont typeface="Wingdings" panose="05000000000000000000" pitchFamily="2" charset="2"/>
              <a:buChar char="q"/>
            </a:pPr>
            <a:r>
              <a:rPr lang="en-US" sz="1600" dirty="0"/>
              <a:t>This screen will show a breakdown of the report totals - </a:t>
            </a:r>
            <a:r>
              <a:rPr lang="en-US" sz="1600" u="sng" dirty="0"/>
              <a:t>Due Employee </a:t>
            </a:r>
            <a:r>
              <a:rPr lang="en-US" sz="1600" dirty="0"/>
              <a:t>is the actual amount of reimbursement to the payee. Click on Submit Report</a:t>
            </a:r>
          </a:p>
          <a:p>
            <a:pPr>
              <a:buFont typeface="Wingdings" panose="05000000000000000000" pitchFamily="2" charset="2"/>
              <a:buChar char="q"/>
            </a:pPr>
            <a:r>
              <a:rPr lang="en-US" sz="1600" dirty="0"/>
              <a:t>This screen shows that Original Paper Receipts are required, and then click on Continue</a:t>
            </a:r>
          </a:p>
        </p:txBody>
      </p:sp>
      <p:pic>
        <p:nvPicPr>
          <p:cNvPr id="13" name="Content Placeholder 12">
            <a:extLst>
              <a:ext uri="{FF2B5EF4-FFF2-40B4-BE49-F238E27FC236}">
                <a16:creationId xmlns:a16="http://schemas.microsoft.com/office/drawing/2014/main" id="{30047221-64F9-2796-30E4-ABDDEB2517D1}"/>
              </a:ext>
            </a:extLst>
          </p:cNvPr>
          <p:cNvPicPr>
            <a:picLocks noGrp="1" noChangeAspect="1"/>
          </p:cNvPicPr>
          <p:nvPr>
            <p:ph type="pic" idx="11"/>
          </p:nvPr>
        </p:nvPicPr>
        <p:blipFill>
          <a:blip r:embed="rId3"/>
          <a:stretch/>
        </p:blipFill>
        <p:spPr>
          <a:xfrm rot="21345362">
            <a:off x="6024255" y="259405"/>
            <a:ext cx="2942830" cy="1375066"/>
          </a:xfrm>
          <a:noFill/>
        </p:spPr>
      </p:pic>
      <p:pic>
        <p:nvPicPr>
          <p:cNvPr id="23" name="Picture Placeholder 22">
            <a:extLst>
              <a:ext uri="{FF2B5EF4-FFF2-40B4-BE49-F238E27FC236}">
                <a16:creationId xmlns:a16="http://schemas.microsoft.com/office/drawing/2014/main" id="{2056BC6F-FD6D-F7A1-6F5F-E0430A773D38}"/>
              </a:ext>
            </a:extLst>
          </p:cNvPr>
          <p:cNvPicPr>
            <a:picLocks noGrp="1" noChangeAspect="1"/>
          </p:cNvPicPr>
          <p:nvPr>
            <p:ph type="pic" idx="12"/>
          </p:nvPr>
        </p:nvPicPr>
        <p:blipFill>
          <a:blip r:embed="rId4"/>
          <a:srcRect t="11458" b="11458"/>
          <a:stretch/>
        </p:blipFill>
        <p:spPr>
          <a:xfrm rot="297885">
            <a:off x="6019642" y="4235106"/>
            <a:ext cx="2863653" cy="1923743"/>
          </a:xfrm>
        </p:spPr>
      </p:pic>
      <p:pic>
        <p:nvPicPr>
          <p:cNvPr id="17" name="Picture Placeholder 16">
            <a:extLst>
              <a:ext uri="{FF2B5EF4-FFF2-40B4-BE49-F238E27FC236}">
                <a16:creationId xmlns:a16="http://schemas.microsoft.com/office/drawing/2014/main" id="{871BB2EA-E8D3-808E-C52E-38FD0505796F}"/>
              </a:ext>
            </a:extLst>
          </p:cNvPr>
          <p:cNvPicPr>
            <a:picLocks noGrp="1" noChangeAspect="1"/>
          </p:cNvPicPr>
          <p:nvPr>
            <p:ph type="pic" idx="1"/>
          </p:nvPr>
        </p:nvPicPr>
        <p:blipFill>
          <a:blip r:embed="rId5"/>
          <a:srcRect t="8056" b="8056"/>
          <a:stretch/>
        </p:blipFill>
        <p:spPr>
          <a:xfrm rot="207395">
            <a:off x="6018878" y="2005534"/>
            <a:ext cx="2965393" cy="1979555"/>
          </a:xfrm>
        </p:spPr>
      </p:pic>
    </p:spTree>
    <p:extLst>
      <p:ext uri="{BB962C8B-B14F-4D97-AF65-F5344CB8AC3E}">
        <p14:creationId xmlns:p14="http://schemas.microsoft.com/office/powerpoint/2010/main" val="404135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FBA0-D947-08CF-58BA-951A683D69C3}"/>
              </a:ext>
            </a:extLst>
          </p:cNvPr>
          <p:cNvSpPr>
            <a:spLocks noGrp="1"/>
          </p:cNvSpPr>
          <p:nvPr>
            <p:ph type="title"/>
          </p:nvPr>
        </p:nvSpPr>
        <p:spPr>
          <a:xfrm>
            <a:off x="685799" y="304800"/>
            <a:ext cx="8305799" cy="990600"/>
          </a:xfrm>
          <a:ln>
            <a:solidFill>
              <a:srgbClr val="FF0000"/>
            </a:solidFill>
          </a:ln>
        </p:spPr>
        <p:txBody>
          <a:bodyPr wrap="square" anchor="ctr">
            <a:normAutofit fontScale="90000"/>
          </a:bodyPr>
          <a:lstStyle/>
          <a:p>
            <a:r>
              <a:rPr lang="en-US" kern="0" dirty="0"/>
              <a:t>Once you click on continue, the approval Flow will appear </a:t>
            </a:r>
          </a:p>
        </p:txBody>
      </p:sp>
      <p:sp>
        <p:nvSpPr>
          <p:cNvPr id="11" name="Content Placeholder 2">
            <a:extLst>
              <a:ext uri="{FF2B5EF4-FFF2-40B4-BE49-F238E27FC236}">
                <a16:creationId xmlns:a16="http://schemas.microsoft.com/office/drawing/2014/main" id="{A0B64E5A-3D94-0F69-8AB6-93580D2BC5AA}"/>
              </a:ext>
            </a:extLst>
          </p:cNvPr>
          <p:cNvSpPr>
            <a:spLocks noGrp="1"/>
          </p:cNvSpPr>
          <p:nvPr>
            <p:ph sz="half" idx="1"/>
          </p:nvPr>
        </p:nvSpPr>
        <p:spPr>
          <a:xfrm>
            <a:off x="685800" y="1371600"/>
            <a:ext cx="3810000" cy="4648200"/>
          </a:xfrm>
        </p:spPr>
        <p:txBody>
          <a:bodyPr/>
          <a:lstStyle/>
          <a:p>
            <a:r>
              <a:rPr lang="en-US" sz="1400" dirty="0"/>
              <a:t>Travel/Supervisor Approval – This is the reports to/manager of the employee and will populate the name </a:t>
            </a:r>
          </a:p>
          <a:p>
            <a:r>
              <a:rPr lang="en-US" sz="1400" dirty="0"/>
              <a:t>Cost object Approval – This is the budget approver of the department. The name will be hidden behind the scenes, but it is the approver that was added to the header</a:t>
            </a:r>
          </a:p>
          <a:p>
            <a:r>
              <a:rPr lang="en-US" sz="1400" dirty="0"/>
              <a:t>Accounts Payable Review – This is the Accounts Payable department. All expense reports are reviewed and approved by accounts payable as the last approver</a:t>
            </a:r>
          </a:p>
        </p:txBody>
      </p:sp>
      <p:pic>
        <p:nvPicPr>
          <p:cNvPr id="6" name="Picture 5">
            <a:extLst>
              <a:ext uri="{FF2B5EF4-FFF2-40B4-BE49-F238E27FC236}">
                <a16:creationId xmlns:a16="http://schemas.microsoft.com/office/drawing/2014/main" id="{6F2A5913-4544-18F5-25CE-0E652DB2A16B}"/>
              </a:ext>
            </a:extLst>
          </p:cNvPr>
          <p:cNvPicPr>
            <a:picLocks noChangeAspect="1"/>
          </p:cNvPicPr>
          <p:nvPr/>
        </p:nvPicPr>
        <p:blipFill>
          <a:blip r:embed="rId2"/>
          <a:stretch>
            <a:fillRect/>
          </a:stretch>
        </p:blipFill>
        <p:spPr>
          <a:xfrm>
            <a:off x="4684144" y="1524000"/>
            <a:ext cx="4307455" cy="4343400"/>
          </a:xfrm>
          <a:prstGeom prst="rect">
            <a:avLst/>
          </a:prstGeom>
          <a:noFill/>
        </p:spPr>
      </p:pic>
    </p:spTree>
    <p:extLst>
      <p:ext uri="{BB962C8B-B14F-4D97-AF65-F5344CB8AC3E}">
        <p14:creationId xmlns:p14="http://schemas.microsoft.com/office/powerpoint/2010/main" val="283264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5B371F-63F6-CC8C-7F56-93DA969011AE}"/>
              </a:ext>
            </a:extLst>
          </p:cNvPr>
          <p:cNvSpPr>
            <a:spLocks noGrp="1"/>
          </p:cNvSpPr>
          <p:nvPr>
            <p:ph type="title"/>
          </p:nvPr>
        </p:nvSpPr>
        <p:spPr>
          <a:xfrm>
            <a:off x="152400" y="274638"/>
            <a:ext cx="8534400" cy="639761"/>
          </a:xfrm>
          <a:ln>
            <a:solidFill>
              <a:srgbClr val="FF0000"/>
            </a:solidFill>
          </a:ln>
        </p:spPr>
        <p:txBody>
          <a:bodyPr/>
          <a:lstStyle/>
          <a:p>
            <a:r>
              <a:rPr lang="en-US" sz="1800" dirty="0"/>
              <a:t>Once the Approval flow is reviewed, click on Submit Report – A pop-up will appear as Report submitted  </a:t>
            </a:r>
          </a:p>
        </p:txBody>
      </p:sp>
      <p:sp>
        <p:nvSpPr>
          <p:cNvPr id="19" name="Text Placeholder 2">
            <a:extLst>
              <a:ext uri="{FF2B5EF4-FFF2-40B4-BE49-F238E27FC236}">
                <a16:creationId xmlns:a16="http://schemas.microsoft.com/office/drawing/2014/main" id="{46C74E37-4560-6692-BE9B-BF0DBD5125DB}"/>
              </a:ext>
            </a:extLst>
          </p:cNvPr>
          <p:cNvSpPr>
            <a:spLocks noGrp="1"/>
          </p:cNvSpPr>
          <p:nvPr>
            <p:ph type="body" idx="1"/>
          </p:nvPr>
        </p:nvSpPr>
        <p:spPr>
          <a:xfrm>
            <a:off x="457200" y="1535113"/>
            <a:ext cx="4040188" cy="639762"/>
          </a:xfrm>
        </p:spPr>
        <p:txBody>
          <a:bodyPr/>
          <a:lstStyle/>
          <a:p>
            <a:endParaRPr lang="en-US" dirty="0"/>
          </a:p>
        </p:txBody>
      </p:sp>
      <p:sp>
        <p:nvSpPr>
          <p:cNvPr id="20" name="Text Placeholder 4">
            <a:extLst>
              <a:ext uri="{FF2B5EF4-FFF2-40B4-BE49-F238E27FC236}">
                <a16:creationId xmlns:a16="http://schemas.microsoft.com/office/drawing/2014/main" id="{86C3D0A9-D394-F124-BD92-6F1E94D4290D}"/>
              </a:ext>
            </a:extLst>
          </p:cNvPr>
          <p:cNvSpPr>
            <a:spLocks noGrp="1"/>
          </p:cNvSpPr>
          <p:nvPr>
            <p:ph type="body" sz="quarter" idx="3"/>
          </p:nvPr>
        </p:nvSpPr>
        <p:spPr>
          <a:xfrm>
            <a:off x="4645025" y="1535113"/>
            <a:ext cx="4041775" cy="639762"/>
          </a:xfrm>
        </p:spPr>
        <p:txBody>
          <a:bodyPr/>
          <a:lstStyle/>
          <a:p>
            <a:endParaRPr lang="en-US"/>
          </a:p>
        </p:txBody>
      </p:sp>
      <p:pic>
        <p:nvPicPr>
          <p:cNvPr id="9" name="Picture 8">
            <a:extLst>
              <a:ext uri="{FF2B5EF4-FFF2-40B4-BE49-F238E27FC236}">
                <a16:creationId xmlns:a16="http://schemas.microsoft.com/office/drawing/2014/main" id="{93C35B70-6086-0AF8-8A73-7469EBF5F25A}"/>
              </a:ext>
            </a:extLst>
          </p:cNvPr>
          <p:cNvPicPr>
            <a:picLocks noChangeAspect="1"/>
          </p:cNvPicPr>
          <p:nvPr/>
        </p:nvPicPr>
        <p:blipFill>
          <a:blip r:embed="rId2"/>
          <a:stretch>
            <a:fillRect/>
          </a:stretch>
        </p:blipFill>
        <p:spPr>
          <a:xfrm>
            <a:off x="152400" y="1066801"/>
            <a:ext cx="5181599" cy="4876800"/>
          </a:xfrm>
          <a:prstGeom prst="rect">
            <a:avLst/>
          </a:prstGeom>
        </p:spPr>
      </p:pic>
      <p:pic>
        <p:nvPicPr>
          <p:cNvPr id="11" name="Picture 10">
            <a:extLst>
              <a:ext uri="{FF2B5EF4-FFF2-40B4-BE49-F238E27FC236}">
                <a16:creationId xmlns:a16="http://schemas.microsoft.com/office/drawing/2014/main" id="{26F4A68F-EAFF-8598-BE43-0FE27B5B3A2D}"/>
              </a:ext>
            </a:extLst>
          </p:cNvPr>
          <p:cNvPicPr>
            <a:picLocks noChangeAspect="1"/>
          </p:cNvPicPr>
          <p:nvPr/>
        </p:nvPicPr>
        <p:blipFill>
          <a:blip r:embed="rId3"/>
          <a:stretch>
            <a:fillRect/>
          </a:stretch>
        </p:blipFill>
        <p:spPr>
          <a:xfrm>
            <a:off x="3962400" y="1447800"/>
            <a:ext cx="4876800" cy="2559752"/>
          </a:xfrm>
          <a:prstGeom prst="rect">
            <a:avLst/>
          </a:prstGeom>
        </p:spPr>
      </p:pic>
    </p:spTree>
    <p:extLst>
      <p:ext uri="{BB962C8B-B14F-4D97-AF65-F5344CB8AC3E}">
        <p14:creationId xmlns:p14="http://schemas.microsoft.com/office/powerpoint/2010/main" val="2384706324"/>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6938</TotalTime>
  <Words>459</Words>
  <Application>Microsoft Office PowerPoint</Application>
  <PresentationFormat>On-screen Show (4:3)</PresentationFormat>
  <Paragraphs>31</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Webdings</vt:lpstr>
      <vt:lpstr>Wingdings</vt:lpstr>
      <vt:lpstr>Blank Presentation</vt:lpstr>
      <vt:lpstr>Create a domestic expense report </vt:lpstr>
      <vt:lpstr> On the single sign on page, type in your mycoyote ID and password, hit  enter and then either choose My Employment or, Administrative Systems and click  on the Travel and Corporate card Icon  as shown below:  </vt:lpstr>
      <vt:lpstr>To begin the expense report, click on Create New Report </vt:lpstr>
      <vt:lpstr>PowerPoint Presentation</vt:lpstr>
      <vt:lpstr>Once the report is created, there will be alerts. All the red alerts will have to be cleared. Click on the down arrow to view all the alerts </vt:lpstr>
      <vt:lpstr>Clearing Alerts </vt:lpstr>
      <vt:lpstr>Once you click on Submit Report, the following screens will appear </vt:lpstr>
      <vt:lpstr>Once you click on continue, the approval Flow will appear </vt:lpstr>
      <vt:lpstr>Once the Approval flow is reviewed, click on Submit Report – A pop-up will appear as Report submitted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403</cp:revision>
  <cp:lastPrinted>2018-01-23T22:52:57Z</cp:lastPrinted>
  <dcterms:created xsi:type="dcterms:W3CDTF">2014-01-06T17:52:42Z</dcterms:created>
  <dcterms:modified xsi:type="dcterms:W3CDTF">2024-02-22T17:12:16Z</dcterms:modified>
</cp:coreProperties>
</file>